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</p:sldMasterIdLst>
  <p:notesMasterIdLst>
    <p:notesMasterId r:id="rId335"/>
  </p:notesMasterIdLst>
  <p:handoutMasterIdLst>
    <p:handoutMasterId r:id="rId336"/>
  </p:handoutMasterIdLst>
  <p:sldIdLst>
    <p:sldId id="2099" r:id="rId2"/>
    <p:sldId id="2100" r:id="rId3"/>
    <p:sldId id="1743" r:id="rId4"/>
    <p:sldId id="1732" r:id="rId5"/>
    <p:sldId id="1759" r:id="rId6"/>
    <p:sldId id="1733" r:id="rId7"/>
    <p:sldId id="1734" r:id="rId8"/>
    <p:sldId id="1786" r:id="rId9"/>
    <p:sldId id="1735" r:id="rId10"/>
    <p:sldId id="1736" r:id="rId11"/>
    <p:sldId id="1760" r:id="rId12"/>
    <p:sldId id="1737" r:id="rId13"/>
    <p:sldId id="1761" r:id="rId14"/>
    <p:sldId id="1738" r:id="rId15"/>
    <p:sldId id="1762" r:id="rId16"/>
    <p:sldId id="1739" r:id="rId17"/>
    <p:sldId id="1740" r:id="rId18"/>
    <p:sldId id="1763" r:id="rId19"/>
    <p:sldId id="1516" r:id="rId20"/>
    <p:sldId id="1709" r:id="rId21"/>
    <p:sldId id="1713" r:id="rId22"/>
    <p:sldId id="1716" r:id="rId23"/>
    <p:sldId id="1712" r:id="rId24"/>
    <p:sldId id="1711" r:id="rId25"/>
    <p:sldId id="1715" r:id="rId26"/>
    <p:sldId id="1714" r:id="rId27"/>
    <p:sldId id="1717" r:id="rId28"/>
    <p:sldId id="1723" r:id="rId29"/>
    <p:sldId id="1721" r:id="rId30"/>
    <p:sldId id="1720" r:id="rId31"/>
    <p:sldId id="1719" r:id="rId32"/>
    <p:sldId id="1718" r:id="rId33"/>
    <p:sldId id="1728" r:id="rId34"/>
    <p:sldId id="1727" r:id="rId35"/>
    <p:sldId id="2101" r:id="rId36"/>
    <p:sldId id="1791" r:id="rId37"/>
    <p:sldId id="1792" r:id="rId38"/>
    <p:sldId id="1793" r:id="rId39"/>
    <p:sldId id="1794" r:id="rId40"/>
    <p:sldId id="1795" r:id="rId41"/>
    <p:sldId id="1796" r:id="rId42"/>
    <p:sldId id="1797" r:id="rId43"/>
    <p:sldId id="1798" r:id="rId44"/>
    <p:sldId id="1799" r:id="rId45"/>
    <p:sldId id="1800" r:id="rId46"/>
    <p:sldId id="1801" r:id="rId47"/>
    <p:sldId id="1802" r:id="rId48"/>
    <p:sldId id="1803" r:id="rId49"/>
    <p:sldId id="1804" r:id="rId50"/>
    <p:sldId id="1805" r:id="rId51"/>
    <p:sldId id="1806" r:id="rId52"/>
    <p:sldId id="1807" r:id="rId53"/>
    <p:sldId id="1808" r:id="rId54"/>
    <p:sldId id="1809" r:id="rId55"/>
    <p:sldId id="1810" r:id="rId56"/>
    <p:sldId id="1811" r:id="rId57"/>
    <p:sldId id="1812" r:id="rId58"/>
    <p:sldId id="1813" r:id="rId59"/>
    <p:sldId id="1814" r:id="rId60"/>
    <p:sldId id="1815" r:id="rId61"/>
    <p:sldId id="1816" r:id="rId62"/>
    <p:sldId id="1817" r:id="rId63"/>
    <p:sldId id="1818" r:id="rId64"/>
    <p:sldId id="1819" r:id="rId65"/>
    <p:sldId id="1820" r:id="rId66"/>
    <p:sldId id="1821" r:id="rId67"/>
    <p:sldId id="1822" r:id="rId68"/>
    <p:sldId id="1823" r:id="rId69"/>
    <p:sldId id="1824" r:id="rId70"/>
    <p:sldId id="1825" r:id="rId71"/>
    <p:sldId id="1826" r:id="rId72"/>
    <p:sldId id="1827" r:id="rId73"/>
    <p:sldId id="1828" r:id="rId74"/>
    <p:sldId id="1829" r:id="rId75"/>
    <p:sldId id="1830" r:id="rId76"/>
    <p:sldId id="1831" r:id="rId77"/>
    <p:sldId id="1832" r:id="rId78"/>
    <p:sldId id="1833" r:id="rId79"/>
    <p:sldId id="1834" r:id="rId80"/>
    <p:sldId id="1835" r:id="rId81"/>
    <p:sldId id="1836" r:id="rId82"/>
    <p:sldId id="1837" r:id="rId83"/>
    <p:sldId id="1838" r:id="rId84"/>
    <p:sldId id="1839" r:id="rId85"/>
    <p:sldId id="1840" r:id="rId86"/>
    <p:sldId id="1841" r:id="rId87"/>
    <p:sldId id="1842" r:id="rId88"/>
    <p:sldId id="1843" r:id="rId89"/>
    <p:sldId id="1844" r:id="rId90"/>
    <p:sldId id="1845" r:id="rId91"/>
    <p:sldId id="1846" r:id="rId92"/>
    <p:sldId id="1847" r:id="rId93"/>
    <p:sldId id="1848" r:id="rId94"/>
    <p:sldId id="1849" r:id="rId95"/>
    <p:sldId id="1850" r:id="rId96"/>
    <p:sldId id="1851" r:id="rId97"/>
    <p:sldId id="1852" r:id="rId98"/>
    <p:sldId id="1853" r:id="rId99"/>
    <p:sldId id="1854" r:id="rId100"/>
    <p:sldId id="1855" r:id="rId101"/>
    <p:sldId id="1856" r:id="rId102"/>
    <p:sldId id="1857" r:id="rId103"/>
    <p:sldId id="1858" r:id="rId104"/>
    <p:sldId id="2102" r:id="rId105"/>
    <p:sldId id="1861" r:id="rId106"/>
    <p:sldId id="1862" r:id="rId107"/>
    <p:sldId id="1863" r:id="rId108"/>
    <p:sldId id="1864" r:id="rId109"/>
    <p:sldId id="1865" r:id="rId110"/>
    <p:sldId id="1866" r:id="rId111"/>
    <p:sldId id="1867" r:id="rId112"/>
    <p:sldId id="1868" r:id="rId113"/>
    <p:sldId id="1869" r:id="rId114"/>
    <p:sldId id="1870" r:id="rId115"/>
    <p:sldId id="1871" r:id="rId116"/>
    <p:sldId id="1872" r:id="rId117"/>
    <p:sldId id="1873" r:id="rId118"/>
    <p:sldId id="1874" r:id="rId119"/>
    <p:sldId id="1875" r:id="rId120"/>
    <p:sldId id="1876" r:id="rId121"/>
    <p:sldId id="1877" r:id="rId122"/>
    <p:sldId id="1878" r:id="rId123"/>
    <p:sldId id="1879" r:id="rId124"/>
    <p:sldId id="1880" r:id="rId125"/>
    <p:sldId id="1881" r:id="rId126"/>
    <p:sldId id="1882" r:id="rId127"/>
    <p:sldId id="1883" r:id="rId128"/>
    <p:sldId id="1884" r:id="rId129"/>
    <p:sldId id="1885" r:id="rId130"/>
    <p:sldId id="1886" r:id="rId131"/>
    <p:sldId id="1887" r:id="rId132"/>
    <p:sldId id="1888" r:id="rId133"/>
    <p:sldId id="1889" r:id="rId134"/>
    <p:sldId id="1890" r:id="rId135"/>
    <p:sldId id="1891" r:id="rId136"/>
    <p:sldId id="1892" r:id="rId137"/>
    <p:sldId id="1893" r:id="rId138"/>
    <p:sldId id="1894" r:id="rId139"/>
    <p:sldId id="1895" r:id="rId140"/>
    <p:sldId id="1896" r:id="rId141"/>
    <p:sldId id="1897" r:id="rId142"/>
    <p:sldId id="1898" r:id="rId143"/>
    <p:sldId id="1899" r:id="rId144"/>
    <p:sldId id="1900" r:id="rId145"/>
    <p:sldId id="1901" r:id="rId146"/>
    <p:sldId id="1902" r:id="rId147"/>
    <p:sldId id="1903" r:id="rId148"/>
    <p:sldId id="1904" r:id="rId149"/>
    <p:sldId id="1905" r:id="rId150"/>
    <p:sldId id="1906" r:id="rId151"/>
    <p:sldId id="1907" r:id="rId152"/>
    <p:sldId id="1908" r:id="rId153"/>
    <p:sldId id="1909" r:id="rId154"/>
    <p:sldId id="1910" r:id="rId155"/>
    <p:sldId id="1911" r:id="rId156"/>
    <p:sldId id="1912" r:id="rId157"/>
    <p:sldId id="1913" r:id="rId158"/>
    <p:sldId id="1914" r:id="rId159"/>
    <p:sldId id="1915" r:id="rId160"/>
    <p:sldId id="1916" r:id="rId161"/>
    <p:sldId id="1917" r:id="rId162"/>
    <p:sldId id="1918" r:id="rId163"/>
    <p:sldId id="1919" r:id="rId164"/>
    <p:sldId id="1920" r:id="rId165"/>
    <p:sldId id="1921" r:id="rId166"/>
    <p:sldId id="1922" r:id="rId167"/>
    <p:sldId id="1923" r:id="rId168"/>
    <p:sldId id="1924" r:id="rId169"/>
    <p:sldId id="1925" r:id="rId170"/>
    <p:sldId id="1926" r:id="rId171"/>
    <p:sldId id="1927" r:id="rId172"/>
    <p:sldId id="1928" r:id="rId173"/>
    <p:sldId id="1929" r:id="rId174"/>
    <p:sldId id="1930" r:id="rId175"/>
    <p:sldId id="1931" r:id="rId176"/>
    <p:sldId id="1932" r:id="rId177"/>
    <p:sldId id="1933" r:id="rId178"/>
    <p:sldId id="1934" r:id="rId179"/>
    <p:sldId id="1935" r:id="rId180"/>
    <p:sldId id="1936" r:id="rId181"/>
    <p:sldId id="1937" r:id="rId182"/>
    <p:sldId id="1938" r:id="rId183"/>
    <p:sldId id="1939" r:id="rId184"/>
    <p:sldId id="1940" r:id="rId185"/>
    <p:sldId id="1941" r:id="rId186"/>
    <p:sldId id="1942" r:id="rId187"/>
    <p:sldId id="1943" r:id="rId188"/>
    <p:sldId id="1944" r:id="rId189"/>
    <p:sldId id="1945" r:id="rId190"/>
    <p:sldId id="1946" r:id="rId191"/>
    <p:sldId id="1997" r:id="rId192"/>
    <p:sldId id="1998" r:id="rId193"/>
    <p:sldId id="1999" r:id="rId194"/>
    <p:sldId id="2000" r:id="rId195"/>
    <p:sldId id="2001" r:id="rId196"/>
    <p:sldId id="2002" r:id="rId197"/>
    <p:sldId id="2003" r:id="rId198"/>
    <p:sldId id="2004" r:id="rId199"/>
    <p:sldId id="2005" r:id="rId200"/>
    <p:sldId id="2006" r:id="rId201"/>
    <p:sldId id="2007" r:id="rId202"/>
    <p:sldId id="2008" r:id="rId203"/>
    <p:sldId id="2009" r:id="rId204"/>
    <p:sldId id="2010" r:id="rId205"/>
    <p:sldId id="2011" r:id="rId206"/>
    <p:sldId id="2012" r:id="rId207"/>
    <p:sldId id="2013" r:id="rId208"/>
    <p:sldId id="2014" r:id="rId209"/>
    <p:sldId id="2015" r:id="rId210"/>
    <p:sldId id="2016" r:id="rId211"/>
    <p:sldId id="2017" r:id="rId212"/>
    <p:sldId id="2018" r:id="rId213"/>
    <p:sldId id="2019" r:id="rId214"/>
    <p:sldId id="2020" r:id="rId215"/>
    <p:sldId id="2021" r:id="rId216"/>
    <p:sldId id="2022" r:id="rId217"/>
    <p:sldId id="2023" r:id="rId218"/>
    <p:sldId id="2024" r:id="rId219"/>
    <p:sldId id="2025" r:id="rId220"/>
    <p:sldId id="2026" r:id="rId221"/>
    <p:sldId id="2027" r:id="rId222"/>
    <p:sldId id="2028" r:id="rId223"/>
    <p:sldId id="2029" r:id="rId224"/>
    <p:sldId id="2030" r:id="rId225"/>
    <p:sldId id="2031" r:id="rId226"/>
    <p:sldId id="2032" r:id="rId227"/>
    <p:sldId id="2033" r:id="rId228"/>
    <p:sldId id="2034" r:id="rId229"/>
    <p:sldId id="2035" r:id="rId230"/>
    <p:sldId id="2036" r:id="rId231"/>
    <p:sldId id="2037" r:id="rId232"/>
    <p:sldId id="2038" r:id="rId233"/>
    <p:sldId id="2039" r:id="rId234"/>
    <p:sldId id="2040" r:id="rId235"/>
    <p:sldId id="2041" r:id="rId236"/>
    <p:sldId id="2042" r:id="rId237"/>
    <p:sldId id="2043" r:id="rId238"/>
    <p:sldId id="2044" r:id="rId239"/>
    <p:sldId id="2045" r:id="rId240"/>
    <p:sldId id="2046" r:id="rId241"/>
    <p:sldId id="2047" r:id="rId242"/>
    <p:sldId id="2048" r:id="rId243"/>
    <p:sldId id="2049" r:id="rId244"/>
    <p:sldId id="2050" r:id="rId245"/>
    <p:sldId id="2051" r:id="rId246"/>
    <p:sldId id="2052" r:id="rId247"/>
    <p:sldId id="2053" r:id="rId248"/>
    <p:sldId id="2054" r:id="rId249"/>
    <p:sldId id="2055" r:id="rId250"/>
    <p:sldId id="2056" r:id="rId251"/>
    <p:sldId id="2057" r:id="rId252"/>
    <p:sldId id="2058" r:id="rId253"/>
    <p:sldId id="2059" r:id="rId254"/>
    <p:sldId id="2060" r:id="rId255"/>
    <p:sldId id="2061" r:id="rId256"/>
    <p:sldId id="2062" r:id="rId257"/>
    <p:sldId id="2063" r:id="rId258"/>
    <p:sldId id="2064" r:id="rId259"/>
    <p:sldId id="2065" r:id="rId260"/>
    <p:sldId id="2066" r:id="rId261"/>
    <p:sldId id="2067" r:id="rId262"/>
    <p:sldId id="2068" r:id="rId263"/>
    <p:sldId id="2069" r:id="rId264"/>
    <p:sldId id="2070" r:id="rId265"/>
    <p:sldId id="2071" r:id="rId266"/>
    <p:sldId id="2072" r:id="rId267"/>
    <p:sldId id="2073" r:id="rId268"/>
    <p:sldId id="2074" r:id="rId269"/>
    <p:sldId id="2075" r:id="rId270"/>
    <p:sldId id="2076" r:id="rId271"/>
    <p:sldId id="2077" r:id="rId272"/>
    <p:sldId id="2078" r:id="rId273"/>
    <p:sldId id="2079" r:id="rId274"/>
    <p:sldId id="2080" r:id="rId275"/>
    <p:sldId id="2081" r:id="rId276"/>
    <p:sldId id="2082" r:id="rId277"/>
    <p:sldId id="2083" r:id="rId278"/>
    <p:sldId id="2084" r:id="rId279"/>
    <p:sldId id="2085" r:id="rId280"/>
    <p:sldId id="2086" r:id="rId281"/>
    <p:sldId id="2087" r:id="rId282"/>
    <p:sldId id="2088" r:id="rId283"/>
    <p:sldId id="2089" r:id="rId284"/>
    <p:sldId id="1948" r:id="rId285"/>
    <p:sldId id="1949" r:id="rId286"/>
    <p:sldId id="1950" r:id="rId287"/>
    <p:sldId id="1951" r:id="rId288"/>
    <p:sldId id="1952" r:id="rId289"/>
    <p:sldId id="1953" r:id="rId290"/>
    <p:sldId id="1954" r:id="rId291"/>
    <p:sldId id="1955" r:id="rId292"/>
    <p:sldId id="1956" r:id="rId293"/>
    <p:sldId id="1957" r:id="rId294"/>
    <p:sldId id="1958" r:id="rId295"/>
    <p:sldId id="1959" r:id="rId296"/>
    <p:sldId id="1960" r:id="rId297"/>
    <p:sldId id="1961" r:id="rId298"/>
    <p:sldId id="1962" r:id="rId299"/>
    <p:sldId id="1963" r:id="rId300"/>
    <p:sldId id="1964" r:id="rId301"/>
    <p:sldId id="1965" r:id="rId302"/>
    <p:sldId id="1966" r:id="rId303"/>
    <p:sldId id="1967" r:id="rId304"/>
    <p:sldId id="1968" r:id="rId305"/>
    <p:sldId id="1969" r:id="rId306"/>
    <p:sldId id="1970" r:id="rId307"/>
    <p:sldId id="1971" r:id="rId308"/>
    <p:sldId id="1972" r:id="rId309"/>
    <p:sldId id="1973" r:id="rId310"/>
    <p:sldId id="1974" r:id="rId311"/>
    <p:sldId id="1975" r:id="rId312"/>
    <p:sldId id="1976" r:id="rId313"/>
    <p:sldId id="1977" r:id="rId314"/>
    <p:sldId id="1978" r:id="rId315"/>
    <p:sldId id="1979" r:id="rId316"/>
    <p:sldId id="1980" r:id="rId317"/>
    <p:sldId id="1981" r:id="rId318"/>
    <p:sldId id="1982" r:id="rId319"/>
    <p:sldId id="1983" r:id="rId320"/>
    <p:sldId id="1984" r:id="rId321"/>
    <p:sldId id="1985" r:id="rId322"/>
    <p:sldId id="1986" r:id="rId323"/>
    <p:sldId id="1987" r:id="rId324"/>
    <p:sldId id="1988" r:id="rId325"/>
    <p:sldId id="1989" r:id="rId326"/>
    <p:sldId id="1990" r:id="rId327"/>
    <p:sldId id="1991" r:id="rId328"/>
    <p:sldId id="1992" r:id="rId329"/>
    <p:sldId id="1993" r:id="rId330"/>
    <p:sldId id="1994" r:id="rId331"/>
    <p:sldId id="1995" r:id="rId332"/>
    <p:sldId id="2091" r:id="rId333"/>
    <p:sldId id="2103" r:id="rId334"/>
  </p:sldIdLst>
  <p:sldSz cx="11049000" cy="6858000"/>
  <p:notesSz cx="6797675" cy="9874250"/>
  <p:defaultTextStyle>
    <a:defPPr>
      <a:defRPr lang="ko-KR"/>
    </a:defPPr>
    <a:lvl1pPr algn="ctr" rtl="0" fontAlgn="base" latinLnBrk="1">
      <a:spcBef>
        <a:spcPct val="20000"/>
      </a:spcBef>
      <a:spcAft>
        <a:spcPct val="0"/>
      </a:spcAft>
      <a:buClr>
        <a:schemeClr val="tx1"/>
      </a:buClr>
      <a:buFont typeface="Wingdings" pitchFamily="2" charset="2"/>
      <a:defRPr kumimoji="1" sz="2100" kern="1200">
        <a:solidFill>
          <a:schemeClr val="tx1"/>
        </a:solidFill>
        <a:latin typeface="Tahoma" pitchFamily="34" charset="0"/>
        <a:ea typeface="굴림체" pitchFamily="49" charset="-127"/>
        <a:cs typeface="+mn-cs"/>
      </a:defRPr>
    </a:lvl1pPr>
    <a:lvl2pPr marL="457200" algn="ctr" rtl="0" fontAlgn="base" latinLnBrk="1">
      <a:spcBef>
        <a:spcPct val="20000"/>
      </a:spcBef>
      <a:spcAft>
        <a:spcPct val="0"/>
      </a:spcAft>
      <a:buClr>
        <a:schemeClr val="tx1"/>
      </a:buClr>
      <a:buFont typeface="Wingdings" pitchFamily="2" charset="2"/>
      <a:defRPr kumimoji="1" sz="2100" kern="1200">
        <a:solidFill>
          <a:schemeClr val="tx1"/>
        </a:solidFill>
        <a:latin typeface="Tahoma" pitchFamily="34" charset="0"/>
        <a:ea typeface="굴림체" pitchFamily="49" charset="-127"/>
        <a:cs typeface="+mn-cs"/>
      </a:defRPr>
    </a:lvl2pPr>
    <a:lvl3pPr marL="914400" algn="ctr" rtl="0" fontAlgn="base" latinLnBrk="1">
      <a:spcBef>
        <a:spcPct val="20000"/>
      </a:spcBef>
      <a:spcAft>
        <a:spcPct val="0"/>
      </a:spcAft>
      <a:buClr>
        <a:schemeClr val="tx1"/>
      </a:buClr>
      <a:buFont typeface="Wingdings" pitchFamily="2" charset="2"/>
      <a:defRPr kumimoji="1" sz="2100" kern="1200">
        <a:solidFill>
          <a:schemeClr val="tx1"/>
        </a:solidFill>
        <a:latin typeface="Tahoma" pitchFamily="34" charset="0"/>
        <a:ea typeface="굴림체" pitchFamily="49" charset="-127"/>
        <a:cs typeface="+mn-cs"/>
      </a:defRPr>
    </a:lvl3pPr>
    <a:lvl4pPr marL="1371600" algn="ctr" rtl="0" fontAlgn="base" latinLnBrk="1">
      <a:spcBef>
        <a:spcPct val="20000"/>
      </a:spcBef>
      <a:spcAft>
        <a:spcPct val="0"/>
      </a:spcAft>
      <a:buClr>
        <a:schemeClr val="tx1"/>
      </a:buClr>
      <a:buFont typeface="Wingdings" pitchFamily="2" charset="2"/>
      <a:defRPr kumimoji="1" sz="2100" kern="1200">
        <a:solidFill>
          <a:schemeClr val="tx1"/>
        </a:solidFill>
        <a:latin typeface="Tahoma" pitchFamily="34" charset="0"/>
        <a:ea typeface="굴림체" pitchFamily="49" charset="-127"/>
        <a:cs typeface="+mn-cs"/>
      </a:defRPr>
    </a:lvl4pPr>
    <a:lvl5pPr marL="1828800" algn="ctr" rtl="0" fontAlgn="base" latinLnBrk="1">
      <a:spcBef>
        <a:spcPct val="20000"/>
      </a:spcBef>
      <a:spcAft>
        <a:spcPct val="0"/>
      </a:spcAft>
      <a:buClr>
        <a:schemeClr val="tx1"/>
      </a:buClr>
      <a:buFont typeface="Wingdings" pitchFamily="2" charset="2"/>
      <a:defRPr kumimoji="1" sz="2100" kern="1200">
        <a:solidFill>
          <a:schemeClr val="tx1"/>
        </a:solidFill>
        <a:latin typeface="Tahoma" pitchFamily="34" charset="0"/>
        <a:ea typeface="굴림체" pitchFamily="49" charset="-127"/>
        <a:cs typeface="+mn-cs"/>
      </a:defRPr>
    </a:lvl5pPr>
    <a:lvl6pPr marL="2286000" algn="l" defTabSz="914400" rtl="0" eaLnBrk="1" latinLnBrk="1" hangingPunct="1">
      <a:defRPr kumimoji="1" sz="2100" kern="1200">
        <a:solidFill>
          <a:schemeClr val="tx1"/>
        </a:solidFill>
        <a:latin typeface="Tahoma" pitchFamily="34" charset="0"/>
        <a:ea typeface="굴림체" pitchFamily="49" charset="-127"/>
        <a:cs typeface="+mn-cs"/>
      </a:defRPr>
    </a:lvl6pPr>
    <a:lvl7pPr marL="2743200" algn="l" defTabSz="914400" rtl="0" eaLnBrk="1" latinLnBrk="1" hangingPunct="1">
      <a:defRPr kumimoji="1" sz="2100" kern="1200">
        <a:solidFill>
          <a:schemeClr val="tx1"/>
        </a:solidFill>
        <a:latin typeface="Tahoma" pitchFamily="34" charset="0"/>
        <a:ea typeface="굴림체" pitchFamily="49" charset="-127"/>
        <a:cs typeface="+mn-cs"/>
      </a:defRPr>
    </a:lvl7pPr>
    <a:lvl8pPr marL="3200400" algn="l" defTabSz="914400" rtl="0" eaLnBrk="1" latinLnBrk="1" hangingPunct="1">
      <a:defRPr kumimoji="1" sz="2100" kern="1200">
        <a:solidFill>
          <a:schemeClr val="tx1"/>
        </a:solidFill>
        <a:latin typeface="Tahoma" pitchFamily="34" charset="0"/>
        <a:ea typeface="굴림체" pitchFamily="49" charset="-127"/>
        <a:cs typeface="+mn-cs"/>
      </a:defRPr>
    </a:lvl8pPr>
    <a:lvl9pPr marL="3657600" algn="l" defTabSz="914400" rtl="0" eaLnBrk="1" latinLnBrk="1" hangingPunct="1">
      <a:defRPr kumimoji="1" sz="2100" kern="1200">
        <a:solidFill>
          <a:schemeClr val="tx1"/>
        </a:solidFill>
        <a:latin typeface="Tahoma" pitchFamily="34" charset="0"/>
        <a:ea typeface="굴림체" pitchFamily="49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  <a:srgbClr val="E7FFFF"/>
    <a:srgbClr val="FFFFBD"/>
    <a:srgbClr val="E4C9FF"/>
    <a:srgbClr val="DEEFFE"/>
    <a:srgbClr val="FFFFFF"/>
    <a:srgbClr val="EAEAEA"/>
    <a:srgbClr val="D6A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17" autoAdjust="0"/>
    <p:restoredTop sz="98138" autoAdjust="0"/>
  </p:normalViewPr>
  <p:slideViewPr>
    <p:cSldViewPr showGuides="1">
      <p:cViewPr varScale="1">
        <p:scale>
          <a:sx n="87" d="100"/>
          <a:sy n="87" d="100"/>
        </p:scale>
        <p:origin x="-528" y="-84"/>
      </p:cViewPr>
      <p:guideLst>
        <p:guide orient="horz" pos="2296"/>
        <p:guide orient="horz" pos="4110"/>
        <p:guide orient="horz" pos="527"/>
        <p:guide/>
        <p:guide pos="5929"/>
        <p:guide pos="214"/>
      </p:guideLst>
    </p:cSldViewPr>
  </p:slideViewPr>
  <p:outlineViewPr>
    <p:cViewPr>
      <p:scale>
        <a:sx n="25" d="100"/>
        <a:sy n="25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  <p:sld r:id="rId54" collapse="1"/>
      <p:sld r:id="rId55" collapse="1"/>
      <p:sld r:id="rId56" collapse="1"/>
      <p:sld r:id="rId57" collapse="1"/>
      <p:sld r:id="rId58" collapse="1"/>
      <p:sld r:id="rId59" collapse="1"/>
      <p:sld r:id="rId60" collapse="1"/>
      <p:sld r:id="rId61" collapse="1"/>
      <p:sld r:id="rId62" collapse="1"/>
      <p:sld r:id="rId63" collapse="1"/>
      <p:sld r:id="rId64" collapse="1"/>
      <p:sld r:id="rId65" collapse="1"/>
      <p:sld r:id="rId66" collapse="1"/>
      <p:sld r:id="rId67" collapse="1"/>
      <p:sld r:id="rId68" collapse="1"/>
      <p:sld r:id="rId69" collapse="1"/>
      <p:sld r:id="rId70" collapse="1"/>
      <p:sld r:id="rId71" collapse="1"/>
      <p:sld r:id="rId72" collapse="1"/>
      <p:sld r:id="rId73" collapse="1"/>
      <p:sld r:id="rId74" collapse="1"/>
      <p:sld r:id="rId75" collapse="1"/>
      <p:sld r:id="rId76" collapse="1"/>
      <p:sld r:id="rId77" collapse="1"/>
      <p:sld r:id="rId78" collapse="1"/>
      <p:sld r:id="rId79" collapse="1"/>
      <p:sld r:id="rId80" collapse="1"/>
      <p:sld r:id="rId81" collapse="1"/>
      <p:sld r:id="rId82" collapse="1"/>
      <p:sld r:id="rId83" collapse="1"/>
      <p:sld r:id="rId84" collapse="1"/>
      <p:sld r:id="rId85" collapse="1"/>
      <p:sld r:id="rId86" collapse="1"/>
      <p:sld r:id="rId87" collapse="1"/>
      <p:sld r:id="rId88" collapse="1"/>
      <p:sld r:id="rId89" collapse="1"/>
      <p:sld r:id="rId90" collapse="1"/>
      <p:sld r:id="rId91" collapse="1"/>
      <p:sld r:id="rId92" collapse="1"/>
      <p:sld r:id="rId93" collapse="1"/>
      <p:sld r:id="rId94" collapse="1"/>
      <p:sld r:id="rId95" collapse="1"/>
      <p:sld r:id="rId96" collapse="1"/>
      <p:sld r:id="rId97" collapse="1"/>
      <p:sld r:id="rId98" collapse="1"/>
      <p:sld r:id="rId99" collapse="1"/>
      <p:sld r:id="rId100" collapse="1"/>
      <p:sld r:id="rId101" collapse="1"/>
      <p:sld r:id="rId102" collapse="1"/>
      <p:sld r:id="rId103" collapse="1"/>
      <p:sld r:id="rId104" collapse="1"/>
      <p:sld r:id="rId105" collapse="1"/>
      <p:sld r:id="rId106" collapse="1"/>
      <p:sld r:id="rId107" collapse="1"/>
      <p:sld r:id="rId108" collapse="1"/>
      <p:sld r:id="rId109" collapse="1"/>
      <p:sld r:id="rId110" collapse="1"/>
      <p:sld r:id="rId111" collapse="1"/>
      <p:sld r:id="rId112" collapse="1"/>
      <p:sld r:id="rId113" collapse="1"/>
      <p:sld r:id="rId114" collapse="1"/>
      <p:sld r:id="rId115" collapse="1"/>
      <p:sld r:id="rId116" collapse="1"/>
      <p:sld r:id="rId117" collapse="1"/>
      <p:sld r:id="rId118" collapse="1"/>
      <p:sld r:id="rId119" collapse="1"/>
      <p:sld r:id="rId120" collapse="1"/>
      <p:sld r:id="rId121" collapse="1"/>
      <p:sld r:id="rId122" collapse="1"/>
      <p:sld r:id="rId123" collapse="1"/>
      <p:sld r:id="rId124" collapse="1"/>
      <p:sld r:id="rId125" collapse="1"/>
      <p:sld r:id="rId126" collapse="1"/>
      <p:sld r:id="rId127" collapse="1"/>
      <p:sld r:id="rId128" collapse="1"/>
      <p:sld r:id="rId129" collapse="1"/>
      <p:sld r:id="rId130" collapse="1"/>
      <p:sld r:id="rId131" collapse="1"/>
      <p:sld r:id="rId132" collapse="1"/>
      <p:sld r:id="rId133" collapse="1"/>
      <p:sld r:id="rId134" collapse="1"/>
      <p:sld r:id="rId135" collapse="1"/>
      <p:sld r:id="rId136" collapse="1"/>
      <p:sld r:id="rId137" collapse="1"/>
      <p:sld r:id="rId138" collapse="1"/>
      <p:sld r:id="rId139" collapse="1"/>
      <p:sld r:id="rId140" collapse="1"/>
      <p:sld r:id="rId141" collapse="1"/>
      <p:sld r:id="rId142" collapse="1"/>
      <p:sld r:id="rId143" collapse="1"/>
      <p:sld r:id="rId144" collapse="1"/>
      <p:sld r:id="rId145" collapse="1"/>
      <p:sld r:id="rId146" collapse="1"/>
      <p:sld r:id="rId147" collapse="1"/>
      <p:sld r:id="rId148" collapse="1"/>
      <p:sld r:id="rId149" collapse="1"/>
      <p:sld r:id="rId150" collapse="1"/>
      <p:sld r:id="rId151" collapse="1"/>
      <p:sld r:id="rId152" collapse="1"/>
      <p:sld r:id="rId153" collapse="1"/>
      <p:sld r:id="rId154" collapse="1"/>
      <p:sld r:id="rId155" collapse="1"/>
      <p:sld r:id="rId156" collapse="1"/>
      <p:sld r:id="rId157" collapse="1"/>
      <p:sld r:id="rId158" collapse="1"/>
      <p:sld r:id="rId159" collapse="1"/>
      <p:sld r:id="rId160" collapse="1"/>
      <p:sld r:id="rId161" collapse="1"/>
      <p:sld r:id="rId162" collapse="1"/>
      <p:sld r:id="rId163" collapse="1"/>
      <p:sld r:id="rId164" collapse="1"/>
      <p:sld r:id="rId165" collapse="1"/>
      <p:sld r:id="rId166" collapse="1"/>
      <p:sld r:id="rId167" collapse="1"/>
      <p:sld r:id="rId168" collapse="1"/>
      <p:sld r:id="rId169" collapse="1"/>
      <p:sld r:id="rId170" collapse="1"/>
      <p:sld r:id="rId171" collapse="1"/>
      <p:sld r:id="rId172" collapse="1"/>
      <p:sld r:id="rId173" collapse="1"/>
      <p:sld r:id="rId174" collapse="1"/>
      <p:sld r:id="rId175" collapse="1"/>
      <p:sld r:id="rId176" collapse="1"/>
      <p:sld r:id="rId177" collapse="1"/>
      <p:sld r:id="rId178" collapse="1"/>
      <p:sld r:id="rId179" collapse="1"/>
      <p:sld r:id="rId180" collapse="1"/>
      <p:sld r:id="rId181" collapse="1"/>
      <p:sld r:id="rId182" collapse="1"/>
      <p:sld r:id="rId183" collapse="1"/>
      <p:sld r:id="rId184" collapse="1"/>
      <p:sld r:id="rId185" collapse="1"/>
      <p:sld r:id="rId186" collapse="1"/>
      <p:sld r:id="rId187" collapse="1"/>
      <p:sld r:id="rId188" collapse="1"/>
      <p:sld r:id="rId189" collapse="1"/>
      <p:sld r:id="rId190" collapse="1"/>
      <p:sld r:id="rId191" collapse="1"/>
      <p:sld r:id="rId192" collapse="1"/>
      <p:sld r:id="rId193" collapse="1"/>
      <p:sld r:id="rId194" collapse="1"/>
      <p:sld r:id="rId195" collapse="1"/>
      <p:sld r:id="rId196" collapse="1"/>
      <p:sld r:id="rId197" collapse="1"/>
      <p:sld r:id="rId198" collapse="1"/>
      <p:sld r:id="rId199" collapse="1"/>
      <p:sld r:id="rId200" collapse="1"/>
      <p:sld r:id="rId201" collapse="1"/>
      <p:sld r:id="rId202" collapse="1"/>
      <p:sld r:id="rId203" collapse="1"/>
      <p:sld r:id="rId204" collapse="1"/>
      <p:sld r:id="rId205" collapse="1"/>
      <p:sld r:id="rId206" collapse="1"/>
      <p:sld r:id="rId207" collapse="1"/>
      <p:sld r:id="rId208" collapse="1"/>
      <p:sld r:id="rId209" collapse="1"/>
      <p:sld r:id="rId210" collapse="1"/>
      <p:sld r:id="rId211" collapse="1"/>
      <p:sld r:id="rId212" collapse="1"/>
      <p:sld r:id="rId213" collapse="1"/>
      <p:sld r:id="rId214" collapse="1"/>
      <p:sld r:id="rId215" collapse="1"/>
      <p:sld r:id="rId216" collapse="1"/>
      <p:sld r:id="rId217" collapse="1"/>
      <p:sld r:id="rId218" collapse="1"/>
      <p:sld r:id="rId219" collapse="1"/>
      <p:sld r:id="rId220" collapse="1"/>
      <p:sld r:id="rId221" collapse="1"/>
      <p:sld r:id="rId222" collapse="1"/>
      <p:sld r:id="rId223" collapse="1"/>
      <p:sld r:id="rId224" collapse="1"/>
      <p:sld r:id="rId225" collapse="1"/>
      <p:sld r:id="rId226" collapse="1"/>
      <p:sld r:id="rId227" collapse="1"/>
      <p:sld r:id="rId228" collapse="1"/>
      <p:sld r:id="rId229" collapse="1"/>
      <p:sld r:id="rId230" collapse="1"/>
      <p:sld r:id="rId231" collapse="1"/>
      <p:sld r:id="rId232" collapse="1"/>
      <p:sld r:id="rId233" collapse="1"/>
      <p:sld r:id="rId234" collapse="1"/>
      <p:sld r:id="rId235" collapse="1"/>
      <p:sld r:id="rId236" collapse="1"/>
      <p:sld r:id="rId237" collapse="1"/>
      <p:sld r:id="rId238" collapse="1"/>
      <p:sld r:id="rId239" collapse="1"/>
      <p:sld r:id="rId240" collapse="1"/>
      <p:sld r:id="rId241" collapse="1"/>
      <p:sld r:id="rId242" collapse="1"/>
      <p:sld r:id="rId243" collapse="1"/>
      <p:sld r:id="rId244" collapse="1"/>
      <p:sld r:id="rId245" collapse="1"/>
      <p:sld r:id="rId246" collapse="1"/>
      <p:sld r:id="rId247" collapse="1"/>
      <p:sld r:id="rId248" collapse="1"/>
      <p:sld r:id="rId249" collapse="1"/>
      <p:sld r:id="rId250" collapse="1"/>
      <p:sld r:id="rId251" collapse="1"/>
      <p:sld r:id="rId252" collapse="1"/>
      <p:sld r:id="rId253" collapse="1"/>
      <p:sld r:id="rId254" collapse="1"/>
      <p:sld r:id="rId255" collapse="1"/>
      <p:sld r:id="rId256" collapse="1"/>
      <p:sld r:id="rId257" collapse="1"/>
      <p:sld r:id="rId258" collapse="1"/>
      <p:sld r:id="rId259" collapse="1"/>
      <p:sld r:id="rId260" collapse="1"/>
      <p:sld r:id="rId261" collapse="1"/>
      <p:sld r:id="rId262" collapse="1"/>
      <p:sld r:id="rId263" collapse="1"/>
      <p:sld r:id="rId264" collapse="1"/>
      <p:sld r:id="rId265" collapse="1"/>
      <p:sld r:id="rId266" collapse="1"/>
      <p:sld r:id="rId267" collapse="1"/>
      <p:sld r:id="rId268" collapse="1"/>
      <p:sld r:id="rId269" collapse="1"/>
      <p:sld r:id="rId270" collapse="1"/>
      <p:sld r:id="rId271" collapse="1"/>
      <p:sld r:id="rId272" collapse="1"/>
      <p:sld r:id="rId273" collapse="1"/>
      <p:sld r:id="rId274" collapse="1"/>
      <p:sld r:id="rId275" collapse="1"/>
      <p:sld r:id="rId276" collapse="1"/>
      <p:sld r:id="rId277" collapse="1"/>
      <p:sld r:id="rId278" collapse="1"/>
      <p:sld r:id="rId279" collapse="1"/>
      <p:sld r:id="rId280" collapse="1"/>
      <p:sld r:id="rId281" collapse="1"/>
      <p:sld r:id="rId282" collapse="1"/>
      <p:sld r:id="rId283" collapse="1"/>
      <p:sld r:id="rId284" collapse="1"/>
      <p:sld r:id="rId285" collapse="1"/>
      <p:sld r:id="rId286" collapse="1"/>
      <p:sld r:id="rId287" collapse="1"/>
      <p:sld r:id="rId288" collapse="1"/>
      <p:sld r:id="rId289" collapse="1"/>
      <p:sld r:id="rId290" collapse="1"/>
      <p:sld r:id="rId291" collapse="1"/>
      <p:sld r:id="rId292" collapse="1"/>
      <p:sld r:id="rId293" collapse="1"/>
      <p:sld r:id="rId294" collapse="1"/>
      <p:sld r:id="rId295" collapse="1"/>
      <p:sld r:id="rId296" collapse="1"/>
      <p:sld r:id="rId297" collapse="1"/>
      <p:sld r:id="rId298" collapse="1"/>
      <p:sld r:id="rId299" collapse="1"/>
      <p:sld r:id="rId300" collapse="1"/>
      <p:sld r:id="rId301" collapse="1"/>
      <p:sld r:id="rId302" collapse="1"/>
      <p:sld r:id="rId303" collapse="1"/>
      <p:sld r:id="rId304" collapse="1"/>
      <p:sld r:id="rId305" collapse="1"/>
      <p:sld r:id="rId306" collapse="1"/>
      <p:sld r:id="rId307" collapse="1"/>
      <p:sld r:id="rId308" collapse="1"/>
      <p:sld r:id="rId309" collapse="1"/>
      <p:sld r:id="rId310" collapse="1"/>
      <p:sld r:id="rId311" collapse="1"/>
      <p:sld r:id="rId312" collapse="1"/>
      <p:sld r:id="rId313" collapse="1"/>
      <p:sld r:id="rId314" collapse="1"/>
      <p:sld r:id="rId315" collapse="1"/>
      <p:sld r:id="rId316" collapse="1"/>
      <p:sld r:id="rId317" collapse="1"/>
      <p:sld r:id="rId318" collapse="1"/>
      <p:sld r:id="rId319" collapse="1"/>
      <p:sld r:id="rId320" collapse="1"/>
      <p:sld r:id="rId321" collapse="1"/>
      <p:sld r:id="rId322" collapse="1"/>
      <p:sld r:id="rId323" collapse="1"/>
      <p:sld r:id="rId324" collapse="1"/>
      <p:sld r:id="rId325" collapse="1"/>
      <p:sld r:id="rId326" collapse="1"/>
      <p:sld r:id="rId327" collapse="1"/>
      <p:sld r:id="rId328" collapse="1"/>
      <p:sld r:id="rId329" collapse="1"/>
      <p:sld r:id="rId330" collapse="1"/>
      <p:sld r:id="rId331" collapse="1"/>
      <p:sld r:id="rId332" collapse="1"/>
      <p:sld r:id="rId33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05186"/>
    </p:cViewPr>
  </p:sorterViewPr>
  <p:notesViewPr>
    <p:cSldViewPr showGuides="1">
      <p:cViewPr varScale="1">
        <p:scale>
          <a:sx n="46" d="100"/>
          <a:sy n="46" d="100"/>
        </p:scale>
        <p:origin x="-1692" y="-102"/>
      </p:cViewPr>
      <p:guideLst>
        <p:guide orient="horz" pos="3110"/>
        <p:guide pos="2141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presProps" Target="presProps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viewProps" Target="viewProps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theme" Target="theme/theme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tableStyles" Target="tableStyles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handoutMaster" Target="handoutMasters/handoutMaster1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/Relationships>
</file>

<file path=ppt/_rels/viewProps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7.xml"/><Relationship Id="rId299" Type="http://schemas.openxmlformats.org/officeDocument/2006/relationships/slide" Target="slides/slide299.xml"/><Relationship Id="rId21" Type="http://schemas.openxmlformats.org/officeDocument/2006/relationships/slide" Target="slides/slide21.xml"/><Relationship Id="rId63" Type="http://schemas.openxmlformats.org/officeDocument/2006/relationships/slide" Target="slides/slide63.xml"/><Relationship Id="rId159" Type="http://schemas.openxmlformats.org/officeDocument/2006/relationships/slide" Target="slides/slide159.xml"/><Relationship Id="rId324" Type="http://schemas.openxmlformats.org/officeDocument/2006/relationships/slide" Target="slides/slide324.xml"/><Relationship Id="rId170" Type="http://schemas.openxmlformats.org/officeDocument/2006/relationships/slide" Target="slides/slide170.xml"/><Relationship Id="rId226" Type="http://schemas.openxmlformats.org/officeDocument/2006/relationships/slide" Target="slides/slide226.xml"/><Relationship Id="rId268" Type="http://schemas.openxmlformats.org/officeDocument/2006/relationships/slide" Target="slides/slide268.xml"/><Relationship Id="rId32" Type="http://schemas.openxmlformats.org/officeDocument/2006/relationships/slide" Target="slides/slide32.xml"/><Relationship Id="rId74" Type="http://schemas.openxmlformats.org/officeDocument/2006/relationships/slide" Target="slides/slide74.xml"/><Relationship Id="rId128" Type="http://schemas.openxmlformats.org/officeDocument/2006/relationships/slide" Target="slides/slide128.xml"/><Relationship Id="rId5" Type="http://schemas.openxmlformats.org/officeDocument/2006/relationships/slide" Target="slides/slide5.xml"/><Relationship Id="rId181" Type="http://schemas.openxmlformats.org/officeDocument/2006/relationships/slide" Target="slides/slide181.xml"/><Relationship Id="rId237" Type="http://schemas.openxmlformats.org/officeDocument/2006/relationships/slide" Target="slides/slide237.xml"/><Relationship Id="rId279" Type="http://schemas.openxmlformats.org/officeDocument/2006/relationships/slide" Target="slides/slide279.xml"/><Relationship Id="rId43" Type="http://schemas.openxmlformats.org/officeDocument/2006/relationships/slide" Target="slides/slide43.xml"/><Relationship Id="rId139" Type="http://schemas.openxmlformats.org/officeDocument/2006/relationships/slide" Target="slides/slide139.xml"/><Relationship Id="rId290" Type="http://schemas.openxmlformats.org/officeDocument/2006/relationships/slide" Target="slides/slide290.xml"/><Relationship Id="rId304" Type="http://schemas.openxmlformats.org/officeDocument/2006/relationships/slide" Target="slides/slide304.xml"/><Relationship Id="rId85" Type="http://schemas.openxmlformats.org/officeDocument/2006/relationships/slide" Target="slides/slide85.xml"/><Relationship Id="rId150" Type="http://schemas.openxmlformats.org/officeDocument/2006/relationships/slide" Target="slides/slide150.xml"/><Relationship Id="rId192" Type="http://schemas.openxmlformats.org/officeDocument/2006/relationships/slide" Target="slides/slide192.xml"/><Relationship Id="rId206" Type="http://schemas.openxmlformats.org/officeDocument/2006/relationships/slide" Target="slides/slide206.xml"/><Relationship Id="rId248" Type="http://schemas.openxmlformats.org/officeDocument/2006/relationships/slide" Target="slides/slide248.xml"/><Relationship Id="rId12" Type="http://schemas.openxmlformats.org/officeDocument/2006/relationships/slide" Target="slides/slide12.xml"/><Relationship Id="rId108" Type="http://schemas.openxmlformats.org/officeDocument/2006/relationships/slide" Target="slides/slide108.xml"/><Relationship Id="rId315" Type="http://schemas.openxmlformats.org/officeDocument/2006/relationships/slide" Target="slides/slide315.xml"/><Relationship Id="rId54" Type="http://schemas.openxmlformats.org/officeDocument/2006/relationships/slide" Target="slides/slide54.xml"/><Relationship Id="rId96" Type="http://schemas.openxmlformats.org/officeDocument/2006/relationships/slide" Target="slides/slide96.xml"/><Relationship Id="rId161" Type="http://schemas.openxmlformats.org/officeDocument/2006/relationships/slide" Target="slides/slide161.xml"/><Relationship Id="rId217" Type="http://schemas.openxmlformats.org/officeDocument/2006/relationships/slide" Target="slides/slide217.xml"/><Relationship Id="rId259" Type="http://schemas.openxmlformats.org/officeDocument/2006/relationships/slide" Target="slides/slide259.xml"/><Relationship Id="rId23" Type="http://schemas.openxmlformats.org/officeDocument/2006/relationships/slide" Target="slides/slide23.xml"/><Relationship Id="rId119" Type="http://schemas.openxmlformats.org/officeDocument/2006/relationships/slide" Target="slides/slide119.xml"/><Relationship Id="rId270" Type="http://schemas.openxmlformats.org/officeDocument/2006/relationships/slide" Target="slides/slide270.xml"/><Relationship Id="rId326" Type="http://schemas.openxmlformats.org/officeDocument/2006/relationships/slide" Target="slides/slide326.xml"/><Relationship Id="rId65" Type="http://schemas.openxmlformats.org/officeDocument/2006/relationships/slide" Target="slides/slide65.xml"/><Relationship Id="rId130" Type="http://schemas.openxmlformats.org/officeDocument/2006/relationships/slide" Target="slides/slide130.xml"/><Relationship Id="rId172" Type="http://schemas.openxmlformats.org/officeDocument/2006/relationships/slide" Target="slides/slide172.xml"/><Relationship Id="rId228" Type="http://schemas.openxmlformats.org/officeDocument/2006/relationships/slide" Target="slides/slide228.xml"/><Relationship Id="rId281" Type="http://schemas.openxmlformats.org/officeDocument/2006/relationships/slide" Target="slides/slide281.xml"/><Relationship Id="rId34" Type="http://schemas.openxmlformats.org/officeDocument/2006/relationships/slide" Target="slides/slide34.xml"/><Relationship Id="rId76" Type="http://schemas.openxmlformats.org/officeDocument/2006/relationships/slide" Target="slides/slide76.xml"/><Relationship Id="rId141" Type="http://schemas.openxmlformats.org/officeDocument/2006/relationships/slide" Target="slides/slide141.xml"/><Relationship Id="rId7" Type="http://schemas.openxmlformats.org/officeDocument/2006/relationships/slide" Target="slides/slide7.xml"/><Relationship Id="rId183" Type="http://schemas.openxmlformats.org/officeDocument/2006/relationships/slide" Target="slides/slide183.xml"/><Relationship Id="rId239" Type="http://schemas.openxmlformats.org/officeDocument/2006/relationships/slide" Target="slides/slide239.xml"/><Relationship Id="rId250" Type="http://schemas.openxmlformats.org/officeDocument/2006/relationships/slide" Target="slides/slide250.xml"/><Relationship Id="rId292" Type="http://schemas.openxmlformats.org/officeDocument/2006/relationships/slide" Target="slides/slide292.xml"/><Relationship Id="rId306" Type="http://schemas.openxmlformats.org/officeDocument/2006/relationships/slide" Target="slides/slide306.xml"/><Relationship Id="rId24" Type="http://schemas.openxmlformats.org/officeDocument/2006/relationships/slide" Target="slides/slide24.xml"/><Relationship Id="rId45" Type="http://schemas.openxmlformats.org/officeDocument/2006/relationships/slide" Target="slides/slide45.xml"/><Relationship Id="rId66" Type="http://schemas.openxmlformats.org/officeDocument/2006/relationships/slide" Target="slides/slide66.xml"/><Relationship Id="rId87" Type="http://schemas.openxmlformats.org/officeDocument/2006/relationships/slide" Target="slides/slide87.xml"/><Relationship Id="rId110" Type="http://schemas.openxmlformats.org/officeDocument/2006/relationships/slide" Target="slides/slide110.xml"/><Relationship Id="rId131" Type="http://schemas.openxmlformats.org/officeDocument/2006/relationships/slide" Target="slides/slide131.xml"/><Relationship Id="rId327" Type="http://schemas.openxmlformats.org/officeDocument/2006/relationships/slide" Target="slides/slide327.xml"/><Relationship Id="rId152" Type="http://schemas.openxmlformats.org/officeDocument/2006/relationships/slide" Target="slides/slide152.xml"/><Relationship Id="rId173" Type="http://schemas.openxmlformats.org/officeDocument/2006/relationships/slide" Target="slides/slide173.xml"/><Relationship Id="rId194" Type="http://schemas.openxmlformats.org/officeDocument/2006/relationships/slide" Target="slides/slide194.xml"/><Relationship Id="rId208" Type="http://schemas.openxmlformats.org/officeDocument/2006/relationships/slide" Target="slides/slide208.xml"/><Relationship Id="rId229" Type="http://schemas.openxmlformats.org/officeDocument/2006/relationships/slide" Target="slides/slide229.xml"/><Relationship Id="rId240" Type="http://schemas.openxmlformats.org/officeDocument/2006/relationships/slide" Target="slides/slide240.xml"/><Relationship Id="rId261" Type="http://schemas.openxmlformats.org/officeDocument/2006/relationships/slide" Target="slides/slide261.xml"/><Relationship Id="rId14" Type="http://schemas.openxmlformats.org/officeDocument/2006/relationships/slide" Target="slides/slide14.xml"/><Relationship Id="rId35" Type="http://schemas.openxmlformats.org/officeDocument/2006/relationships/slide" Target="slides/slide35.xml"/><Relationship Id="rId56" Type="http://schemas.openxmlformats.org/officeDocument/2006/relationships/slide" Target="slides/slide56.xml"/><Relationship Id="rId77" Type="http://schemas.openxmlformats.org/officeDocument/2006/relationships/slide" Target="slides/slide77.xml"/><Relationship Id="rId100" Type="http://schemas.openxmlformats.org/officeDocument/2006/relationships/slide" Target="slides/slide100.xml"/><Relationship Id="rId282" Type="http://schemas.openxmlformats.org/officeDocument/2006/relationships/slide" Target="slides/slide282.xml"/><Relationship Id="rId317" Type="http://schemas.openxmlformats.org/officeDocument/2006/relationships/slide" Target="slides/slide317.xml"/><Relationship Id="rId8" Type="http://schemas.openxmlformats.org/officeDocument/2006/relationships/slide" Target="slides/slide8.xml"/><Relationship Id="rId98" Type="http://schemas.openxmlformats.org/officeDocument/2006/relationships/slide" Target="slides/slide98.xml"/><Relationship Id="rId121" Type="http://schemas.openxmlformats.org/officeDocument/2006/relationships/slide" Target="slides/slide121.xml"/><Relationship Id="rId142" Type="http://schemas.openxmlformats.org/officeDocument/2006/relationships/slide" Target="slides/slide142.xml"/><Relationship Id="rId163" Type="http://schemas.openxmlformats.org/officeDocument/2006/relationships/slide" Target="slides/slide163.xml"/><Relationship Id="rId184" Type="http://schemas.openxmlformats.org/officeDocument/2006/relationships/slide" Target="slides/slide184.xml"/><Relationship Id="rId219" Type="http://schemas.openxmlformats.org/officeDocument/2006/relationships/slide" Target="slides/slide219.xml"/><Relationship Id="rId230" Type="http://schemas.openxmlformats.org/officeDocument/2006/relationships/slide" Target="slides/slide230.xml"/><Relationship Id="rId251" Type="http://schemas.openxmlformats.org/officeDocument/2006/relationships/slide" Target="slides/slide251.xml"/><Relationship Id="rId25" Type="http://schemas.openxmlformats.org/officeDocument/2006/relationships/slide" Target="slides/slide25.xml"/><Relationship Id="rId46" Type="http://schemas.openxmlformats.org/officeDocument/2006/relationships/slide" Target="slides/slide46.xml"/><Relationship Id="rId67" Type="http://schemas.openxmlformats.org/officeDocument/2006/relationships/slide" Target="slides/slide67.xml"/><Relationship Id="rId272" Type="http://schemas.openxmlformats.org/officeDocument/2006/relationships/slide" Target="slides/slide272.xml"/><Relationship Id="rId293" Type="http://schemas.openxmlformats.org/officeDocument/2006/relationships/slide" Target="slides/slide293.xml"/><Relationship Id="rId307" Type="http://schemas.openxmlformats.org/officeDocument/2006/relationships/slide" Target="slides/slide307.xml"/><Relationship Id="rId328" Type="http://schemas.openxmlformats.org/officeDocument/2006/relationships/slide" Target="slides/slide328.xml"/><Relationship Id="rId88" Type="http://schemas.openxmlformats.org/officeDocument/2006/relationships/slide" Target="slides/slide88.xml"/><Relationship Id="rId111" Type="http://schemas.openxmlformats.org/officeDocument/2006/relationships/slide" Target="slides/slide111.xml"/><Relationship Id="rId132" Type="http://schemas.openxmlformats.org/officeDocument/2006/relationships/slide" Target="slides/slide132.xml"/><Relationship Id="rId153" Type="http://schemas.openxmlformats.org/officeDocument/2006/relationships/slide" Target="slides/slide153.xml"/><Relationship Id="rId174" Type="http://schemas.openxmlformats.org/officeDocument/2006/relationships/slide" Target="slides/slide174.xml"/><Relationship Id="rId195" Type="http://schemas.openxmlformats.org/officeDocument/2006/relationships/slide" Target="slides/slide195.xml"/><Relationship Id="rId209" Type="http://schemas.openxmlformats.org/officeDocument/2006/relationships/slide" Target="slides/slide209.xml"/><Relationship Id="rId220" Type="http://schemas.openxmlformats.org/officeDocument/2006/relationships/slide" Target="slides/slide220.xml"/><Relationship Id="rId241" Type="http://schemas.openxmlformats.org/officeDocument/2006/relationships/slide" Target="slides/slide241.xml"/><Relationship Id="rId15" Type="http://schemas.openxmlformats.org/officeDocument/2006/relationships/slide" Target="slides/slide15.xml"/><Relationship Id="rId36" Type="http://schemas.openxmlformats.org/officeDocument/2006/relationships/slide" Target="slides/slide36.xml"/><Relationship Id="rId57" Type="http://schemas.openxmlformats.org/officeDocument/2006/relationships/slide" Target="slides/slide57.xml"/><Relationship Id="rId262" Type="http://schemas.openxmlformats.org/officeDocument/2006/relationships/slide" Target="slides/slide262.xml"/><Relationship Id="rId283" Type="http://schemas.openxmlformats.org/officeDocument/2006/relationships/slide" Target="slides/slide283.xml"/><Relationship Id="rId318" Type="http://schemas.openxmlformats.org/officeDocument/2006/relationships/slide" Target="slides/slide318.xml"/><Relationship Id="rId78" Type="http://schemas.openxmlformats.org/officeDocument/2006/relationships/slide" Target="slides/slide78.xml"/><Relationship Id="rId99" Type="http://schemas.openxmlformats.org/officeDocument/2006/relationships/slide" Target="slides/slide99.xml"/><Relationship Id="rId101" Type="http://schemas.openxmlformats.org/officeDocument/2006/relationships/slide" Target="slides/slide101.xml"/><Relationship Id="rId122" Type="http://schemas.openxmlformats.org/officeDocument/2006/relationships/slide" Target="slides/slide122.xml"/><Relationship Id="rId143" Type="http://schemas.openxmlformats.org/officeDocument/2006/relationships/slide" Target="slides/slide143.xml"/><Relationship Id="rId164" Type="http://schemas.openxmlformats.org/officeDocument/2006/relationships/slide" Target="slides/slide164.xml"/><Relationship Id="rId185" Type="http://schemas.openxmlformats.org/officeDocument/2006/relationships/slide" Target="slides/slide185.xml"/><Relationship Id="rId9" Type="http://schemas.openxmlformats.org/officeDocument/2006/relationships/slide" Target="slides/slide9.xml"/><Relationship Id="rId210" Type="http://schemas.openxmlformats.org/officeDocument/2006/relationships/slide" Target="slides/slide210.xml"/><Relationship Id="rId26" Type="http://schemas.openxmlformats.org/officeDocument/2006/relationships/slide" Target="slides/slide26.xml"/><Relationship Id="rId231" Type="http://schemas.openxmlformats.org/officeDocument/2006/relationships/slide" Target="slides/slide231.xml"/><Relationship Id="rId252" Type="http://schemas.openxmlformats.org/officeDocument/2006/relationships/slide" Target="slides/slide252.xml"/><Relationship Id="rId273" Type="http://schemas.openxmlformats.org/officeDocument/2006/relationships/slide" Target="slides/slide273.xml"/><Relationship Id="rId294" Type="http://schemas.openxmlformats.org/officeDocument/2006/relationships/slide" Target="slides/slide294.xml"/><Relationship Id="rId308" Type="http://schemas.openxmlformats.org/officeDocument/2006/relationships/slide" Target="slides/slide308.xml"/><Relationship Id="rId329" Type="http://schemas.openxmlformats.org/officeDocument/2006/relationships/slide" Target="slides/slide329.xml"/><Relationship Id="rId47" Type="http://schemas.openxmlformats.org/officeDocument/2006/relationships/slide" Target="slides/slide47.xml"/><Relationship Id="rId68" Type="http://schemas.openxmlformats.org/officeDocument/2006/relationships/slide" Target="slides/slide68.xml"/><Relationship Id="rId89" Type="http://schemas.openxmlformats.org/officeDocument/2006/relationships/slide" Target="slides/slide89.xml"/><Relationship Id="rId112" Type="http://schemas.openxmlformats.org/officeDocument/2006/relationships/slide" Target="slides/slide112.xml"/><Relationship Id="rId133" Type="http://schemas.openxmlformats.org/officeDocument/2006/relationships/slide" Target="slides/slide133.xml"/><Relationship Id="rId154" Type="http://schemas.openxmlformats.org/officeDocument/2006/relationships/slide" Target="slides/slide154.xml"/><Relationship Id="rId175" Type="http://schemas.openxmlformats.org/officeDocument/2006/relationships/slide" Target="slides/slide175.xml"/><Relationship Id="rId196" Type="http://schemas.openxmlformats.org/officeDocument/2006/relationships/slide" Target="slides/slide196.xml"/><Relationship Id="rId200" Type="http://schemas.openxmlformats.org/officeDocument/2006/relationships/slide" Target="slides/slide200.xml"/><Relationship Id="rId16" Type="http://schemas.openxmlformats.org/officeDocument/2006/relationships/slide" Target="slides/slide16.xml"/><Relationship Id="rId221" Type="http://schemas.openxmlformats.org/officeDocument/2006/relationships/slide" Target="slides/slide221.xml"/><Relationship Id="rId242" Type="http://schemas.openxmlformats.org/officeDocument/2006/relationships/slide" Target="slides/slide242.xml"/><Relationship Id="rId263" Type="http://schemas.openxmlformats.org/officeDocument/2006/relationships/slide" Target="slides/slide263.xml"/><Relationship Id="rId284" Type="http://schemas.openxmlformats.org/officeDocument/2006/relationships/slide" Target="slides/slide284.xml"/><Relationship Id="rId319" Type="http://schemas.openxmlformats.org/officeDocument/2006/relationships/slide" Target="slides/slide319.xml"/><Relationship Id="rId37" Type="http://schemas.openxmlformats.org/officeDocument/2006/relationships/slide" Target="slides/slide37.xml"/><Relationship Id="rId58" Type="http://schemas.openxmlformats.org/officeDocument/2006/relationships/slide" Target="slides/slide58.xml"/><Relationship Id="rId79" Type="http://schemas.openxmlformats.org/officeDocument/2006/relationships/slide" Target="slides/slide79.xml"/><Relationship Id="rId102" Type="http://schemas.openxmlformats.org/officeDocument/2006/relationships/slide" Target="slides/slide102.xml"/><Relationship Id="rId123" Type="http://schemas.openxmlformats.org/officeDocument/2006/relationships/slide" Target="slides/slide123.xml"/><Relationship Id="rId144" Type="http://schemas.openxmlformats.org/officeDocument/2006/relationships/slide" Target="slides/slide144.xml"/><Relationship Id="rId330" Type="http://schemas.openxmlformats.org/officeDocument/2006/relationships/slide" Target="slides/slide330.xml"/><Relationship Id="rId90" Type="http://schemas.openxmlformats.org/officeDocument/2006/relationships/slide" Target="slides/slide90.xml"/><Relationship Id="rId165" Type="http://schemas.openxmlformats.org/officeDocument/2006/relationships/slide" Target="slides/slide165.xml"/><Relationship Id="rId186" Type="http://schemas.openxmlformats.org/officeDocument/2006/relationships/slide" Target="slides/slide186.xml"/><Relationship Id="rId211" Type="http://schemas.openxmlformats.org/officeDocument/2006/relationships/slide" Target="slides/slide211.xml"/><Relationship Id="rId232" Type="http://schemas.openxmlformats.org/officeDocument/2006/relationships/slide" Target="slides/slide232.xml"/><Relationship Id="rId253" Type="http://schemas.openxmlformats.org/officeDocument/2006/relationships/slide" Target="slides/slide253.xml"/><Relationship Id="rId274" Type="http://schemas.openxmlformats.org/officeDocument/2006/relationships/slide" Target="slides/slide274.xml"/><Relationship Id="rId295" Type="http://schemas.openxmlformats.org/officeDocument/2006/relationships/slide" Target="slides/slide295.xml"/><Relationship Id="rId309" Type="http://schemas.openxmlformats.org/officeDocument/2006/relationships/slide" Target="slides/slide309.xml"/><Relationship Id="rId27" Type="http://schemas.openxmlformats.org/officeDocument/2006/relationships/slide" Target="slides/slide27.xml"/><Relationship Id="rId48" Type="http://schemas.openxmlformats.org/officeDocument/2006/relationships/slide" Target="slides/slide48.xml"/><Relationship Id="rId69" Type="http://schemas.openxmlformats.org/officeDocument/2006/relationships/slide" Target="slides/slide69.xml"/><Relationship Id="rId113" Type="http://schemas.openxmlformats.org/officeDocument/2006/relationships/slide" Target="slides/slide113.xml"/><Relationship Id="rId134" Type="http://schemas.openxmlformats.org/officeDocument/2006/relationships/slide" Target="slides/slide134.xml"/><Relationship Id="rId320" Type="http://schemas.openxmlformats.org/officeDocument/2006/relationships/slide" Target="slides/slide320.xml"/><Relationship Id="rId80" Type="http://schemas.openxmlformats.org/officeDocument/2006/relationships/slide" Target="slides/slide80.xml"/><Relationship Id="rId155" Type="http://schemas.openxmlformats.org/officeDocument/2006/relationships/slide" Target="slides/slide155.xml"/><Relationship Id="rId176" Type="http://schemas.openxmlformats.org/officeDocument/2006/relationships/slide" Target="slides/slide176.xml"/><Relationship Id="rId197" Type="http://schemas.openxmlformats.org/officeDocument/2006/relationships/slide" Target="slides/slide197.xml"/><Relationship Id="rId201" Type="http://schemas.openxmlformats.org/officeDocument/2006/relationships/slide" Target="slides/slide201.xml"/><Relationship Id="rId222" Type="http://schemas.openxmlformats.org/officeDocument/2006/relationships/slide" Target="slides/slide222.xml"/><Relationship Id="rId243" Type="http://schemas.openxmlformats.org/officeDocument/2006/relationships/slide" Target="slides/slide243.xml"/><Relationship Id="rId264" Type="http://schemas.openxmlformats.org/officeDocument/2006/relationships/slide" Target="slides/slide264.xml"/><Relationship Id="rId285" Type="http://schemas.openxmlformats.org/officeDocument/2006/relationships/slide" Target="slides/slide285.xml"/><Relationship Id="rId17" Type="http://schemas.openxmlformats.org/officeDocument/2006/relationships/slide" Target="slides/slide17.xml"/><Relationship Id="rId38" Type="http://schemas.openxmlformats.org/officeDocument/2006/relationships/slide" Target="slides/slide38.xml"/><Relationship Id="rId59" Type="http://schemas.openxmlformats.org/officeDocument/2006/relationships/slide" Target="slides/slide59.xml"/><Relationship Id="rId103" Type="http://schemas.openxmlformats.org/officeDocument/2006/relationships/slide" Target="slides/slide103.xml"/><Relationship Id="rId124" Type="http://schemas.openxmlformats.org/officeDocument/2006/relationships/slide" Target="slides/slide124.xml"/><Relationship Id="rId310" Type="http://schemas.openxmlformats.org/officeDocument/2006/relationships/slide" Target="slides/slide310.xml"/><Relationship Id="rId70" Type="http://schemas.openxmlformats.org/officeDocument/2006/relationships/slide" Target="slides/slide70.xml"/><Relationship Id="rId91" Type="http://schemas.openxmlformats.org/officeDocument/2006/relationships/slide" Target="slides/slide91.xml"/><Relationship Id="rId145" Type="http://schemas.openxmlformats.org/officeDocument/2006/relationships/slide" Target="slides/slide145.xml"/><Relationship Id="rId166" Type="http://schemas.openxmlformats.org/officeDocument/2006/relationships/slide" Target="slides/slide166.xml"/><Relationship Id="rId187" Type="http://schemas.openxmlformats.org/officeDocument/2006/relationships/slide" Target="slides/slide187.xml"/><Relationship Id="rId331" Type="http://schemas.openxmlformats.org/officeDocument/2006/relationships/slide" Target="slides/slide331.xml"/><Relationship Id="rId1" Type="http://schemas.openxmlformats.org/officeDocument/2006/relationships/slide" Target="slides/slide1.xml"/><Relationship Id="rId212" Type="http://schemas.openxmlformats.org/officeDocument/2006/relationships/slide" Target="slides/slide212.xml"/><Relationship Id="rId233" Type="http://schemas.openxmlformats.org/officeDocument/2006/relationships/slide" Target="slides/slide233.xml"/><Relationship Id="rId254" Type="http://schemas.openxmlformats.org/officeDocument/2006/relationships/slide" Target="slides/slide254.xml"/><Relationship Id="rId28" Type="http://schemas.openxmlformats.org/officeDocument/2006/relationships/slide" Target="slides/slide28.xml"/><Relationship Id="rId49" Type="http://schemas.openxmlformats.org/officeDocument/2006/relationships/slide" Target="slides/slide49.xml"/><Relationship Id="rId114" Type="http://schemas.openxmlformats.org/officeDocument/2006/relationships/slide" Target="slides/slide114.xml"/><Relationship Id="rId275" Type="http://schemas.openxmlformats.org/officeDocument/2006/relationships/slide" Target="slides/slide275.xml"/><Relationship Id="rId296" Type="http://schemas.openxmlformats.org/officeDocument/2006/relationships/slide" Target="slides/slide296.xml"/><Relationship Id="rId300" Type="http://schemas.openxmlformats.org/officeDocument/2006/relationships/slide" Target="slides/slide300.xml"/><Relationship Id="rId60" Type="http://schemas.openxmlformats.org/officeDocument/2006/relationships/slide" Target="slides/slide60.xml"/><Relationship Id="rId81" Type="http://schemas.openxmlformats.org/officeDocument/2006/relationships/slide" Target="slides/slide81.xml"/><Relationship Id="rId135" Type="http://schemas.openxmlformats.org/officeDocument/2006/relationships/slide" Target="slides/slide135.xml"/><Relationship Id="rId156" Type="http://schemas.openxmlformats.org/officeDocument/2006/relationships/slide" Target="slides/slide156.xml"/><Relationship Id="rId177" Type="http://schemas.openxmlformats.org/officeDocument/2006/relationships/slide" Target="slides/slide177.xml"/><Relationship Id="rId198" Type="http://schemas.openxmlformats.org/officeDocument/2006/relationships/slide" Target="slides/slide198.xml"/><Relationship Id="rId321" Type="http://schemas.openxmlformats.org/officeDocument/2006/relationships/slide" Target="slides/slide321.xml"/><Relationship Id="rId202" Type="http://schemas.openxmlformats.org/officeDocument/2006/relationships/slide" Target="slides/slide202.xml"/><Relationship Id="rId223" Type="http://schemas.openxmlformats.org/officeDocument/2006/relationships/slide" Target="slides/slide223.xml"/><Relationship Id="rId244" Type="http://schemas.openxmlformats.org/officeDocument/2006/relationships/slide" Target="slides/slide244.xml"/><Relationship Id="rId18" Type="http://schemas.openxmlformats.org/officeDocument/2006/relationships/slide" Target="slides/slide18.xml"/><Relationship Id="rId39" Type="http://schemas.openxmlformats.org/officeDocument/2006/relationships/slide" Target="slides/slide39.xml"/><Relationship Id="rId265" Type="http://schemas.openxmlformats.org/officeDocument/2006/relationships/slide" Target="slides/slide265.xml"/><Relationship Id="rId286" Type="http://schemas.openxmlformats.org/officeDocument/2006/relationships/slide" Target="slides/slide286.xml"/><Relationship Id="rId50" Type="http://schemas.openxmlformats.org/officeDocument/2006/relationships/slide" Target="slides/slide50.xml"/><Relationship Id="rId104" Type="http://schemas.openxmlformats.org/officeDocument/2006/relationships/slide" Target="slides/slide104.xml"/><Relationship Id="rId125" Type="http://schemas.openxmlformats.org/officeDocument/2006/relationships/slide" Target="slides/slide125.xml"/><Relationship Id="rId146" Type="http://schemas.openxmlformats.org/officeDocument/2006/relationships/slide" Target="slides/slide146.xml"/><Relationship Id="rId167" Type="http://schemas.openxmlformats.org/officeDocument/2006/relationships/slide" Target="slides/slide167.xml"/><Relationship Id="rId188" Type="http://schemas.openxmlformats.org/officeDocument/2006/relationships/slide" Target="slides/slide188.xml"/><Relationship Id="rId311" Type="http://schemas.openxmlformats.org/officeDocument/2006/relationships/slide" Target="slides/slide311.xml"/><Relationship Id="rId332" Type="http://schemas.openxmlformats.org/officeDocument/2006/relationships/slide" Target="slides/slide332.xml"/><Relationship Id="rId71" Type="http://schemas.openxmlformats.org/officeDocument/2006/relationships/slide" Target="slides/slide71.xml"/><Relationship Id="rId92" Type="http://schemas.openxmlformats.org/officeDocument/2006/relationships/slide" Target="slides/slide92.xml"/><Relationship Id="rId213" Type="http://schemas.openxmlformats.org/officeDocument/2006/relationships/slide" Target="slides/slide213.xml"/><Relationship Id="rId234" Type="http://schemas.openxmlformats.org/officeDocument/2006/relationships/slide" Target="slides/slide234.xml"/><Relationship Id="rId2" Type="http://schemas.openxmlformats.org/officeDocument/2006/relationships/slide" Target="slides/slide2.xml"/><Relationship Id="rId29" Type="http://schemas.openxmlformats.org/officeDocument/2006/relationships/slide" Target="slides/slide29.xml"/><Relationship Id="rId255" Type="http://schemas.openxmlformats.org/officeDocument/2006/relationships/slide" Target="slides/slide255.xml"/><Relationship Id="rId276" Type="http://schemas.openxmlformats.org/officeDocument/2006/relationships/slide" Target="slides/slide276.xml"/><Relationship Id="rId297" Type="http://schemas.openxmlformats.org/officeDocument/2006/relationships/slide" Target="slides/slide297.xml"/><Relationship Id="rId40" Type="http://schemas.openxmlformats.org/officeDocument/2006/relationships/slide" Target="slides/slide40.xml"/><Relationship Id="rId115" Type="http://schemas.openxmlformats.org/officeDocument/2006/relationships/slide" Target="slides/slide115.xml"/><Relationship Id="rId136" Type="http://schemas.openxmlformats.org/officeDocument/2006/relationships/slide" Target="slides/slide136.xml"/><Relationship Id="rId157" Type="http://schemas.openxmlformats.org/officeDocument/2006/relationships/slide" Target="slides/slide157.xml"/><Relationship Id="rId178" Type="http://schemas.openxmlformats.org/officeDocument/2006/relationships/slide" Target="slides/slide178.xml"/><Relationship Id="rId301" Type="http://schemas.openxmlformats.org/officeDocument/2006/relationships/slide" Target="slides/slide301.xml"/><Relationship Id="rId322" Type="http://schemas.openxmlformats.org/officeDocument/2006/relationships/slide" Target="slides/slide322.xml"/><Relationship Id="rId61" Type="http://schemas.openxmlformats.org/officeDocument/2006/relationships/slide" Target="slides/slide61.xml"/><Relationship Id="rId82" Type="http://schemas.openxmlformats.org/officeDocument/2006/relationships/slide" Target="slides/slide82.xml"/><Relationship Id="rId199" Type="http://schemas.openxmlformats.org/officeDocument/2006/relationships/slide" Target="slides/slide199.xml"/><Relationship Id="rId203" Type="http://schemas.openxmlformats.org/officeDocument/2006/relationships/slide" Target="slides/slide203.xml"/><Relationship Id="rId19" Type="http://schemas.openxmlformats.org/officeDocument/2006/relationships/slide" Target="slides/slide19.xml"/><Relationship Id="rId224" Type="http://schemas.openxmlformats.org/officeDocument/2006/relationships/slide" Target="slides/slide224.xml"/><Relationship Id="rId245" Type="http://schemas.openxmlformats.org/officeDocument/2006/relationships/slide" Target="slides/slide245.xml"/><Relationship Id="rId266" Type="http://schemas.openxmlformats.org/officeDocument/2006/relationships/slide" Target="slides/slide266.xml"/><Relationship Id="rId287" Type="http://schemas.openxmlformats.org/officeDocument/2006/relationships/slide" Target="slides/slide287.xml"/><Relationship Id="rId30" Type="http://schemas.openxmlformats.org/officeDocument/2006/relationships/slide" Target="slides/slide30.xml"/><Relationship Id="rId105" Type="http://schemas.openxmlformats.org/officeDocument/2006/relationships/slide" Target="slides/slide105.xml"/><Relationship Id="rId126" Type="http://schemas.openxmlformats.org/officeDocument/2006/relationships/slide" Target="slides/slide126.xml"/><Relationship Id="rId147" Type="http://schemas.openxmlformats.org/officeDocument/2006/relationships/slide" Target="slides/slide147.xml"/><Relationship Id="rId168" Type="http://schemas.openxmlformats.org/officeDocument/2006/relationships/slide" Target="slides/slide168.xml"/><Relationship Id="rId312" Type="http://schemas.openxmlformats.org/officeDocument/2006/relationships/slide" Target="slides/slide312.xml"/><Relationship Id="rId333" Type="http://schemas.openxmlformats.org/officeDocument/2006/relationships/slide" Target="slides/slide333.xml"/><Relationship Id="rId51" Type="http://schemas.openxmlformats.org/officeDocument/2006/relationships/slide" Target="slides/slide51.xml"/><Relationship Id="rId72" Type="http://schemas.openxmlformats.org/officeDocument/2006/relationships/slide" Target="slides/slide72.xml"/><Relationship Id="rId93" Type="http://schemas.openxmlformats.org/officeDocument/2006/relationships/slide" Target="slides/slide93.xml"/><Relationship Id="rId189" Type="http://schemas.openxmlformats.org/officeDocument/2006/relationships/slide" Target="slides/slide189.xml"/><Relationship Id="rId3" Type="http://schemas.openxmlformats.org/officeDocument/2006/relationships/slide" Target="slides/slide3.xml"/><Relationship Id="rId214" Type="http://schemas.openxmlformats.org/officeDocument/2006/relationships/slide" Target="slides/slide214.xml"/><Relationship Id="rId235" Type="http://schemas.openxmlformats.org/officeDocument/2006/relationships/slide" Target="slides/slide235.xml"/><Relationship Id="rId256" Type="http://schemas.openxmlformats.org/officeDocument/2006/relationships/slide" Target="slides/slide256.xml"/><Relationship Id="rId277" Type="http://schemas.openxmlformats.org/officeDocument/2006/relationships/slide" Target="slides/slide277.xml"/><Relationship Id="rId298" Type="http://schemas.openxmlformats.org/officeDocument/2006/relationships/slide" Target="slides/slide298.xml"/><Relationship Id="rId116" Type="http://schemas.openxmlformats.org/officeDocument/2006/relationships/slide" Target="slides/slide116.xml"/><Relationship Id="rId137" Type="http://schemas.openxmlformats.org/officeDocument/2006/relationships/slide" Target="slides/slide137.xml"/><Relationship Id="rId158" Type="http://schemas.openxmlformats.org/officeDocument/2006/relationships/slide" Target="slides/slide158.xml"/><Relationship Id="rId302" Type="http://schemas.openxmlformats.org/officeDocument/2006/relationships/slide" Target="slides/slide302.xml"/><Relationship Id="rId323" Type="http://schemas.openxmlformats.org/officeDocument/2006/relationships/slide" Target="slides/slide323.xml"/><Relationship Id="rId20" Type="http://schemas.openxmlformats.org/officeDocument/2006/relationships/slide" Target="slides/slide20.xml"/><Relationship Id="rId41" Type="http://schemas.openxmlformats.org/officeDocument/2006/relationships/slide" Target="slides/slide41.xml"/><Relationship Id="rId62" Type="http://schemas.openxmlformats.org/officeDocument/2006/relationships/slide" Target="slides/slide62.xml"/><Relationship Id="rId83" Type="http://schemas.openxmlformats.org/officeDocument/2006/relationships/slide" Target="slides/slide83.xml"/><Relationship Id="rId179" Type="http://schemas.openxmlformats.org/officeDocument/2006/relationships/slide" Target="slides/slide179.xml"/><Relationship Id="rId190" Type="http://schemas.openxmlformats.org/officeDocument/2006/relationships/slide" Target="slides/slide190.xml"/><Relationship Id="rId204" Type="http://schemas.openxmlformats.org/officeDocument/2006/relationships/slide" Target="slides/slide204.xml"/><Relationship Id="rId225" Type="http://schemas.openxmlformats.org/officeDocument/2006/relationships/slide" Target="slides/slide225.xml"/><Relationship Id="rId246" Type="http://schemas.openxmlformats.org/officeDocument/2006/relationships/slide" Target="slides/slide246.xml"/><Relationship Id="rId267" Type="http://schemas.openxmlformats.org/officeDocument/2006/relationships/slide" Target="slides/slide267.xml"/><Relationship Id="rId288" Type="http://schemas.openxmlformats.org/officeDocument/2006/relationships/slide" Target="slides/slide288.xml"/><Relationship Id="rId106" Type="http://schemas.openxmlformats.org/officeDocument/2006/relationships/slide" Target="slides/slide106.xml"/><Relationship Id="rId127" Type="http://schemas.openxmlformats.org/officeDocument/2006/relationships/slide" Target="slides/slide127.xml"/><Relationship Id="rId313" Type="http://schemas.openxmlformats.org/officeDocument/2006/relationships/slide" Target="slides/slide313.xml"/><Relationship Id="rId10" Type="http://schemas.openxmlformats.org/officeDocument/2006/relationships/slide" Target="slides/slide10.xml"/><Relationship Id="rId31" Type="http://schemas.openxmlformats.org/officeDocument/2006/relationships/slide" Target="slides/slide31.xml"/><Relationship Id="rId52" Type="http://schemas.openxmlformats.org/officeDocument/2006/relationships/slide" Target="slides/slide52.xml"/><Relationship Id="rId73" Type="http://schemas.openxmlformats.org/officeDocument/2006/relationships/slide" Target="slides/slide73.xml"/><Relationship Id="rId94" Type="http://schemas.openxmlformats.org/officeDocument/2006/relationships/slide" Target="slides/slide94.xml"/><Relationship Id="rId148" Type="http://schemas.openxmlformats.org/officeDocument/2006/relationships/slide" Target="slides/slide148.xml"/><Relationship Id="rId169" Type="http://schemas.openxmlformats.org/officeDocument/2006/relationships/slide" Target="slides/slide169.xml"/><Relationship Id="rId4" Type="http://schemas.openxmlformats.org/officeDocument/2006/relationships/slide" Target="slides/slide4.xml"/><Relationship Id="rId180" Type="http://schemas.openxmlformats.org/officeDocument/2006/relationships/slide" Target="slides/slide180.xml"/><Relationship Id="rId215" Type="http://schemas.openxmlformats.org/officeDocument/2006/relationships/slide" Target="slides/slide215.xml"/><Relationship Id="rId236" Type="http://schemas.openxmlformats.org/officeDocument/2006/relationships/slide" Target="slides/slide236.xml"/><Relationship Id="rId257" Type="http://schemas.openxmlformats.org/officeDocument/2006/relationships/slide" Target="slides/slide257.xml"/><Relationship Id="rId278" Type="http://schemas.openxmlformats.org/officeDocument/2006/relationships/slide" Target="slides/slide278.xml"/><Relationship Id="rId303" Type="http://schemas.openxmlformats.org/officeDocument/2006/relationships/slide" Target="slides/slide303.xml"/><Relationship Id="rId42" Type="http://schemas.openxmlformats.org/officeDocument/2006/relationships/slide" Target="slides/slide42.xml"/><Relationship Id="rId84" Type="http://schemas.openxmlformats.org/officeDocument/2006/relationships/slide" Target="slides/slide84.xml"/><Relationship Id="rId138" Type="http://schemas.openxmlformats.org/officeDocument/2006/relationships/slide" Target="slides/slide138.xml"/><Relationship Id="rId191" Type="http://schemas.openxmlformats.org/officeDocument/2006/relationships/slide" Target="slides/slide191.xml"/><Relationship Id="rId205" Type="http://schemas.openxmlformats.org/officeDocument/2006/relationships/slide" Target="slides/slide205.xml"/><Relationship Id="rId247" Type="http://schemas.openxmlformats.org/officeDocument/2006/relationships/slide" Target="slides/slide247.xml"/><Relationship Id="rId107" Type="http://schemas.openxmlformats.org/officeDocument/2006/relationships/slide" Target="slides/slide107.xml"/><Relationship Id="rId289" Type="http://schemas.openxmlformats.org/officeDocument/2006/relationships/slide" Target="slides/slide289.xml"/><Relationship Id="rId11" Type="http://schemas.openxmlformats.org/officeDocument/2006/relationships/slide" Target="slides/slide11.xml"/><Relationship Id="rId53" Type="http://schemas.openxmlformats.org/officeDocument/2006/relationships/slide" Target="slides/slide53.xml"/><Relationship Id="rId149" Type="http://schemas.openxmlformats.org/officeDocument/2006/relationships/slide" Target="slides/slide149.xml"/><Relationship Id="rId314" Type="http://schemas.openxmlformats.org/officeDocument/2006/relationships/slide" Target="slides/slide314.xml"/><Relationship Id="rId95" Type="http://schemas.openxmlformats.org/officeDocument/2006/relationships/slide" Target="slides/slide95.xml"/><Relationship Id="rId160" Type="http://schemas.openxmlformats.org/officeDocument/2006/relationships/slide" Target="slides/slide160.xml"/><Relationship Id="rId216" Type="http://schemas.openxmlformats.org/officeDocument/2006/relationships/slide" Target="slides/slide216.xml"/><Relationship Id="rId258" Type="http://schemas.openxmlformats.org/officeDocument/2006/relationships/slide" Target="slides/slide258.xml"/><Relationship Id="rId22" Type="http://schemas.openxmlformats.org/officeDocument/2006/relationships/slide" Target="slides/slide22.xml"/><Relationship Id="rId64" Type="http://schemas.openxmlformats.org/officeDocument/2006/relationships/slide" Target="slides/slide64.xml"/><Relationship Id="rId118" Type="http://schemas.openxmlformats.org/officeDocument/2006/relationships/slide" Target="slides/slide118.xml"/><Relationship Id="rId325" Type="http://schemas.openxmlformats.org/officeDocument/2006/relationships/slide" Target="slides/slide325.xml"/><Relationship Id="rId171" Type="http://schemas.openxmlformats.org/officeDocument/2006/relationships/slide" Target="slides/slide171.xml"/><Relationship Id="rId227" Type="http://schemas.openxmlformats.org/officeDocument/2006/relationships/slide" Target="slides/slide227.xml"/><Relationship Id="rId269" Type="http://schemas.openxmlformats.org/officeDocument/2006/relationships/slide" Target="slides/slide269.xml"/><Relationship Id="rId33" Type="http://schemas.openxmlformats.org/officeDocument/2006/relationships/slide" Target="slides/slide33.xml"/><Relationship Id="rId129" Type="http://schemas.openxmlformats.org/officeDocument/2006/relationships/slide" Target="slides/slide129.xml"/><Relationship Id="rId280" Type="http://schemas.openxmlformats.org/officeDocument/2006/relationships/slide" Target="slides/slide280.xml"/><Relationship Id="rId75" Type="http://schemas.openxmlformats.org/officeDocument/2006/relationships/slide" Target="slides/slide75.xml"/><Relationship Id="rId140" Type="http://schemas.openxmlformats.org/officeDocument/2006/relationships/slide" Target="slides/slide140.xml"/><Relationship Id="rId182" Type="http://schemas.openxmlformats.org/officeDocument/2006/relationships/slide" Target="slides/slide182.xml"/><Relationship Id="rId6" Type="http://schemas.openxmlformats.org/officeDocument/2006/relationships/slide" Target="slides/slide6.xml"/><Relationship Id="rId238" Type="http://schemas.openxmlformats.org/officeDocument/2006/relationships/slide" Target="slides/slide238.xml"/><Relationship Id="rId291" Type="http://schemas.openxmlformats.org/officeDocument/2006/relationships/slide" Target="slides/slide291.xml"/><Relationship Id="rId305" Type="http://schemas.openxmlformats.org/officeDocument/2006/relationships/slide" Target="slides/slide305.xml"/><Relationship Id="rId44" Type="http://schemas.openxmlformats.org/officeDocument/2006/relationships/slide" Target="slides/slide44.xml"/><Relationship Id="rId86" Type="http://schemas.openxmlformats.org/officeDocument/2006/relationships/slide" Target="slides/slide86.xml"/><Relationship Id="rId151" Type="http://schemas.openxmlformats.org/officeDocument/2006/relationships/slide" Target="slides/slide151.xml"/><Relationship Id="rId193" Type="http://schemas.openxmlformats.org/officeDocument/2006/relationships/slide" Target="slides/slide193.xml"/><Relationship Id="rId207" Type="http://schemas.openxmlformats.org/officeDocument/2006/relationships/slide" Target="slides/slide207.xml"/><Relationship Id="rId249" Type="http://schemas.openxmlformats.org/officeDocument/2006/relationships/slide" Target="slides/slide249.xml"/><Relationship Id="rId13" Type="http://schemas.openxmlformats.org/officeDocument/2006/relationships/slide" Target="slides/slide13.xml"/><Relationship Id="rId109" Type="http://schemas.openxmlformats.org/officeDocument/2006/relationships/slide" Target="slides/slide109.xml"/><Relationship Id="rId260" Type="http://schemas.openxmlformats.org/officeDocument/2006/relationships/slide" Target="slides/slide260.xml"/><Relationship Id="rId316" Type="http://schemas.openxmlformats.org/officeDocument/2006/relationships/slide" Target="slides/slide316.xml"/><Relationship Id="rId55" Type="http://schemas.openxmlformats.org/officeDocument/2006/relationships/slide" Target="slides/slide55.xml"/><Relationship Id="rId97" Type="http://schemas.openxmlformats.org/officeDocument/2006/relationships/slide" Target="slides/slide97.xml"/><Relationship Id="rId120" Type="http://schemas.openxmlformats.org/officeDocument/2006/relationships/slide" Target="slides/slide120.xml"/><Relationship Id="rId162" Type="http://schemas.openxmlformats.org/officeDocument/2006/relationships/slide" Target="slides/slide162.xml"/><Relationship Id="rId218" Type="http://schemas.openxmlformats.org/officeDocument/2006/relationships/slide" Target="slides/slide218.xml"/><Relationship Id="rId271" Type="http://schemas.openxmlformats.org/officeDocument/2006/relationships/slide" Target="slides/slide27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22392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76238" y="768350"/>
            <a:ext cx="5964237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40" name="Line 8"/>
          <p:cNvSpPr>
            <a:spLocks noChangeShapeType="1"/>
          </p:cNvSpPr>
          <p:nvPr/>
        </p:nvSpPr>
        <p:spPr bwMode="auto">
          <a:xfrm>
            <a:off x="469900" y="554038"/>
            <a:ext cx="5740400" cy="0"/>
          </a:xfrm>
          <a:prstGeom prst="line">
            <a:avLst/>
          </a:prstGeom>
          <a:noFill/>
          <a:ln w="57150" cmpd="thinThick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4042" name="Text Box 10"/>
          <p:cNvSpPr txBox="1">
            <a:spLocks noChangeArrowheads="1"/>
          </p:cNvSpPr>
          <p:nvPr/>
        </p:nvSpPr>
        <p:spPr bwMode="auto">
          <a:xfrm>
            <a:off x="447675" y="231775"/>
            <a:ext cx="3178175" cy="29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ko-KR" sz="1200" b="1" dirty="0">
                <a:latin typeface="NewCenturySchlbk" pitchFamily="18" charset="0"/>
                <a:ea typeface="HY얕은샘물M" pitchFamily="18" charset="-127"/>
              </a:rPr>
              <a:t>KCSC</a:t>
            </a:r>
            <a:r>
              <a:rPr lang="en-US" altLang="ko-KR" sz="1200" b="1" dirty="0">
                <a:latin typeface="HY얕은샘물M" pitchFamily="18" charset="-127"/>
                <a:ea typeface="HY얕은샘물M" pitchFamily="18" charset="-127"/>
              </a:rPr>
              <a:t> SW</a:t>
            </a:r>
            <a:r>
              <a:rPr lang="ko-KR" altLang="en-US" sz="1200" b="1" dirty="0">
                <a:latin typeface="HY얕은샘물M" pitchFamily="18" charset="-127"/>
                <a:ea typeface="HY얕은샘물M" pitchFamily="18" charset="-127"/>
              </a:rPr>
              <a:t>컴포넌트 전문 교육 과정</a:t>
            </a:r>
          </a:p>
        </p:txBody>
      </p:sp>
      <p:sp>
        <p:nvSpPr>
          <p:cNvPr id="44043" name="Line 11"/>
          <p:cNvSpPr>
            <a:spLocks noChangeShapeType="1"/>
          </p:cNvSpPr>
          <p:nvPr/>
        </p:nvSpPr>
        <p:spPr bwMode="auto">
          <a:xfrm>
            <a:off x="452438" y="4681538"/>
            <a:ext cx="574040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4045" name="Rectangle 13"/>
          <p:cNvSpPr>
            <a:spLocks noChangeArrowheads="1"/>
          </p:cNvSpPr>
          <p:nvPr/>
        </p:nvSpPr>
        <p:spPr bwMode="auto">
          <a:xfrm>
            <a:off x="2416175" y="9488488"/>
            <a:ext cx="1965325" cy="32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휴먼태가람체" pitchFamily="18" charset="-127"/>
                <a:ea typeface="휴먼태가람체" pitchFamily="18" charset="-127"/>
              </a:rPr>
              <a:t>- </a:t>
            </a:r>
            <a:fld id="{108BB1C5-035E-4024-B319-1446DB6E0348}" type="slidenum">
              <a:rPr lang="en-US" altLang="ko-KR" sz="1000" b="1">
                <a:effectLst>
                  <a:outerShdw blurRad="38100" dist="38100" dir="2700000" algn="tl">
                    <a:srgbClr val="C0C0C0"/>
                  </a:outerShdw>
                </a:effectLst>
                <a:latin typeface="휴먼태가람체" pitchFamily="18" charset="-127"/>
                <a:ea typeface="휴먼태가람체" pitchFamily="18" charset="-127"/>
              </a:rPr>
              <a:pPr>
                <a:spcBef>
                  <a:spcPct val="0"/>
                </a:spcBef>
                <a:buClrTx/>
                <a:buFontTx/>
                <a:buNone/>
                <a:defRPr/>
              </a:pPr>
              <a:t>‹#›</a:t>
            </a:fld>
            <a:r>
              <a:rPr lang="en-US" altLang="ko-KR" sz="1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휴먼태가람체" pitchFamily="18" charset="-127"/>
                <a:ea typeface="휴먼태가람체" pitchFamily="18" charset="-127"/>
              </a:rPr>
              <a:t> -</a:t>
            </a:r>
          </a:p>
        </p:txBody>
      </p:sp>
      <p:pic>
        <p:nvPicPr>
          <p:cNvPr id="23559" name="Picture 18" descr="KCSC전체로고0211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02100" y="9501188"/>
            <a:ext cx="2568575" cy="309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51" name="Text Box 19"/>
          <p:cNvSpPr txBox="1">
            <a:spLocks noChangeArrowheads="1"/>
          </p:cNvSpPr>
          <p:nvPr/>
        </p:nvSpPr>
        <p:spPr bwMode="auto">
          <a:xfrm>
            <a:off x="2416175" y="295275"/>
            <a:ext cx="3776663" cy="19685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r" defTabSz="915988"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ko-KR" sz="1200" dirty="0">
                <a:solidFill>
                  <a:schemeClr val="tx2"/>
                </a:solidFill>
                <a:latin typeface="HY얕은샘물M" pitchFamily="18" charset="-127"/>
                <a:ea typeface="HY얕은샘물M" pitchFamily="18" charset="-127"/>
              </a:rPr>
              <a:t>CBD </a:t>
            </a:r>
            <a:r>
              <a:rPr lang="ko-KR" altLang="en-US" sz="1200" dirty="0">
                <a:solidFill>
                  <a:schemeClr val="tx2"/>
                </a:solidFill>
                <a:latin typeface="HY얕은샘물M" pitchFamily="18" charset="-127"/>
                <a:ea typeface="HY얕은샘물M" pitchFamily="18" charset="-127"/>
              </a:rPr>
              <a:t>설계전문가 과정 </a:t>
            </a:r>
            <a:r>
              <a:rPr lang="en-US" altLang="ko-KR" sz="1200" dirty="0">
                <a:solidFill>
                  <a:schemeClr val="tx2"/>
                </a:solidFill>
                <a:latin typeface="HY얕은샘물M" pitchFamily="18" charset="-127"/>
                <a:ea typeface="HY얕은샘물M" pitchFamily="18" charset="-127"/>
              </a:rPr>
              <a:t>: </a:t>
            </a:r>
            <a:r>
              <a:rPr lang="ko-KR" altLang="en-US" sz="1200" dirty="0">
                <a:solidFill>
                  <a:schemeClr val="tx2"/>
                </a:solidFill>
                <a:latin typeface="HY얕은샘물M" pitchFamily="18" charset="-127"/>
                <a:ea typeface="HY얕은샘물M" pitchFamily="18" charset="-127"/>
              </a:rPr>
              <a:t>컴포넌트 모델링</a:t>
            </a:r>
          </a:p>
        </p:txBody>
      </p:sp>
    </p:spTree>
    <p:extLst>
      <p:ext uri="{BB962C8B-B14F-4D97-AF65-F5344CB8AC3E}">
        <p14:creationId xmlns:p14="http://schemas.microsoft.com/office/powerpoint/2010/main" val="29564348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17513" y="739775"/>
            <a:ext cx="59626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0314" y="4689281"/>
            <a:ext cx="5438140" cy="44449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121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17513" y="739775"/>
            <a:ext cx="59626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0314" y="4689281"/>
            <a:ext cx="5438140" cy="44449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687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6713" y="801688"/>
            <a:ext cx="5964237" cy="3703637"/>
          </a:xfrm>
          <a:ln>
            <a:solidFill>
              <a:schemeClr val="tx1"/>
            </a:solidFill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17513" y="739775"/>
            <a:ext cx="59626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0314" y="4689281"/>
            <a:ext cx="5438140" cy="44449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687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17513" y="739775"/>
            <a:ext cx="59626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0314" y="4689281"/>
            <a:ext cx="5438140" cy="44449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687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17513" y="739775"/>
            <a:ext cx="59626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442" y="4689752"/>
            <a:ext cx="5438791" cy="4443528"/>
          </a:xfrm>
          <a:prstGeom prst="rect">
            <a:avLst/>
          </a:prstGeom>
        </p:spPr>
        <p:txBody>
          <a:bodyPr lIns="90608" tIns="45304" rIns="90608" bIns="45304"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jpeg"/><Relationship Id="rId5" Type="http://schemas.openxmlformats.org/officeDocument/2006/relationships/image" Target="../media/image2.gif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7770" y="138582"/>
            <a:ext cx="10034587" cy="55403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Nextree edu Sub-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nStamp_ID_7" hidden="1"/>
          <p:cNvSpPr/>
          <p:nvPr userDrawn="1">
            <p:custDataLst>
              <p:tags r:id="rId1"/>
            </p:custDataLst>
          </p:nvPr>
        </p:nvSpPr>
        <p:spPr bwMode="gray">
          <a:xfrm>
            <a:off x="10539046" y="1517650"/>
            <a:ext cx="0" cy="0"/>
          </a:xfrm>
          <a:prstGeom prst="leftRightArrow">
            <a:avLst>
              <a:gd name="adj1" fmla="val 0"/>
              <a:gd name="adj2" fmla="val 0"/>
            </a:avLst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25400" rIns="0" bIns="25400">
            <a:spAutoFit/>
          </a:bodyPr>
          <a:lstStyle/>
          <a:p>
            <a:pPr algn="r" eaLnBrk="0" latinLnBrk="0" hangingPunct="0">
              <a:spcBef>
                <a:spcPct val="0"/>
              </a:spcBef>
              <a:buClr>
                <a:srgbClr val="006699"/>
              </a:buClr>
              <a:buFontTx/>
              <a:buNone/>
              <a:defRPr/>
            </a:pPr>
            <a:r>
              <a:rPr kumimoji="0" lang="en-US" altLang="ko-KR" sz="1400" b="1">
                <a:solidFill>
                  <a:srgbClr val="000000"/>
                </a:solidFill>
                <a:latin typeface="Optima" pitchFamily="2" charset="2"/>
                <a:ea typeface="가는각진제목체" pitchFamily="18" charset="-127"/>
              </a:rPr>
              <a:t>MASTER STAMP</a:t>
            </a:r>
            <a:endParaRPr kumimoji="0" lang="ko-KR" altLang="en-US" sz="1400" b="1">
              <a:solidFill>
                <a:srgbClr val="000000"/>
              </a:solidFill>
              <a:latin typeface="Optima" pitchFamily="2" charset="2"/>
              <a:ea typeface="가는각진제목체" pitchFamily="18" charset="-127"/>
            </a:endParaRPr>
          </a:p>
        </p:txBody>
      </p:sp>
      <p:cxnSp>
        <p:nvCxnSpPr>
          <p:cNvPr id="5" name="AcnStpConnector_ID_9" hidden="1"/>
          <p:cNvCxnSpPr>
            <a:cxnSpLocks noChangeShapeType="1"/>
          </p:cNvCxnSpPr>
          <p:nvPr userDrawn="1">
            <p:custDataLst>
              <p:tags r:id="rId2"/>
            </p:custDataLst>
          </p:nvPr>
        </p:nvCxnSpPr>
        <p:spPr bwMode="gray">
          <a:xfrm rot="5400000" flipH="1" flipV="1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" name="AcnStpConnector_ID_10" hidden="1"/>
          <p:cNvCxnSpPr>
            <a:cxnSpLocks noChangeShapeType="1"/>
          </p:cNvCxnSpPr>
          <p:nvPr userDrawn="1">
            <p:custDataLst>
              <p:tags r:id="rId3"/>
            </p:custDataLst>
          </p:nvPr>
        </p:nvCxnSpPr>
        <p:spPr bwMode="gray">
          <a:xfrm rot="5400000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직선 연결선 28"/>
          <p:cNvCxnSpPr/>
          <p:nvPr userDrawn="1"/>
        </p:nvCxnSpPr>
        <p:spPr bwMode="auto">
          <a:xfrm flipV="1">
            <a:off x="5524502" y="3507418"/>
            <a:ext cx="0" cy="3234042"/>
          </a:xfrm>
          <a:prstGeom prst="line">
            <a:avLst/>
          </a:prstGeom>
          <a:noFill/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3" name="직선 연결선 32"/>
          <p:cNvCxnSpPr/>
          <p:nvPr userDrawn="1"/>
        </p:nvCxnSpPr>
        <p:spPr bwMode="auto">
          <a:xfrm>
            <a:off x="195760" y="3506273"/>
            <a:ext cx="10657978" cy="0"/>
          </a:xfrm>
          <a:prstGeom prst="line">
            <a:avLst/>
          </a:prstGeom>
          <a:noFill/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37" name="텍스트 개체 틀 36"/>
          <p:cNvSpPr>
            <a:spLocks noGrp="1"/>
          </p:cNvSpPr>
          <p:nvPr>
            <p:ph type="body" sz="quarter" idx="10" hasCustomPrompt="1"/>
          </p:nvPr>
        </p:nvSpPr>
        <p:spPr>
          <a:xfrm>
            <a:off x="5596012" y="3589128"/>
            <a:ext cx="5329238" cy="343942"/>
          </a:xfrm>
          <a:prstGeom prst="rect">
            <a:avLst/>
          </a:prstGeom>
          <a:solidFill>
            <a:schemeClr val="bg1">
              <a:alpha val="58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98505" tIns="48388" rIns="98505" bIns="48388">
            <a:spAutoFit/>
          </a:bodyPr>
          <a:lstStyle>
            <a:lvl1pPr marL="514350" indent="-514350">
              <a:defRPr lang="ko-KR" altLang="en-US" b="1" kern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</a:defRPr>
            </a:lvl1pPr>
            <a:lvl2pPr>
              <a:defRPr lang="ko-KR" altLang="en-US" sz="1200" b="1" kern="1200" smtClean="0">
                <a:latin typeface="Optima" pitchFamily="34" charset="0"/>
                <a:ea typeface="가는각진제목체" pitchFamily="18" charset="-127"/>
                <a:cs typeface="+mn-cs"/>
              </a:defRPr>
            </a:lvl2pPr>
            <a:lvl3pPr>
              <a:defRPr lang="ko-KR" altLang="en-US" sz="1200" b="1" kern="1200" smtClean="0">
                <a:latin typeface="Optima" pitchFamily="34" charset="0"/>
                <a:ea typeface="가는각진제목체" pitchFamily="18" charset="-127"/>
                <a:cs typeface="+mn-cs"/>
              </a:defRPr>
            </a:lvl3pPr>
            <a:lvl4pPr>
              <a:defRPr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4pPr>
            <a:lvl5pPr>
              <a:defRPr lang="ko-KR" altLang="en-US"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5pPr>
          </a:lstStyle>
          <a:p>
            <a:pPr marL="514350" lvl="0" indent="-514350" latinLnBrk="0">
              <a:spcBef>
                <a:spcPts val="60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ko-KR" altLang="en-US" smtClean="0"/>
              <a:t>항목이름을 입력하세요</a:t>
            </a:r>
            <a:r>
              <a:rPr lang="en-US" altLang="ko-KR" smtClean="0"/>
              <a:t>...</a:t>
            </a:r>
            <a:endParaRPr lang="ko-KR" altLang="en-US" smtClean="0"/>
          </a:p>
        </p:txBody>
      </p:sp>
      <p:sp>
        <p:nvSpPr>
          <p:cNvPr id="39" name="텍스트 개체 틀 38"/>
          <p:cNvSpPr>
            <a:spLocks noGrp="1"/>
          </p:cNvSpPr>
          <p:nvPr>
            <p:ph type="body" sz="quarter" idx="11" hasCustomPrompt="1"/>
          </p:nvPr>
        </p:nvSpPr>
        <p:spPr>
          <a:xfrm>
            <a:off x="339725" y="2997200"/>
            <a:ext cx="5113338" cy="5032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smtClean="0"/>
              <a:t>목차이름을 입력하세요</a:t>
            </a:r>
            <a:r>
              <a:rPr lang="en-US" altLang="ko-KR" smtClean="0"/>
              <a:t>...</a:t>
            </a:r>
            <a:endParaRPr lang="ko-KR" altLang="en-US" smtClean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0" y="0"/>
            <a:ext cx="5522912" cy="29249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24500" cy="292493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140" y="6575657"/>
            <a:ext cx="864120" cy="26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318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Namoo tutorial bas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cnStamp_ID_7" hidden="1"/>
          <p:cNvSpPr/>
          <p:nvPr userDrawn="1">
            <p:custDataLst>
              <p:tags r:id="rId1"/>
            </p:custDataLst>
          </p:nvPr>
        </p:nvSpPr>
        <p:spPr bwMode="gray">
          <a:xfrm>
            <a:off x="10539046" y="1517650"/>
            <a:ext cx="0" cy="0"/>
          </a:xfrm>
          <a:prstGeom prst="leftRightArrow">
            <a:avLst>
              <a:gd name="adj1" fmla="val 0"/>
              <a:gd name="adj2" fmla="val 0"/>
            </a:avLst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25400" rIns="0" bIns="25400">
            <a:spAutoFit/>
          </a:bodyPr>
          <a:lstStyle/>
          <a:p>
            <a:pPr algn="r" eaLnBrk="0" latinLnBrk="0" hangingPunct="0">
              <a:spcBef>
                <a:spcPct val="0"/>
              </a:spcBef>
              <a:buClr>
                <a:srgbClr val="006699"/>
              </a:buClr>
              <a:buFontTx/>
              <a:buNone/>
              <a:defRPr/>
            </a:pPr>
            <a:r>
              <a:rPr kumimoji="0" lang="en-US" altLang="ko-KR" sz="1400" b="1">
                <a:solidFill>
                  <a:srgbClr val="000000"/>
                </a:solidFill>
                <a:latin typeface="Optima" pitchFamily="2" charset="2"/>
                <a:ea typeface="가는각진제목체" pitchFamily="18" charset="-127"/>
              </a:rPr>
              <a:t>MASTER STAMP</a:t>
            </a:r>
            <a:endParaRPr kumimoji="0" lang="ko-KR" altLang="en-US" sz="1400" b="1">
              <a:solidFill>
                <a:srgbClr val="000000"/>
              </a:solidFill>
              <a:latin typeface="Optima" pitchFamily="2" charset="2"/>
              <a:ea typeface="가는각진제목체" pitchFamily="18" charset="-127"/>
            </a:endParaRPr>
          </a:p>
        </p:txBody>
      </p:sp>
      <p:cxnSp>
        <p:nvCxnSpPr>
          <p:cNvPr id="10" name="AcnStpConnector_ID_9" hidden="1"/>
          <p:cNvCxnSpPr>
            <a:cxnSpLocks noChangeShapeType="1"/>
          </p:cNvCxnSpPr>
          <p:nvPr userDrawn="1">
            <p:custDataLst>
              <p:tags r:id="rId2"/>
            </p:custDataLst>
          </p:nvPr>
        </p:nvCxnSpPr>
        <p:spPr bwMode="gray">
          <a:xfrm rot="5400000" flipH="1" flipV="1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1" name="AcnStpConnector_ID_10" hidden="1"/>
          <p:cNvCxnSpPr>
            <a:cxnSpLocks noChangeShapeType="1"/>
          </p:cNvCxnSpPr>
          <p:nvPr userDrawn="1">
            <p:custDataLst>
              <p:tags r:id="rId3"/>
            </p:custDataLst>
          </p:nvPr>
        </p:nvCxnSpPr>
        <p:spPr bwMode="gray">
          <a:xfrm rot="5400000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9724" y="138094"/>
            <a:ext cx="9145325" cy="576263"/>
          </a:xfrm>
        </p:spPr>
        <p:txBody>
          <a:bodyPr lIns="36000" tIns="36000" rIns="36000" bIns="36000" anchor="ctr" anchorCtr="0"/>
          <a:lstStyle>
            <a:lvl1pPr>
              <a:defRPr sz="2200" spc="0" baseline="0"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6" name="Line 10"/>
          <p:cNvSpPr>
            <a:spLocks noChangeShapeType="1"/>
          </p:cNvSpPr>
          <p:nvPr userDrawn="1"/>
        </p:nvSpPr>
        <p:spPr bwMode="auto">
          <a:xfrm>
            <a:off x="2722925" y="719920"/>
            <a:ext cx="8058305" cy="0"/>
          </a:xfrm>
          <a:prstGeom prst="line">
            <a:avLst/>
          </a:prstGeom>
          <a:noFill/>
          <a:ln w="635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>
              <a:spcBef>
                <a:spcPct val="0"/>
              </a:spcBef>
              <a:buClrTx/>
              <a:buFontTx/>
              <a:buNone/>
            </a:pPr>
            <a:endParaRPr kumimoji="0" lang="ko-KR" altLang="en-US" sz="1200" b="1">
              <a:solidFill>
                <a:srgbClr val="000000"/>
              </a:solidFill>
              <a:latin typeface="Optima" pitchFamily="34" charset="0"/>
              <a:ea typeface="가는각진제목체" pitchFamily="18" charset="-127"/>
            </a:endParaRPr>
          </a:p>
        </p:txBody>
      </p:sp>
      <p:sp>
        <p:nvSpPr>
          <p:cNvPr id="17" name="Line 10"/>
          <p:cNvSpPr>
            <a:spLocks noChangeShapeType="1"/>
          </p:cNvSpPr>
          <p:nvPr userDrawn="1"/>
        </p:nvSpPr>
        <p:spPr bwMode="auto">
          <a:xfrm>
            <a:off x="267770" y="719920"/>
            <a:ext cx="730890" cy="0"/>
          </a:xfrm>
          <a:prstGeom prst="line">
            <a:avLst/>
          </a:prstGeom>
          <a:noFill/>
          <a:ln w="6350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>
              <a:spcBef>
                <a:spcPct val="0"/>
              </a:spcBef>
              <a:buClrTx/>
              <a:buFontTx/>
              <a:buNone/>
              <a:defRPr/>
            </a:pPr>
            <a:endParaRPr kumimoji="0" lang="ko-KR" altLang="en-US" sz="1200" b="1">
              <a:solidFill>
                <a:srgbClr val="000000"/>
              </a:solidFill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18" name="Line 10"/>
          <p:cNvSpPr>
            <a:spLocks noChangeShapeType="1"/>
          </p:cNvSpPr>
          <p:nvPr userDrawn="1"/>
        </p:nvSpPr>
        <p:spPr bwMode="auto">
          <a:xfrm>
            <a:off x="669471" y="719920"/>
            <a:ext cx="851387" cy="0"/>
          </a:xfrm>
          <a:prstGeom prst="line">
            <a:avLst/>
          </a:prstGeom>
          <a:noFill/>
          <a:ln w="63500">
            <a:solidFill>
              <a:srgbClr val="8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>
              <a:spcBef>
                <a:spcPct val="0"/>
              </a:spcBef>
              <a:buClrTx/>
              <a:buFontTx/>
              <a:buNone/>
            </a:pPr>
            <a:endParaRPr kumimoji="0" lang="ko-KR" altLang="en-US" sz="1200" b="1">
              <a:solidFill>
                <a:srgbClr val="000000"/>
              </a:solidFill>
              <a:latin typeface="Optima" pitchFamily="34" charset="0"/>
              <a:ea typeface="가는각진제목체" pitchFamily="18" charset="-127"/>
            </a:endParaRPr>
          </a:p>
        </p:txBody>
      </p:sp>
      <p:sp>
        <p:nvSpPr>
          <p:cNvPr id="19" name="Line 10"/>
          <p:cNvSpPr>
            <a:spLocks noChangeShapeType="1"/>
          </p:cNvSpPr>
          <p:nvPr userDrawn="1"/>
        </p:nvSpPr>
        <p:spPr bwMode="auto">
          <a:xfrm>
            <a:off x="1473816" y="719920"/>
            <a:ext cx="1360666" cy="0"/>
          </a:xfrm>
          <a:prstGeom prst="line">
            <a:avLst/>
          </a:prstGeom>
          <a:noFill/>
          <a:ln w="63500">
            <a:solidFill>
              <a:srgbClr val="6666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>
              <a:spcBef>
                <a:spcPct val="0"/>
              </a:spcBef>
              <a:buClrTx/>
              <a:buFontTx/>
              <a:buNone/>
            </a:pPr>
            <a:endParaRPr kumimoji="0" lang="ko-KR" altLang="en-US" sz="1200" b="1">
              <a:solidFill>
                <a:srgbClr val="000000"/>
              </a:solidFill>
              <a:latin typeface="Optima" pitchFamily="34" charset="0"/>
              <a:ea typeface="가는각진제목체" pitchFamily="18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 userDrawn="1">
            <p:ph type="body" sz="quarter" idx="10"/>
          </p:nvPr>
        </p:nvSpPr>
        <p:spPr>
          <a:xfrm>
            <a:off x="339725" y="836613"/>
            <a:ext cx="10513515" cy="1125299"/>
          </a:xfrm>
          <a:prstGeom prst="rect">
            <a:avLst/>
          </a:prstGeom>
        </p:spPr>
        <p:txBody>
          <a:bodyPr wrap="square" lIns="36000" tIns="36000" rIns="36000" bIns="36000">
            <a:spAutoFit/>
          </a:bodyPr>
          <a:lstStyle>
            <a:lvl1pPr marL="228600" indent="-228600">
              <a:buFont typeface="Wingdings" panose="05000000000000000000" pitchFamily="2" charset="2"/>
              <a:buChar char="ü"/>
              <a:defRPr sz="1800" b="1" baseline="0">
                <a:latin typeface="+mn-lt"/>
              </a:defRPr>
            </a:lvl1pPr>
            <a:lvl2pPr marL="455613" indent="-225425">
              <a:buFont typeface="Wingdings" panose="05000000000000000000" pitchFamily="2" charset="2"/>
              <a:buChar char="§"/>
              <a:defRPr sz="1600" baseline="0">
                <a:latin typeface="+mn-lt"/>
              </a:defRPr>
            </a:lvl2pPr>
            <a:lvl3pPr marL="684213" indent="-227013">
              <a:buFont typeface="가는각진제목체" panose="02030600000101010101" pitchFamily="18" charset="-127"/>
              <a:buChar char="-"/>
              <a:defRPr sz="1400" baseline="0">
                <a:latin typeface="+mn-lt"/>
              </a:defRPr>
            </a:lvl3pPr>
            <a:lvl4pPr marL="898525" indent="-228600">
              <a:buFont typeface="Optima" panose="00000400000000000000" pitchFamily="2" charset="2"/>
              <a:buChar char=""/>
              <a:defRPr sz="1200" baseline="0">
                <a:latin typeface="+mn-lt"/>
              </a:defRPr>
            </a:lvl4pPr>
            <a:lvl5pPr marL="4271963" indent="0">
              <a:buNone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100" y="6488524"/>
            <a:ext cx="1152160" cy="348536"/>
          </a:xfrm>
          <a:prstGeom prst="rect">
            <a:avLst/>
          </a:prstGeom>
        </p:spPr>
      </p:pic>
      <p:cxnSp>
        <p:nvCxnSpPr>
          <p:cNvPr id="8" name="직선 연결선 7"/>
          <p:cNvCxnSpPr/>
          <p:nvPr userDrawn="1"/>
        </p:nvCxnSpPr>
        <p:spPr bwMode="auto">
          <a:xfrm>
            <a:off x="0" y="6597650"/>
            <a:ext cx="11047413" cy="0"/>
          </a:xfrm>
          <a:prstGeom prst="line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sysDot"/>
            <a:round/>
            <a:headEnd/>
            <a:tailEnd type="none" w="med" len="med"/>
          </a:ln>
          <a:effectLst/>
        </p:spPr>
      </p:cxnSp>
      <p:sp>
        <p:nvSpPr>
          <p:cNvPr id="6" name="직사각형 5"/>
          <p:cNvSpPr/>
          <p:nvPr userDrawn="1"/>
        </p:nvSpPr>
        <p:spPr bwMode="auto">
          <a:xfrm>
            <a:off x="0" y="6624355"/>
            <a:ext cx="2014110" cy="23364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0" latinLnBrk="0" hangingPunct="0">
              <a:spcBef>
                <a:spcPct val="50000"/>
              </a:spcBef>
              <a:buClr>
                <a:srgbClr val="000000"/>
              </a:buClr>
              <a:buFontTx/>
              <a:buNone/>
            </a:pPr>
            <a:r>
              <a:rPr kumimoji="0" lang="ko-KR" altLang="en-US" sz="1000" dirty="0" smtClean="0">
                <a:solidFill>
                  <a:srgbClr val="666633"/>
                </a:solidFill>
                <a:latin typeface="양재소슬체S" panose="02020603020101020101" pitchFamily="18" charset="-127"/>
                <a:ea typeface="양재소슬체S" panose="02020603020101020101" pitchFamily="18" charset="-127"/>
              </a:rPr>
              <a:t>올바른 성장과 따뜻한 나눔 </a:t>
            </a:r>
            <a:r>
              <a:rPr kumimoji="0" lang="en-US" altLang="ko-KR" sz="1000" dirty="0" smtClean="0">
                <a:solidFill>
                  <a:srgbClr val="666633"/>
                </a:solidFill>
                <a:latin typeface="양재소슬체S" panose="02020603020101020101" pitchFamily="18" charset="-127"/>
                <a:ea typeface="양재소슬체S" panose="02020603020101020101" pitchFamily="18" charset="-127"/>
              </a:rPr>
              <a:t>~</a:t>
            </a:r>
            <a:endParaRPr kumimoji="0" lang="ko-KR" altLang="en-US" sz="1000" dirty="0" smtClean="0">
              <a:solidFill>
                <a:srgbClr val="666633"/>
              </a:solidFill>
              <a:latin typeface="양재소슬체S" panose="02020603020101020101" pitchFamily="18" charset="-127"/>
              <a:ea typeface="양재소슬체S" panose="02020603020101020101" pitchFamily="18" charset="-127"/>
            </a:endParaRPr>
          </a:p>
        </p:txBody>
      </p:sp>
      <p:sp>
        <p:nvSpPr>
          <p:cNvPr id="13" name="TextBox 12"/>
          <p:cNvSpPr txBox="1"/>
          <p:nvPr userDrawn="1"/>
        </p:nvSpPr>
        <p:spPr bwMode="auto">
          <a:xfrm>
            <a:off x="4804420" y="6604212"/>
            <a:ext cx="1125125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36000" rIns="36000" rtlCol="0">
            <a:spAutoFit/>
          </a:bodyPr>
          <a:lstStyle/>
          <a:p>
            <a:pPr algn="l" defTabSz="708025" eaLnBrk="0" latinLnBrk="0" hangingPunct="0">
              <a:spcBef>
                <a:spcPts val="0"/>
              </a:spcBef>
              <a:buClr>
                <a:srgbClr val="006699"/>
              </a:buClr>
              <a:buFontTx/>
              <a:buNone/>
            </a:pPr>
            <a:r>
              <a:rPr kumimoji="0" lang="en-US" altLang="ko-KR" sz="1000" dirty="0" smtClean="0">
                <a:solidFill>
                  <a:srgbClr val="000000"/>
                </a:solidFill>
                <a:latin typeface="Optima"/>
                <a:ea typeface="가는각진제목체"/>
              </a:rPr>
              <a:t>         </a:t>
            </a:r>
            <a:fld id="{91FB0086-18BB-4FD2-961F-2B4F11A90C22}" type="slidenum">
              <a:rPr kumimoji="0" lang="en-US" altLang="ko-KR" sz="1000" smtClean="0">
                <a:solidFill>
                  <a:srgbClr val="000000"/>
                </a:solidFill>
                <a:latin typeface="Optima"/>
                <a:ea typeface="가는각진제목체"/>
              </a:rPr>
              <a:pPr algn="l" defTabSz="708025" eaLnBrk="0" latinLnBrk="0" hangingPunct="0">
                <a:spcBef>
                  <a:spcPts val="0"/>
                </a:spcBef>
                <a:buClr>
                  <a:srgbClr val="006699"/>
                </a:buClr>
                <a:buFontTx/>
                <a:buNone/>
              </a:pPr>
              <a:t>‹#›</a:t>
            </a:fld>
            <a:r>
              <a:rPr kumimoji="0" lang="en-US" altLang="ko-KR" sz="1000" dirty="0" smtClean="0">
                <a:solidFill>
                  <a:srgbClr val="000000"/>
                </a:solidFill>
                <a:latin typeface="Optima"/>
                <a:ea typeface="가는각진제목체"/>
              </a:rPr>
              <a:t> / 334</a:t>
            </a:r>
            <a:endParaRPr kumimoji="0" lang="ko-KR" altLang="en-US" sz="1000" dirty="0" smtClean="0">
              <a:solidFill>
                <a:srgbClr val="000000"/>
              </a:solidFill>
              <a:latin typeface="Optima"/>
              <a:ea typeface="가는각진제목체"/>
            </a:endParaRPr>
          </a:p>
        </p:txBody>
      </p:sp>
    </p:spTree>
    <p:extLst>
      <p:ext uri="{BB962C8B-B14F-4D97-AF65-F5344CB8AC3E}">
        <p14:creationId xmlns:p14="http://schemas.microsoft.com/office/powerpoint/2010/main" val="2980347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402" name="Line 1050"/>
          <p:cNvSpPr>
            <a:spLocks noChangeShapeType="1"/>
          </p:cNvSpPr>
          <p:nvPr/>
        </p:nvSpPr>
        <p:spPr bwMode="auto">
          <a:xfrm>
            <a:off x="0" y="6830976"/>
            <a:ext cx="11049000" cy="9525"/>
          </a:xfrm>
          <a:prstGeom prst="line">
            <a:avLst/>
          </a:prstGeom>
          <a:noFill/>
          <a:ln w="57150">
            <a:solidFill>
              <a:srgbClr val="9999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1034" name="Rectangle 1051"/>
          <p:cNvSpPr>
            <a:spLocks noGrp="1" noChangeArrowheads="1"/>
          </p:cNvSpPr>
          <p:nvPr>
            <p:ph type="title"/>
          </p:nvPr>
        </p:nvSpPr>
        <p:spPr bwMode="auto">
          <a:xfrm>
            <a:off x="267770" y="138582"/>
            <a:ext cx="10034587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3843" tIns="51922" rIns="103843" bIns="51922" numCol="1" anchor="ctr" anchorCtr="0" compatLnSpc="1">
            <a:prstTxWarp prst="textNoShape">
              <a:avLst/>
            </a:prstTxWarp>
          </a:bodyPr>
          <a:lstStyle/>
          <a:p>
            <a:r>
              <a:rPr lang="ko-KR" altLang="en-US" kern="0" dirty="0" smtClean="0"/>
              <a:t>마스터 제목 스타일 편집</a:t>
            </a:r>
            <a:endParaRPr lang="ko-KR" altLang="en-US" kern="0" dirty="0"/>
          </a:p>
        </p:txBody>
      </p:sp>
      <p:sp>
        <p:nvSpPr>
          <p:cNvPr id="20" name="Line 10"/>
          <p:cNvSpPr>
            <a:spLocks noChangeShapeType="1"/>
          </p:cNvSpPr>
          <p:nvPr userDrawn="1"/>
        </p:nvSpPr>
        <p:spPr bwMode="auto">
          <a:xfrm>
            <a:off x="2722925" y="719920"/>
            <a:ext cx="8058305" cy="0"/>
          </a:xfrm>
          <a:prstGeom prst="line">
            <a:avLst/>
          </a:prstGeom>
          <a:noFill/>
          <a:ln w="635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1" name="Line 10"/>
          <p:cNvSpPr>
            <a:spLocks noChangeShapeType="1"/>
          </p:cNvSpPr>
          <p:nvPr userDrawn="1"/>
        </p:nvSpPr>
        <p:spPr bwMode="auto">
          <a:xfrm>
            <a:off x="267770" y="719920"/>
            <a:ext cx="730890" cy="0"/>
          </a:xfrm>
          <a:prstGeom prst="line">
            <a:avLst/>
          </a:prstGeom>
          <a:noFill/>
          <a:ln w="6350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22" name="Line 10"/>
          <p:cNvSpPr>
            <a:spLocks noChangeShapeType="1"/>
          </p:cNvSpPr>
          <p:nvPr userDrawn="1"/>
        </p:nvSpPr>
        <p:spPr bwMode="auto">
          <a:xfrm>
            <a:off x="669471" y="719920"/>
            <a:ext cx="851387" cy="0"/>
          </a:xfrm>
          <a:prstGeom prst="line">
            <a:avLst/>
          </a:prstGeom>
          <a:noFill/>
          <a:ln w="63500">
            <a:solidFill>
              <a:srgbClr val="8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3" name="Line 10"/>
          <p:cNvSpPr>
            <a:spLocks noChangeShapeType="1"/>
          </p:cNvSpPr>
          <p:nvPr userDrawn="1"/>
        </p:nvSpPr>
        <p:spPr bwMode="auto">
          <a:xfrm>
            <a:off x="1473816" y="719920"/>
            <a:ext cx="1360666" cy="0"/>
          </a:xfrm>
          <a:prstGeom prst="line">
            <a:avLst/>
          </a:prstGeom>
          <a:noFill/>
          <a:ln w="63500">
            <a:solidFill>
              <a:srgbClr val="6666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4" name="직사각형 23"/>
          <p:cNvSpPr/>
          <p:nvPr userDrawn="1"/>
        </p:nvSpPr>
        <p:spPr>
          <a:xfrm>
            <a:off x="0" y="6594475"/>
            <a:ext cx="11034835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160" y="6619223"/>
            <a:ext cx="720100" cy="217835"/>
          </a:xfrm>
          <a:prstGeom prst="rect">
            <a:avLst/>
          </a:prstGeom>
        </p:spPr>
      </p:pic>
      <p:cxnSp>
        <p:nvCxnSpPr>
          <p:cNvPr id="29" name="직선 연결선 28"/>
          <p:cNvCxnSpPr/>
          <p:nvPr userDrawn="1"/>
        </p:nvCxnSpPr>
        <p:spPr bwMode="auto">
          <a:xfrm>
            <a:off x="0" y="6597650"/>
            <a:ext cx="11047413" cy="0"/>
          </a:xfrm>
          <a:prstGeom prst="line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sysDot"/>
            <a:round/>
            <a:headEnd/>
            <a:tailEnd type="none" w="med" len="med"/>
          </a:ln>
          <a:effectLst/>
        </p:spPr>
      </p:cxnSp>
      <p:sp>
        <p:nvSpPr>
          <p:cNvPr id="13" name="직사각형 12"/>
          <p:cNvSpPr/>
          <p:nvPr userDrawn="1"/>
        </p:nvSpPr>
        <p:spPr bwMode="auto">
          <a:xfrm>
            <a:off x="0" y="6597440"/>
            <a:ext cx="2014110" cy="26625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dirty="0" smtClean="0">
                <a:solidFill>
                  <a:srgbClr val="666633"/>
                </a:solidFill>
                <a:latin typeface="양재소슬체S" panose="02020603020101020101" pitchFamily="18" charset="-127"/>
                <a:ea typeface="양재소슬체S" panose="02020603020101020101" pitchFamily="18" charset="-127"/>
              </a:rPr>
              <a:t>올바른 성장과 따뜻한 나눔 </a:t>
            </a:r>
            <a:r>
              <a:rPr lang="en-US" altLang="ko-KR" sz="1000" b="0" dirty="0" smtClean="0">
                <a:solidFill>
                  <a:srgbClr val="666633"/>
                </a:solidFill>
                <a:latin typeface="양재소슬체S" panose="02020603020101020101" pitchFamily="18" charset="-127"/>
                <a:ea typeface="양재소슬체S" panose="02020603020101020101" pitchFamily="18" charset="-127"/>
              </a:rPr>
              <a:t>~</a:t>
            </a:r>
            <a:endParaRPr lang="ko-KR" altLang="en-US" sz="1000" b="0" dirty="0" smtClean="0">
              <a:solidFill>
                <a:srgbClr val="666633"/>
              </a:solidFill>
              <a:latin typeface="양재소슬체S" panose="02020603020101020101" pitchFamily="18" charset="-127"/>
              <a:ea typeface="양재소슬체S" panose="02020603020101020101" pitchFamily="18" charset="-127"/>
            </a:endParaRP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4804420" y="6604212"/>
            <a:ext cx="1125125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36000" rIns="36000" rtlCol="0">
            <a:spAutoFit/>
          </a:bodyPr>
          <a:lstStyle/>
          <a:p>
            <a:pPr algn="l" defTabSz="708025" eaLnBrk="0" latinLnBrk="0" hangingPunct="0">
              <a:spcBef>
                <a:spcPts val="0"/>
              </a:spcBef>
              <a:buClr>
                <a:srgbClr val="006699"/>
              </a:buClr>
              <a:buFontTx/>
              <a:buNone/>
            </a:pPr>
            <a:r>
              <a:rPr kumimoji="0" lang="en-US" altLang="ko-KR" sz="1000" dirty="0" smtClean="0">
                <a:solidFill>
                  <a:srgbClr val="000000"/>
                </a:solidFill>
                <a:latin typeface="Optima"/>
                <a:ea typeface="가는각진제목체"/>
              </a:rPr>
              <a:t>         </a:t>
            </a:r>
            <a:fld id="{91FB0086-18BB-4FD2-961F-2B4F11A90C22}" type="slidenum">
              <a:rPr kumimoji="0" lang="en-US" altLang="ko-KR" sz="1000" smtClean="0">
                <a:solidFill>
                  <a:srgbClr val="000000"/>
                </a:solidFill>
                <a:latin typeface="Optima"/>
                <a:ea typeface="가는각진제목체"/>
              </a:rPr>
              <a:pPr algn="l" defTabSz="708025" eaLnBrk="0" latinLnBrk="0" hangingPunct="0">
                <a:spcBef>
                  <a:spcPts val="0"/>
                </a:spcBef>
                <a:buClr>
                  <a:srgbClr val="006699"/>
                </a:buClr>
                <a:buFontTx/>
                <a:buNone/>
              </a:pPr>
              <a:t>‹#›</a:t>
            </a:fld>
            <a:r>
              <a:rPr kumimoji="0" lang="en-US" altLang="ko-KR" sz="1000" dirty="0" smtClean="0">
                <a:solidFill>
                  <a:srgbClr val="000000"/>
                </a:solidFill>
                <a:latin typeface="Optima"/>
                <a:ea typeface="가는각진제목체"/>
              </a:rPr>
              <a:t> / 334</a:t>
            </a:r>
            <a:endParaRPr kumimoji="0" lang="ko-KR" altLang="en-US" sz="1000" dirty="0" smtClean="0">
              <a:solidFill>
                <a:srgbClr val="000000"/>
              </a:solidFill>
              <a:latin typeface="Optima"/>
              <a:ea typeface="가는각진제목체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703" r:id="rId2"/>
    <p:sldLayoutId id="2147483704" r:id="rId3"/>
  </p:sldLayoutIdLst>
  <p:hf hdr="0" ftr="0" dt="0"/>
  <p:txStyles>
    <p:titleStyle>
      <a:lvl1pPr marL="0" marR="0" indent="0" algn="l" defTabSz="1038225" rtl="0" eaLnBrk="0" fontAlgn="base" latinLnBrk="1" hangingPunct="0">
        <a:lnSpc>
          <a:spcPct val="100000"/>
        </a:lnSpc>
        <a:spcBef>
          <a:spcPct val="0"/>
        </a:spcBef>
        <a:spcAft>
          <a:spcPct val="0"/>
        </a:spcAft>
        <a:buClrTx/>
        <a:buSzTx/>
        <a:buFont typeface="Wingdings" pitchFamily="2" charset="2"/>
        <a:buNone/>
        <a:tabLst/>
        <a:defRPr kumimoji="1" sz="2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j-cs"/>
        </a:defRPr>
      </a:lvl1pPr>
      <a:lvl2pPr algn="l" defTabSz="1038225" rtl="0" eaLnBrk="0" fontAlgn="base" latinLnBrk="1" hangingPunct="0">
        <a:spcBef>
          <a:spcPct val="0"/>
        </a:spcBef>
        <a:spcAft>
          <a:spcPct val="0"/>
        </a:spcAft>
        <a:buFont typeface="Wingdings" pitchFamily="2" charset="2"/>
        <a:defRPr kumimoji="1" sz="2400">
          <a:solidFill>
            <a:schemeClr val="tx1"/>
          </a:solidFill>
          <a:latin typeface="휴먼엑스포" pitchFamily="18" charset="-127"/>
          <a:ea typeface="휴먼엑스포" pitchFamily="18" charset="-127"/>
        </a:defRPr>
      </a:lvl2pPr>
      <a:lvl3pPr algn="l" defTabSz="1038225" rtl="0" eaLnBrk="0" fontAlgn="base" latinLnBrk="1" hangingPunct="0">
        <a:spcBef>
          <a:spcPct val="0"/>
        </a:spcBef>
        <a:spcAft>
          <a:spcPct val="0"/>
        </a:spcAft>
        <a:buFont typeface="Wingdings" pitchFamily="2" charset="2"/>
        <a:defRPr kumimoji="1" sz="2400">
          <a:solidFill>
            <a:schemeClr val="tx1"/>
          </a:solidFill>
          <a:latin typeface="휴먼엑스포" pitchFamily="18" charset="-127"/>
          <a:ea typeface="휴먼엑스포" pitchFamily="18" charset="-127"/>
        </a:defRPr>
      </a:lvl3pPr>
      <a:lvl4pPr algn="l" defTabSz="1038225" rtl="0" eaLnBrk="0" fontAlgn="base" latinLnBrk="1" hangingPunct="0">
        <a:spcBef>
          <a:spcPct val="0"/>
        </a:spcBef>
        <a:spcAft>
          <a:spcPct val="0"/>
        </a:spcAft>
        <a:buFont typeface="Wingdings" pitchFamily="2" charset="2"/>
        <a:defRPr kumimoji="1" sz="2400">
          <a:solidFill>
            <a:schemeClr val="tx1"/>
          </a:solidFill>
          <a:latin typeface="휴먼엑스포" pitchFamily="18" charset="-127"/>
          <a:ea typeface="휴먼엑스포" pitchFamily="18" charset="-127"/>
        </a:defRPr>
      </a:lvl4pPr>
      <a:lvl5pPr algn="l" defTabSz="1038225" rtl="0" eaLnBrk="0" fontAlgn="base" latinLnBrk="1" hangingPunct="0">
        <a:spcBef>
          <a:spcPct val="0"/>
        </a:spcBef>
        <a:spcAft>
          <a:spcPct val="0"/>
        </a:spcAft>
        <a:buFont typeface="Wingdings" pitchFamily="2" charset="2"/>
        <a:defRPr kumimoji="1" sz="2400">
          <a:solidFill>
            <a:schemeClr val="tx1"/>
          </a:solidFill>
          <a:latin typeface="휴먼엑스포" pitchFamily="18" charset="-127"/>
          <a:ea typeface="휴먼엑스포" pitchFamily="18" charset="-127"/>
        </a:defRPr>
      </a:lvl5pPr>
      <a:lvl6pPr marL="457200" algn="l" defTabSz="1038225" rtl="0" fontAlgn="base" latinLnBrk="1">
        <a:spcBef>
          <a:spcPct val="0"/>
        </a:spcBef>
        <a:spcAft>
          <a:spcPct val="0"/>
        </a:spcAft>
        <a:buFont typeface="Wingdings" pitchFamily="2" charset="2"/>
        <a:defRPr kumimoji="1" sz="2400">
          <a:solidFill>
            <a:schemeClr val="tx1"/>
          </a:solidFill>
          <a:latin typeface="휴먼엑스포" pitchFamily="18" charset="-127"/>
          <a:ea typeface="휴먼엑스포" pitchFamily="18" charset="-127"/>
        </a:defRPr>
      </a:lvl6pPr>
      <a:lvl7pPr marL="914400" algn="l" defTabSz="1038225" rtl="0" fontAlgn="base" latinLnBrk="1">
        <a:spcBef>
          <a:spcPct val="0"/>
        </a:spcBef>
        <a:spcAft>
          <a:spcPct val="0"/>
        </a:spcAft>
        <a:buFont typeface="Wingdings" pitchFamily="2" charset="2"/>
        <a:defRPr kumimoji="1" sz="2400">
          <a:solidFill>
            <a:schemeClr val="tx1"/>
          </a:solidFill>
          <a:latin typeface="휴먼엑스포" pitchFamily="18" charset="-127"/>
          <a:ea typeface="휴먼엑스포" pitchFamily="18" charset="-127"/>
        </a:defRPr>
      </a:lvl7pPr>
      <a:lvl8pPr marL="1371600" algn="l" defTabSz="1038225" rtl="0" fontAlgn="base" latinLnBrk="1">
        <a:spcBef>
          <a:spcPct val="0"/>
        </a:spcBef>
        <a:spcAft>
          <a:spcPct val="0"/>
        </a:spcAft>
        <a:buFont typeface="Wingdings" pitchFamily="2" charset="2"/>
        <a:defRPr kumimoji="1" sz="2400">
          <a:solidFill>
            <a:schemeClr val="tx1"/>
          </a:solidFill>
          <a:latin typeface="휴먼엑스포" pitchFamily="18" charset="-127"/>
          <a:ea typeface="휴먼엑스포" pitchFamily="18" charset="-127"/>
        </a:defRPr>
      </a:lvl8pPr>
      <a:lvl9pPr marL="1828800" algn="l" defTabSz="1038225" rtl="0" fontAlgn="base" latinLnBrk="1">
        <a:spcBef>
          <a:spcPct val="0"/>
        </a:spcBef>
        <a:spcAft>
          <a:spcPct val="0"/>
        </a:spcAft>
        <a:buFont typeface="Wingdings" pitchFamily="2" charset="2"/>
        <a:defRPr kumimoji="1" sz="2400">
          <a:solidFill>
            <a:schemeClr val="tx1"/>
          </a:solidFill>
          <a:latin typeface="휴먼엑스포" pitchFamily="18" charset="-127"/>
          <a:ea typeface="휴먼엑스포" pitchFamily="18" charset="-127"/>
        </a:defRPr>
      </a:lvl9pPr>
    </p:titleStyle>
    <p:bodyStyle>
      <a:lvl1pPr marL="388938" indent="-388938" algn="l" defTabSz="1038225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Char char="q"/>
        <a:defRPr kumimoji="1" sz="2000" b="1">
          <a:solidFill>
            <a:schemeClr val="tx1"/>
          </a:solidFill>
          <a:latin typeface="+mn-lt"/>
          <a:ea typeface="+mn-ea"/>
          <a:cs typeface="+mn-cs"/>
        </a:defRPr>
      </a:lvl1pPr>
      <a:lvl2pPr marL="966788" indent="-360363" algn="l" defTabSz="1038225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kumimoji="1" sz="1800">
          <a:solidFill>
            <a:schemeClr val="tx1"/>
          </a:solidFill>
          <a:latin typeface="+mn-lt"/>
          <a:ea typeface="+mn-ea"/>
        </a:defRPr>
      </a:lvl2pPr>
      <a:lvl3pPr marL="1443038" indent="-260350" algn="l" defTabSz="1038225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1600">
          <a:solidFill>
            <a:schemeClr val="tx1"/>
          </a:solidFill>
          <a:latin typeface="+mn-lt"/>
          <a:ea typeface="+mn-ea"/>
        </a:defRPr>
      </a:lvl3pPr>
      <a:lvl4pPr marL="1917700" indent="-258763" algn="l" defTabSz="1038225" rtl="0" eaLnBrk="0" fontAlgn="base" latinLnBrk="1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Ø"/>
        <a:defRPr kumimoji="1" sz="1400">
          <a:solidFill>
            <a:schemeClr val="tx1"/>
          </a:solidFill>
          <a:latin typeface="+mn-lt"/>
          <a:ea typeface="+mn-ea"/>
        </a:defRPr>
      </a:lvl4pPr>
      <a:lvl5pPr marL="2135187" indent="0" algn="l" defTabSz="1038225" rtl="0" eaLnBrk="0" fontAlgn="base" latinLnBrk="1" hangingPunct="0">
        <a:spcBef>
          <a:spcPct val="20000"/>
        </a:spcBef>
        <a:spcAft>
          <a:spcPct val="0"/>
        </a:spcAft>
        <a:buClr>
          <a:srgbClr val="000000"/>
        </a:buClr>
        <a:buSzPct val="70000"/>
        <a:buFont typeface="Wingdings" pitchFamily="2" charset="2"/>
        <a:buNone/>
        <a:defRPr kumimoji="1" sz="1200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851150" indent="-258763" algn="l" defTabSz="1038225" rtl="0" fontAlgn="base" latinLnBrk="1">
        <a:spcBef>
          <a:spcPct val="20000"/>
        </a:spcBef>
        <a:spcAft>
          <a:spcPct val="0"/>
        </a:spcAft>
        <a:buClr>
          <a:srgbClr val="000000"/>
        </a:buClr>
        <a:buSzPct val="70000"/>
        <a:buFont typeface="Wingdings" pitchFamily="2" charset="2"/>
        <a:buChar char="§"/>
        <a:defRPr kumimoji="1" sz="1200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3308350" indent="-258763" algn="l" defTabSz="1038225" rtl="0" fontAlgn="base" latinLnBrk="1">
        <a:spcBef>
          <a:spcPct val="20000"/>
        </a:spcBef>
        <a:spcAft>
          <a:spcPct val="0"/>
        </a:spcAft>
        <a:buClr>
          <a:srgbClr val="000000"/>
        </a:buClr>
        <a:buSzPct val="70000"/>
        <a:buFont typeface="Wingdings" pitchFamily="2" charset="2"/>
        <a:buChar char="§"/>
        <a:defRPr kumimoji="1" sz="1200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3765550" indent="-258763" algn="l" defTabSz="1038225" rtl="0" fontAlgn="base" latinLnBrk="1">
        <a:spcBef>
          <a:spcPct val="20000"/>
        </a:spcBef>
        <a:spcAft>
          <a:spcPct val="0"/>
        </a:spcAft>
        <a:buClr>
          <a:srgbClr val="000000"/>
        </a:buClr>
        <a:buSzPct val="70000"/>
        <a:buFont typeface="Wingdings" pitchFamily="2" charset="2"/>
        <a:buChar char="§"/>
        <a:defRPr kumimoji="1" sz="1200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4222750" indent="-258763" algn="l" defTabSz="1038225" rtl="0" fontAlgn="base" latinLnBrk="1">
        <a:spcBef>
          <a:spcPct val="20000"/>
        </a:spcBef>
        <a:spcAft>
          <a:spcPct val="0"/>
        </a:spcAft>
        <a:buClr>
          <a:srgbClr val="000000"/>
        </a:buClr>
        <a:buSzPct val="70000"/>
        <a:buFont typeface="Wingdings" pitchFamily="2" charset="2"/>
        <a:buChar char="§"/>
        <a:defRPr kumimoji="1" sz="1200">
          <a:solidFill>
            <a:schemeClr val="tx1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wmf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3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3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3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5" y="2924930"/>
            <a:ext cx="2140835" cy="393437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030" y="2924930"/>
            <a:ext cx="6768940" cy="393307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970" y="2924930"/>
            <a:ext cx="2140030" cy="3932149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 bwMode="auto">
          <a:xfrm>
            <a:off x="1707970" y="2924930"/>
            <a:ext cx="7633060" cy="10081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kumimoji="0" lang="ko-KR" altLang="en-US" sz="3400" b="1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Optima" pitchFamily="2" charset="2"/>
                <a:ea typeface="가는각진제목체" pitchFamily="18" charset="-127"/>
              </a:rPr>
              <a:t>디자인</a:t>
            </a:r>
            <a:r>
              <a:rPr kumimoji="0" lang="en-US" altLang="ko-KR" sz="3400" b="1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Optima" pitchFamily="2" charset="2"/>
                <a:ea typeface="가는각진제목체" pitchFamily="18" charset="-127"/>
              </a:rPr>
              <a:t> </a:t>
            </a:r>
            <a:r>
              <a:rPr kumimoji="0" lang="ko-KR" altLang="en-US" sz="3400" b="1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Optima" pitchFamily="2" charset="2"/>
                <a:ea typeface="가는각진제목체" pitchFamily="18" charset="-127"/>
              </a:rPr>
              <a:t>패턴</a:t>
            </a:r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4516360" y="6525430"/>
            <a:ext cx="2016280" cy="21603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rgbClr val="000000"/>
              </a:buClr>
              <a:buFontTx/>
              <a:buNone/>
            </a:pPr>
            <a:r>
              <a:rPr kumimoji="0" lang="en-US" altLang="ko-KR" sz="1200" b="1" dirty="0" smtClean="0">
                <a:solidFill>
                  <a:srgbClr val="D6EBF6">
                    <a:lumMod val="25000"/>
                  </a:srgbClr>
                </a:solidFill>
                <a:latin typeface="Optima" pitchFamily="2" charset="2"/>
                <a:ea typeface="가는각진제목체" pitchFamily="18" charset="-127"/>
              </a:rPr>
              <a:t>2017.10.23</a:t>
            </a:r>
            <a:endParaRPr kumimoji="0" lang="ko-KR" altLang="en-US" sz="1200" b="1" dirty="0" smtClean="0">
              <a:solidFill>
                <a:srgbClr val="D6EBF6">
                  <a:lumMod val="25000"/>
                </a:srgbClr>
              </a:solidFill>
              <a:latin typeface="Optima" pitchFamily="2" charset="2"/>
              <a:ea typeface="가는각진제목체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4228320" y="6309400"/>
            <a:ext cx="2592360" cy="21603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rgbClr val="000000"/>
              </a:buClr>
              <a:buFontTx/>
              <a:buNone/>
            </a:pPr>
            <a:r>
              <a:rPr kumimoji="0" lang="ko-KR" altLang="en-US" sz="1200" b="1" dirty="0" err="1" smtClean="0">
                <a:solidFill>
                  <a:srgbClr val="D6EBF6">
                    <a:lumMod val="25000"/>
                  </a:srgbClr>
                </a:solidFill>
                <a:latin typeface="Optima" pitchFamily="2" charset="2"/>
                <a:ea typeface="가는각진제목체" pitchFamily="18" charset="-127"/>
              </a:rPr>
              <a:t>송태</a:t>
            </a:r>
            <a:r>
              <a:rPr kumimoji="0" lang="ko-KR" altLang="en-US" sz="1200" b="1" dirty="0" err="1">
                <a:solidFill>
                  <a:srgbClr val="D6EBF6">
                    <a:lumMod val="25000"/>
                  </a:srgbClr>
                </a:solidFill>
                <a:latin typeface="Optima" pitchFamily="2" charset="2"/>
                <a:ea typeface="가는각진제목체" pitchFamily="18" charset="-127"/>
              </a:rPr>
              <a:t>국</a:t>
            </a:r>
            <a:r>
              <a:rPr kumimoji="0" lang="ko-KR" altLang="en-US" sz="1200" b="1" dirty="0" smtClean="0">
                <a:solidFill>
                  <a:srgbClr val="D6EBF6">
                    <a:lumMod val="25000"/>
                  </a:srgbClr>
                </a:solidFill>
                <a:latin typeface="Optima" pitchFamily="2" charset="2"/>
                <a:ea typeface="가는각진제목체" pitchFamily="18" charset="-127"/>
              </a:rPr>
              <a:t> </a:t>
            </a:r>
            <a:r>
              <a:rPr kumimoji="0" lang="en-US" altLang="ko-KR" sz="1200" b="1" dirty="0" smtClean="0">
                <a:solidFill>
                  <a:srgbClr val="D6EBF6">
                    <a:lumMod val="25000"/>
                  </a:srgbClr>
                </a:solidFill>
                <a:latin typeface="Optima" pitchFamily="2" charset="2"/>
                <a:ea typeface="가는각진제목체" pitchFamily="18" charset="-127"/>
              </a:rPr>
              <a:t>(</a:t>
            </a:r>
            <a:r>
              <a:rPr kumimoji="0" lang="en-US" altLang="ko-KR" sz="1200" b="1" dirty="0" err="1" smtClean="0">
                <a:solidFill>
                  <a:srgbClr val="D6EBF6">
                    <a:lumMod val="25000"/>
                  </a:srgbClr>
                </a:solidFill>
                <a:latin typeface="Optima" pitchFamily="2" charset="2"/>
                <a:ea typeface="가는각진제목체" pitchFamily="18" charset="-127"/>
              </a:rPr>
              <a:t>tsong@nextree.co.kr</a:t>
            </a:r>
            <a:r>
              <a:rPr kumimoji="0" lang="en-US" altLang="ko-KR" sz="1200" b="1" dirty="0" smtClean="0">
                <a:solidFill>
                  <a:srgbClr val="D6EBF6">
                    <a:lumMod val="25000"/>
                  </a:srgbClr>
                </a:solidFill>
                <a:latin typeface="Optima" pitchFamily="2" charset="2"/>
                <a:ea typeface="가는각진제목체" pitchFamily="18" charset="-127"/>
              </a:rPr>
              <a:t>)</a:t>
            </a:r>
            <a:endParaRPr kumimoji="0" lang="ko-KR" altLang="en-US" sz="1200" b="1" dirty="0" smtClean="0">
              <a:solidFill>
                <a:srgbClr val="D6EBF6">
                  <a:lumMod val="25000"/>
                </a:srgbClr>
              </a:solidFill>
              <a:latin typeface="Optima" pitchFamily="2" charset="2"/>
              <a:ea typeface="가는각진제목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276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b="1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1.1.3.1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추상화</a:t>
            </a:r>
            <a:r>
              <a:rPr lang="en-US" altLang="ko-KR" dirty="0" smtClean="0"/>
              <a:t>(</a:t>
            </a:r>
            <a:r>
              <a:rPr lang="en-US" altLang="ko-KR" dirty="0"/>
              <a:t>Abstraction</a:t>
            </a:r>
            <a:r>
              <a:rPr lang="en-US" altLang="ko-KR" dirty="0" smtClean="0"/>
              <a:t>) (1/2)</a:t>
            </a:r>
            <a:endParaRPr lang="en-US" altLang="ko-KR" dirty="0"/>
          </a:p>
        </p:txBody>
      </p:sp>
      <p:sp>
        <p:nvSpPr>
          <p:cNvPr id="504835" name="Rectangle 3"/>
          <p:cNvSpPr>
            <a:spLocks noGrp="1" noChangeArrowheads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국어 사전</a:t>
            </a:r>
          </a:p>
          <a:p>
            <a:pPr lvl="1"/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사물이나 대상으로부터 어떤 성질이나 공통성이나 본질을 추출하여 파악하는 사고 작용 </a:t>
            </a:r>
          </a:p>
          <a:p>
            <a:pPr lvl="1"/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가을 서리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(???)</a:t>
            </a:r>
          </a:p>
          <a:p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일반적인 의미</a:t>
            </a:r>
          </a:p>
          <a:p>
            <a:pPr lvl="1"/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한 개체를 다른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개체로부터 </a:t>
            </a:r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구별할 수 있는 특징을 추출하는 행위</a:t>
            </a:r>
          </a:p>
        </p:txBody>
      </p:sp>
      <p:pic>
        <p:nvPicPr>
          <p:cNvPr id="504836" name="Picture 4" descr="C:\Documents and Settings\tsong\Application Data\Microsoft\Media Catalog\Downloaded Clips\cl0\AN00877_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69025" y="4495800"/>
            <a:ext cx="1043517" cy="382588"/>
          </a:xfrm>
          <a:prstGeom prst="rect">
            <a:avLst/>
          </a:prstGeom>
          <a:noFill/>
        </p:spPr>
      </p:pic>
      <p:pic>
        <p:nvPicPr>
          <p:cNvPr id="504837" name="Picture 5" descr="C:\Documents and Settings\tsong\Application Data\Microsoft\Media Catalog\Downloaded Clips\cl24\j0091003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02600" y="4292601"/>
            <a:ext cx="1381125" cy="633413"/>
          </a:xfrm>
          <a:prstGeom prst="rect">
            <a:avLst/>
          </a:prstGeom>
          <a:noFill/>
        </p:spPr>
      </p:pic>
      <p:pic>
        <p:nvPicPr>
          <p:cNvPr id="504838" name="Picture 6" descr="C:\Documents and Settings\tsong\Application Data\Microsoft\Media Catalog\Downloaded Clips\cl3c\j0150297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56200" y="5029201"/>
            <a:ext cx="1104900" cy="430213"/>
          </a:xfrm>
          <a:prstGeom prst="rect">
            <a:avLst/>
          </a:prstGeom>
          <a:noFill/>
        </p:spPr>
      </p:pic>
      <p:pic>
        <p:nvPicPr>
          <p:cNvPr id="504839" name="Picture 7" descr="C:\Documents and Settings\tsong\Application Data\Microsoft\Media Catalog\Downloaded Clips\cl0\AN01328_.wm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04900" y="4495801"/>
            <a:ext cx="1104900" cy="739775"/>
          </a:xfrm>
          <a:prstGeom prst="rect">
            <a:avLst/>
          </a:prstGeom>
          <a:noFill/>
        </p:spPr>
      </p:pic>
      <p:pic>
        <p:nvPicPr>
          <p:cNvPr id="504840" name="Picture 8" descr="C:\Documents and Settings\tsong\Application Data\Microsoft\Media Catalog\Downloaded Clips\cl0\AN01328_.wm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33575" y="4187826"/>
            <a:ext cx="1749425" cy="1171575"/>
          </a:xfrm>
          <a:prstGeom prst="rect">
            <a:avLst/>
          </a:prstGeom>
          <a:noFill/>
        </p:spPr>
      </p:pic>
      <p:pic>
        <p:nvPicPr>
          <p:cNvPr id="504841" name="Picture 9" descr="C:\Documents and Settings\tsong\Application Data\Microsoft\Media Catalog\Downloaded Clips\cl3c\j0150297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43375" y="4459288"/>
            <a:ext cx="1657350" cy="646112"/>
          </a:xfrm>
          <a:prstGeom prst="rect">
            <a:avLst/>
          </a:prstGeom>
          <a:noFill/>
        </p:spPr>
      </p:pic>
      <p:pic>
        <p:nvPicPr>
          <p:cNvPr id="504842" name="Picture 10" descr="C:\Documents and Settings\tsong\Application Data\Microsoft\Media Catalog\Downloaded Clips\cl0\AN00877_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37325" y="4800600"/>
            <a:ext cx="1043517" cy="382588"/>
          </a:xfrm>
          <a:prstGeom prst="rect">
            <a:avLst/>
          </a:prstGeom>
          <a:noFill/>
        </p:spPr>
      </p:pic>
      <p:pic>
        <p:nvPicPr>
          <p:cNvPr id="504843" name="Picture 11" descr="C:\Documents and Settings\tsong\Application Data\Microsoft\Media Catalog\Downloaded Clips\cl24\j0091003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31275" y="4767263"/>
            <a:ext cx="1012825" cy="4635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2.5.1 Factory Method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(1/4)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2159428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의도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객체 생성 인터페이스를 정의하지만 어떤 클래스의 </a:t>
            </a:r>
            <a:r>
              <a:rPr lang="ko-KR" altLang="en-US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인스턴스를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생성할지는 서브 클래스에서 이루어짐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서브 클래스에게 </a:t>
            </a:r>
            <a:r>
              <a:rPr lang="ko-KR" altLang="en-US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인스턴스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생성의 책임을 위임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marL="230188" lvl="1" indent="0">
              <a:buNone/>
            </a:pP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동기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신분증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(ID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카드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)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을 만드는 공장을 생성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제품을 생성하는 프레임워크를 구축하여 향후 다른 종류의 제품이 나오더라도 쉽게 추가할 수 있도록 구성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2809856" y="4214818"/>
            <a:ext cx="1357322" cy="7143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ID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카드</a:t>
            </a:r>
            <a:r>
              <a:rPr lang="en-US" altLang="ko-KR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공장</a:t>
            </a:r>
            <a:endParaRPr kumimoji="1" lang="ko-KR" altLang="en-US" sz="14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6096004" y="4214818"/>
            <a:ext cx="1357322" cy="7143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ID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카드</a:t>
            </a:r>
            <a:endParaRPr kumimoji="1" lang="ko-KR" altLang="en-US" sz="14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2809856" y="5214950"/>
            <a:ext cx="1357322" cy="7143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4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열쇠 공장</a:t>
            </a:r>
          </a:p>
        </p:txBody>
      </p:sp>
      <p:sp>
        <p:nvSpPr>
          <p:cNvPr id="9" name="직사각형 8"/>
          <p:cNvSpPr/>
          <p:nvPr/>
        </p:nvSpPr>
        <p:spPr bwMode="auto">
          <a:xfrm>
            <a:off x="6096004" y="5214950"/>
            <a:ext cx="1357322" cy="7143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4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열쇠</a:t>
            </a:r>
          </a:p>
        </p:txBody>
      </p:sp>
      <p:cxnSp>
        <p:nvCxnSpPr>
          <p:cNvPr id="13" name="꺾인 연결선 12"/>
          <p:cNvCxnSpPr>
            <a:stCxn id="6" idx="3"/>
            <a:endCxn id="7" idx="1"/>
          </p:cNvCxnSpPr>
          <p:nvPr/>
        </p:nvCxnSpPr>
        <p:spPr bwMode="auto">
          <a:xfrm>
            <a:off x="4167178" y="4572008"/>
            <a:ext cx="1928826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7" name="꺾인 연결선 16"/>
          <p:cNvCxnSpPr>
            <a:stCxn id="8" idx="3"/>
            <a:endCxn id="9" idx="1"/>
          </p:cNvCxnSpPr>
          <p:nvPr/>
        </p:nvCxnSpPr>
        <p:spPr bwMode="auto">
          <a:xfrm>
            <a:off x="4167178" y="5572140"/>
            <a:ext cx="1928826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4544256" y="4264231"/>
            <a:ext cx="1194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생성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후 등록</a:t>
            </a:r>
            <a:endParaRPr lang="ko-KR" altLang="en-US" sz="1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544256" y="5286388"/>
            <a:ext cx="1194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생성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후 등록</a:t>
            </a:r>
            <a:endParaRPr lang="ko-KR" altLang="en-US" sz="1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238484" y="3857628"/>
            <a:ext cx="543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/>
              <a:t>공장</a:t>
            </a:r>
            <a:endParaRPr lang="ko-KR" altLang="en-US" sz="1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6453194" y="3857628"/>
            <a:ext cx="543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제품</a:t>
            </a:r>
            <a:endParaRPr lang="ko-KR" altLang="en-US" sz="1400" b="1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2.5.1 Factory Method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(2/4)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동기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4167178" y="2285992"/>
            <a:ext cx="1643074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Factory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4167178" y="2643183"/>
            <a:ext cx="1643074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4167178" y="2714621"/>
            <a:ext cx="1643074" cy="78581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create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i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createProduct</a:t>
            </a:r>
            <a:endParaRPr lang="en-US" altLang="ko-KR" sz="1000" b="1" i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regiseterProduct</a:t>
            </a:r>
            <a:endParaRPr kumimoji="1" lang="ko-KR" altLang="en-US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4167178" y="2652147"/>
            <a:ext cx="82154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9" name="꺾인 연결선 8"/>
          <p:cNvCxnSpPr>
            <a:stCxn id="15" idx="3"/>
            <a:endCxn id="19" idx="1"/>
          </p:cNvCxnSpPr>
          <p:nvPr/>
        </p:nvCxnSpPr>
        <p:spPr bwMode="auto">
          <a:xfrm>
            <a:off x="5810252" y="4487175"/>
            <a:ext cx="1357322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1" name="직사각형 10"/>
          <p:cNvSpPr/>
          <p:nvPr/>
        </p:nvSpPr>
        <p:spPr bwMode="auto">
          <a:xfrm>
            <a:off x="7167574" y="2285992"/>
            <a:ext cx="1643074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Product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7167574" y="2643183"/>
            <a:ext cx="1643074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7167574" y="2714621"/>
            <a:ext cx="1643074" cy="35718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use</a:t>
            </a:r>
            <a:endParaRPr kumimoji="1" lang="ko-KR" altLang="en-US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7167574" y="2652147"/>
            <a:ext cx="82154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4167178" y="4286255"/>
            <a:ext cx="1643074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IDCardFactory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4167178" y="4643446"/>
            <a:ext cx="1643074" cy="21431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owners</a:t>
            </a:r>
            <a:endParaRPr lang="ko-KR" altLang="en-US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4167178" y="4857760"/>
            <a:ext cx="1643074" cy="64294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createProduct</a:t>
            </a:r>
            <a:endParaRPr lang="en-US" altLang="ko-KR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regiseterProduct</a:t>
            </a:r>
            <a:endParaRPr kumimoji="1" lang="en-US" altLang="ko-KR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getOwners</a:t>
            </a:r>
            <a:endParaRPr kumimoji="1" lang="ko-KR" altLang="en-US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4167178" y="4652410"/>
            <a:ext cx="82154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7167574" y="4286255"/>
            <a:ext cx="1643074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IDCard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7167574" y="4643446"/>
            <a:ext cx="1643074" cy="28575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owner</a:t>
            </a:r>
            <a:endParaRPr lang="ko-KR" altLang="en-US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7167574" y="4929198"/>
            <a:ext cx="1643074" cy="50006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use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getOwner</a:t>
            </a:r>
            <a:endParaRPr lang="en-US" altLang="ko-KR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289993" y="4254349"/>
            <a:ext cx="591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create</a:t>
            </a:r>
            <a:endParaRPr lang="ko-KR" altLang="en-US" sz="1000" b="1" dirty="0"/>
          </a:p>
        </p:txBody>
      </p:sp>
      <p:cxnSp>
        <p:nvCxnSpPr>
          <p:cNvPr id="28" name="꺾인 연결선 27"/>
          <p:cNvCxnSpPr>
            <a:stCxn id="15" idx="0"/>
            <a:endCxn id="7" idx="2"/>
          </p:cNvCxnSpPr>
          <p:nvPr/>
        </p:nvCxnSpPr>
        <p:spPr bwMode="auto">
          <a:xfrm rot="5400000" flipH="1" flipV="1">
            <a:off x="4595807" y="3893347"/>
            <a:ext cx="785816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31" name="꺾인 연결선 30"/>
          <p:cNvCxnSpPr>
            <a:stCxn id="5" idx="3"/>
            <a:endCxn id="11" idx="1"/>
          </p:cNvCxnSpPr>
          <p:nvPr/>
        </p:nvCxnSpPr>
        <p:spPr bwMode="auto">
          <a:xfrm>
            <a:off x="5810252" y="2486912"/>
            <a:ext cx="1357322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6289993" y="2214554"/>
            <a:ext cx="591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create</a:t>
            </a:r>
            <a:endParaRPr lang="ko-KR" altLang="en-US" sz="1000" b="1" dirty="0"/>
          </a:p>
        </p:txBody>
      </p:sp>
      <p:cxnSp>
        <p:nvCxnSpPr>
          <p:cNvPr id="35" name="꺾인 연결선 34"/>
          <p:cNvCxnSpPr>
            <a:stCxn id="19" idx="0"/>
            <a:endCxn id="13" idx="2"/>
          </p:cNvCxnSpPr>
          <p:nvPr/>
        </p:nvCxnSpPr>
        <p:spPr bwMode="auto">
          <a:xfrm rot="5400000" flipH="1" flipV="1">
            <a:off x="7381889" y="3679033"/>
            <a:ext cx="1214445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38" name="이등변 삼각형 37"/>
          <p:cNvSpPr/>
          <p:nvPr/>
        </p:nvSpPr>
        <p:spPr bwMode="auto">
          <a:xfrm>
            <a:off x="4863628" y="3500438"/>
            <a:ext cx="259774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이등변 삼각형 38"/>
          <p:cNvSpPr/>
          <p:nvPr/>
        </p:nvSpPr>
        <p:spPr bwMode="auto">
          <a:xfrm>
            <a:off x="7855341" y="3071810"/>
            <a:ext cx="259774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0" name="구부러진 연결선 110"/>
          <p:cNvCxnSpPr>
            <a:stCxn id="44" idx="3"/>
            <a:endCxn id="42" idx="1"/>
          </p:cNvCxnSpPr>
          <p:nvPr/>
        </p:nvCxnSpPr>
        <p:spPr bwMode="auto">
          <a:xfrm flipV="1">
            <a:off x="3524236" y="4964917"/>
            <a:ext cx="642942" cy="87392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1" name="TextBox 40"/>
          <p:cNvSpPr txBox="1"/>
          <p:nvPr/>
        </p:nvSpPr>
        <p:spPr>
          <a:xfrm>
            <a:off x="1452534" y="4572008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하위 클래스에서 객체 생성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4167178" y="492919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381096" y="4929198"/>
            <a:ext cx="2143140" cy="24622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return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IDCard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(owner);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1381096" y="2928934"/>
            <a:ext cx="2143140" cy="76944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Product p = </a:t>
            </a:r>
            <a:b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</a:b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createProduct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(owner);</a:t>
            </a:r>
          </a:p>
          <a:p>
            <a:pPr algn="l"/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registerProduct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(p);</a:t>
            </a: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return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p;</a:t>
            </a:r>
          </a:p>
        </p:txBody>
      </p:sp>
      <p:cxnSp>
        <p:nvCxnSpPr>
          <p:cNvPr id="49" name="구부러진 연결선 110"/>
          <p:cNvCxnSpPr>
            <a:stCxn id="48" idx="3"/>
            <a:endCxn id="50" idx="1"/>
          </p:cNvCxnSpPr>
          <p:nvPr/>
        </p:nvCxnSpPr>
        <p:spPr bwMode="auto">
          <a:xfrm flipV="1">
            <a:off x="3524236" y="2964653"/>
            <a:ext cx="642942" cy="349002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0" name="직사각형 49"/>
          <p:cNvSpPr/>
          <p:nvPr/>
        </p:nvSpPr>
        <p:spPr bwMode="auto">
          <a:xfrm>
            <a:off x="4167178" y="2928934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452534" y="2357430"/>
            <a:ext cx="2214578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동일한 생성과정 알고리즘 작성</a:t>
            </a:r>
            <a:endParaRPr lang="en-US" altLang="ko-KR" sz="1200" b="1" dirty="0" smtClean="0">
              <a:latin typeface="휴먼편지체" pitchFamily="18" charset="-127"/>
              <a:ea typeface="휴먼편지체" pitchFamily="18" charset="-127"/>
            </a:endParaRPr>
          </a:p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객체 생성은 서브 클래스에게 위임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2.5.1 Factory Method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(3/4)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적용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생성할 객체 타입을 예측할 수 없을 때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생성할 객체를 기술하는 책임을 서브클래스에 정의하고자 하는 경우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객체 생성의 책임을 서브 클래스에게 위임하고 서브 클래스 정보를 은닉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2.5.1 Factory Method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(4/4)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구조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4024302" y="2357430"/>
            <a:ext cx="1643074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Creator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4024302" y="2714621"/>
            <a:ext cx="1643074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4024302" y="2786059"/>
            <a:ext cx="1643074" cy="50006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factoryMethod</a:t>
            </a: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()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anOperation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</a:t>
            </a:r>
            <a:endParaRPr kumimoji="1" lang="ko-KR" altLang="en-US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9" name="꺾인 연결선 8"/>
          <p:cNvCxnSpPr>
            <a:stCxn id="19" idx="0"/>
            <a:endCxn id="18" idx="2"/>
          </p:cNvCxnSpPr>
          <p:nvPr/>
        </p:nvCxnSpPr>
        <p:spPr bwMode="auto">
          <a:xfrm rot="5400000" flipH="1" flipV="1">
            <a:off x="7225618" y="3379887"/>
            <a:ext cx="1241235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직사각형 12"/>
          <p:cNvSpPr/>
          <p:nvPr/>
        </p:nvSpPr>
        <p:spPr bwMode="auto">
          <a:xfrm>
            <a:off x="4024302" y="4000504"/>
            <a:ext cx="1643074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ConcreteCreator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4024302" y="4357695"/>
            <a:ext cx="1643074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4024302" y="4429133"/>
            <a:ext cx="1643074" cy="4286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factoryMethod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()</a:t>
            </a:r>
          </a:p>
        </p:txBody>
      </p:sp>
      <p:sp>
        <p:nvSpPr>
          <p:cNvPr id="16" name="직사각형 15"/>
          <p:cNvSpPr/>
          <p:nvPr/>
        </p:nvSpPr>
        <p:spPr bwMode="auto">
          <a:xfrm>
            <a:off x="4024302" y="4366659"/>
            <a:ext cx="82154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7024698" y="2357430"/>
            <a:ext cx="1643074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Product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7024698" y="4000504"/>
            <a:ext cx="1643074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ConcreteProduct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2" name="꺾인 연결선 21"/>
          <p:cNvCxnSpPr>
            <a:stCxn id="13" idx="0"/>
            <a:endCxn id="7" idx="2"/>
          </p:cNvCxnSpPr>
          <p:nvPr/>
        </p:nvCxnSpPr>
        <p:spPr bwMode="auto">
          <a:xfrm rot="5400000" flipH="1" flipV="1">
            <a:off x="4488650" y="3643315"/>
            <a:ext cx="714379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이등변 삼각형 24"/>
          <p:cNvSpPr/>
          <p:nvPr/>
        </p:nvSpPr>
        <p:spPr bwMode="auto">
          <a:xfrm>
            <a:off x="4711787" y="3286125"/>
            <a:ext cx="259774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이등변 삼각형 25"/>
          <p:cNvSpPr/>
          <p:nvPr/>
        </p:nvSpPr>
        <p:spPr bwMode="auto">
          <a:xfrm>
            <a:off x="7712183" y="2786059"/>
            <a:ext cx="259774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7" name="꺾인 연결선 26"/>
          <p:cNvCxnSpPr>
            <a:stCxn id="13" idx="3"/>
            <a:endCxn id="19" idx="1"/>
          </p:cNvCxnSpPr>
          <p:nvPr/>
        </p:nvCxnSpPr>
        <p:spPr bwMode="auto">
          <a:xfrm>
            <a:off x="5667376" y="4201424"/>
            <a:ext cx="1357322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 w="med" len="med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6042713" y="3929067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Create</a:t>
            </a:r>
            <a:endParaRPr lang="ko-KR" altLang="en-US" sz="1000" b="1" dirty="0"/>
          </a:p>
        </p:txBody>
      </p:sp>
      <p:cxnSp>
        <p:nvCxnSpPr>
          <p:cNvPr id="31" name="구부러진 연결선 110"/>
          <p:cNvCxnSpPr>
            <a:stCxn id="34" idx="3"/>
            <a:endCxn id="32" idx="1"/>
          </p:cNvCxnSpPr>
          <p:nvPr/>
        </p:nvCxnSpPr>
        <p:spPr bwMode="auto">
          <a:xfrm>
            <a:off x="3524236" y="2879521"/>
            <a:ext cx="571504" cy="299446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2" name="직사각형 31"/>
          <p:cNvSpPr/>
          <p:nvPr/>
        </p:nvSpPr>
        <p:spPr bwMode="auto">
          <a:xfrm>
            <a:off x="4095740" y="314324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381096" y="2571744"/>
            <a:ext cx="2143140" cy="615553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...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Product =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factoryMethod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...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1023906" y="4286256"/>
            <a:ext cx="2571768" cy="24622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return new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ConcreteProduct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()</a:t>
            </a:r>
          </a:p>
        </p:txBody>
      </p:sp>
      <p:cxnSp>
        <p:nvCxnSpPr>
          <p:cNvPr id="40" name="구부러진 연결선 110"/>
          <p:cNvCxnSpPr>
            <a:stCxn id="39" idx="3"/>
            <a:endCxn id="42" idx="1"/>
          </p:cNvCxnSpPr>
          <p:nvPr/>
        </p:nvCxnSpPr>
        <p:spPr bwMode="auto">
          <a:xfrm>
            <a:off x="3595674" y="4409367"/>
            <a:ext cx="500066" cy="269798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2" name="직사각형 41"/>
          <p:cNvSpPr/>
          <p:nvPr/>
        </p:nvSpPr>
        <p:spPr bwMode="auto">
          <a:xfrm>
            <a:off x="4095740" y="4643446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5596012" y="3589128"/>
            <a:ext cx="5329238" cy="1082606"/>
          </a:xfrm>
        </p:spPr>
        <p:txBody>
          <a:bodyPr/>
          <a:lstStyle/>
          <a:p>
            <a:pPr marL="0" indent="0" latinLnBrk="0">
              <a:spcBef>
                <a:spcPts val="0"/>
              </a:spcBef>
              <a:buClr>
                <a:schemeClr val="tx1"/>
              </a:buClr>
              <a:buNone/>
            </a:pPr>
            <a:r>
              <a:rPr lang="en-US" altLang="ko-KR" sz="1600" dirty="0">
                <a:solidFill>
                  <a:schemeClr val="tx1"/>
                </a:solidFill>
                <a:latin typeface="Optima" panose="00000400000000000000" pitchFamily="2" charset="2"/>
              </a:rPr>
              <a:t>3.1 Composite </a:t>
            </a:r>
            <a:r>
              <a:rPr lang="ko-KR" altLang="en-US" sz="1600" dirty="0">
                <a:solidFill>
                  <a:schemeClr val="tx1"/>
                </a:solidFill>
                <a:latin typeface="Optima" panose="00000400000000000000" pitchFamily="2" charset="2"/>
              </a:rPr>
              <a:t>패턴</a:t>
            </a:r>
          </a:p>
          <a:p>
            <a:pPr marL="0" indent="0" latinLnBrk="0">
              <a:spcBef>
                <a:spcPts val="0"/>
              </a:spcBef>
              <a:buClr>
                <a:schemeClr val="tx1"/>
              </a:buClr>
              <a:buNone/>
            </a:pPr>
            <a:r>
              <a:rPr lang="en-US" altLang="ko-KR" sz="1600" dirty="0">
                <a:solidFill>
                  <a:schemeClr val="tx1"/>
                </a:solidFill>
                <a:latin typeface="Optima" panose="00000400000000000000" pitchFamily="2" charset="2"/>
              </a:rPr>
              <a:t>3.2 Proxy </a:t>
            </a:r>
            <a:r>
              <a:rPr lang="ko-KR" altLang="en-US" sz="1600" dirty="0">
                <a:solidFill>
                  <a:schemeClr val="tx1"/>
                </a:solidFill>
                <a:latin typeface="Optima" panose="00000400000000000000" pitchFamily="2" charset="2"/>
              </a:rPr>
              <a:t>패턴</a:t>
            </a:r>
          </a:p>
          <a:p>
            <a:pPr marL="0" indent="0" latinLnBrk="0">
              <a:spcBef>
                <a:spcPts val="0"/>
              </a:spcBef>
              <a:buClr>
                <a:schemeClr val="tx1"/>
              </a:buClr>
              <a:buNone/>
            </a:pPr>
            <a:r>
              <a:rPr lang="en-US" altLang="ko-KR" sz="1600" dirty="0">
                <a:solidFill>
                  <a:schemeClr val="tx1"/>
                </a:solidFill>
                <a:latin typeface="Optima" panose="00000400000000000000" pitchFamily="2" charset="2"/>
              </a:rPr>
              <a:t>3.3 Bridge </a:t>
            </a:r>
            <a:r>
              <a:rPr lang="ko-KR" altLang="en-US" sz="1600" dirty="0">
                <a:solidFill>
                  <a:schemeClr val="tx1"/>
                </a:solidFill>
                <a:latin typeface="Optima" panose="00000400000000000000" pitchFamily="2" charset="2"/>
              </a:rPr>
              <a:t>패턴 </a:t>
            </a:r>
          </a:p>
          <a:p>
            <a:pPr marL="0" indent="0" latinLnBrk="0">
              <a:spcBef>
                <a:spcPts val="0"/>
              </a:spcBef>
              <a:buClr>
                <a:schemeClr val="tx1"/>
              </a:buClr>
              <a:buNone/>
            </a:pPr>
            <a:r>
              <a:rPr lang="en-US" altLang="ko-KR" sz="1600" dirty="0">
                <a:solidFill>
                  <a:schemeClr val="tx1"/>
                </a:solidFill>
                <a:latin typeface="Optima" panose="00000400000000000000" pitchFamily="2" charset="2"/>
              </a:rPr>
              <a:t>3.4 </a:t>
            </a:r>
            <a:r>
              <a:rPr lang="ko-KR" altLang="en-US" sz="1600" dirty="0">
                <a:solidFill>
                  <a:schemeClr val="tx1"/>
                </a:solidFill>
                <a:latin typeface="Optima" panose="00000400000000000000" pitchFamily="2" charset="2"/>
              </a:rPr>
              <a:t>기타 구조 패턴 소개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9724" y="2997200"/>
            <a:ext cx="10297486" cy="503238"/>
          </a:xfrm>
        </p:spPr>
        <p:txBody>
          <a:bodyPr/>
          <a:lstStyle/>
          <a:p>
            <a:r>
              <a:rPr lang="en-US" altLang="ko-KR" dirty="0">
                <a:latin typeface="Optima" panose="00000400000000000000" pitchFamily="2" charset="2"/>
              </a:rPr>
              <a:t>3. </a:t>
            </a:r>
            <a:r>
              <a:rPr lang="en-US" altLang="ko-KR" dirty="0" err="1">
                <a:latin typeface="Optima" panose="00000400000000000000" pitchFamily="2" charset="2"/>
              </a:rPr>
              <a:t>GoF</a:t>
            </a:r>
            <a:r>
              <a:rPr lang="en-US" altLang="ko-KR" dirty="0">
                <a:latin typeface="Optima" panose="00000400000000000000" pitchFamily="2" charset="2"/>
              </a:rPr>
              <a:t> </a:t>
            </a:r>
            <a:r>
              <a:rPr lang="ko-KR" altLang="en-US" dirty="0">
                <a:latin typeface="Optima" panose="00000400000000000000" pitchFamily="2" charset="2"/>
              </a:rPr>
              <a:t>구조 패턴</a:t>
            </a:r>
            <a:r>
              <a:rPr lang="en-US" altLang="ko-KR" dirty="0" smtClean="0">
                <a:latin typeface="Optima" panose="00000400000000000000" pitchFamily="2" charset="2"/>
              </a:rPr>
              <a:t> </a:t>
            </a:r>
            <a:endParaRPr lang="ko-KR" altLang="en-US" dirty="0">
              <a:latin typeface="Optima" panose="00000400000000000000" pitchFamily="2" charset="2"/>
            </a:endParaRPr>
          </a:p>
        </p:txBody>
      </p:sp>
      <p:pic>
        <p:nvPicPr>
          <p:cNvPr id="5" name="Picture 2" descr="http://www.codinghorror.com/blog/images/design-patterns-book-co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76160" y="3789050"/>
            <a:ext cx="1874660" cy="244955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5187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3.1 Composite </a:t>
            </a:r>
            <a:r>
              <a:rPr lang="ko-KR" altLang="en-US" dirty="0" smtClean="0"/>
              <a:t>패턴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1652633" y="836640"/>
            <a:ext cx="9272617" cy="152063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3.1.1 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상황이해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3.1.2 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솔루션 찾기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3.1.3 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솔루션 발표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3.1.4 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패턴 소개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77" y="836613"/>
            <a:ext cx="1395384" cy="5688817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3.1.1 </a:t>
            </a:r>
            <a:r>
              <a:rPr lang="ko-KR" altLang="en-US" dirty="0" smtClean="0"/>
              <a:t>상황 이해</a:t>
            </a:r>
            <a:r>
              <a:rPr lang="en-US" altLang="ko-KR" dirty="0" smtClean="0"/>
              <a:t>(1/7)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Problem 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제시</a:t>
            </a:r>
            <a:endParaRPr lang="en-US" altLang="ko-KR" sz="18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>
              <a:buNone/>
            </a:pP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	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미래가 밝은 미래소프트 회사는 왼쪽그림 같은 조직 구조를 가지고 있다</a:t>
            </a: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회사가 성장함에 따라 아래와 같은 단순한 구조로는 인사관리가 어렵다는 것을 깨달았다</a:t>
            </a: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  <a:b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</a:b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인사관리자 </a:t>
            </a: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A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씨는 부서의 조직이 오른쪽 그림과 같이 관리되길 원하며 향후 새로운 조직구조로 변경되더라도 수용할 수 있는 시스템을 원한다</a:t>
            </a: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  <a:endParaRPr lang="ko-KR" altLang="en-US" sz="18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2238352" y="3643314"/>
            <a:ext cx="1000132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회사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1595410" y="4357694"/>
            <a:ext cx="1000132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개발부서</a:t>
            </a:r>
          </a:p>
        </p:txBody>
      </p:sp>
      <p:sp>
        <p:nvSpPr>
          <p:cNvPr id="10" name="직사각형 9"/>
          <p:cNvSpPr/>
          <p:nvPr/>
        </p:nvSpPr>
        <p:spPr bwMode="auto">
          <a:xfrm>
            <a:off x="2952732" y="4357694"/>
            <a:ext cx="1000132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개발부서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타원 10"/>
          <p:cNvSpPr/>
          <p:nvPr/>
        </p:nvSpPr>
        <p:spPr bwMode="auto">
          <a:xfrm>
            <a:off x="1452534" y="5072074"/>
            <a:ext cx="571504" cy="35719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직원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타원 11"/>
          <p:cNvSpPr/>
          <p:nvPr/>
        </p:nvSpPr>
        <p:spPr bwMode="auto">
          <a:xfrm>
            <a:off x="2095476" y="5072074"/>
            <a:ext cx="571504" cy="35719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직원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타원 12"/>
          <p:cNvSpPr/>
          <p:nvPr/>
        </p:nvSpPr>
        <p:spPr bwMode="auto">
          <a:xfrm>
            <a:off x="2881294" y="5072074"/>
            <a:ext cx="571504" cy="35719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직원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 bwMode="auto">
          <a:xfrm>
            <a:off x="3524236" y="5072074"/>
            <a:ext cx="571504" cy="35719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직원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6" name="직선 화살표 연결선 15"/>
          <p:cNvCxnSpPr>
            <a:stCxn id="9" idx="2"/>
            <a:endCxn id="11" idx="0"/>
          </p:cNvCxnSpPr>
          <p:nvPr/>
        </p:nvCxnSpPr>
        <p:spPr bwMode="auto">
          <a:xfrm rot="5400000">
            <a:off x="1738286" y="4714884"/>
            <a:ext cx="357190" cy="35719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9" idx="2"/>
            <a:endCxn id="12" idx="0"/>
          </p:cNvCxnSpPr>
          <p:nvPr/>
        </p:nvCxnSpPr>
        <p:spPr bwMode="auto">
          <a:xfrm rot="16200000" flipH="1">
            <a:off x="2059757" y="4750603"/>
            <a:ext cx="357190" cy="285752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0" idx="2"/>
            <a:endCxn id="13" idx="0"/>
          </p:cNvCxnSpPr>
          <p:nvPr/>
        </p:nvCxnSpPr>
        <p:spPr bwMode="auto">
          <a:xfrm rot="5400000">
            <a:off x="3131327" y="4750603"/>
            <a:ext cx="357190" cy="285752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0" idx="2"/>
            <a:endCxn id="14" idx="0"/>
          </p:cNvCxnSpPr>
          <p:nvPr/>
        </p:nvCxnSpPr>
        <p:spPr bwMode="auto">
          <a:xfrm rot="16200000" flipH="1">
            <a:off x="3452798" y="4714884"/>
            <a:ext cx="357190" cy="35719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8" idx="2"/>
            <a:endCxn id="9" idx="0"/>
          </p:cNvCxnSpPr>
          <p:nvPr/>
        </p:nvCxnSpPr>
        <p:spPr bwMode="auto">
          <a:xfrm rot="5400000">
            <a:off x="2238352" y="3857628"/>
            <a:ext cx="357190" cy="642942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8" idx="2"/>
            <a:endCxn id="10" idx="0"/>
          </p:cNvCxnSpPr>
          <p:nvPr/>
        </p:nvCxnSpPr>
        <p:spPr bwMode="auto">
          <a:xfrm rot="16200000" flipH="1">
            <a:off x="2917013" y="3821909"/>
            <a:ext cx="357190" cy="71438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 bwMode="auto">
          <a:xfrm>
            <a:off x="6953260" y="3357562"/>
            <a:ext cx="1000132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회사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6024566" y="3929066"/>
            <a:ext cx="1000132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개발부서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7953392" y="3929066"/>
            <a:ext cx="1000132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개발부서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타원 36"/>
          <p:cNvSpPr/>
          <p:nvPr/>
        </p:nvSpPr>
        <p:spPr bwMode="auto">
          <a:xfrm>
            <a:off x="5238748" y="5214950"/>
            <a:ext cx="571504" cy="35719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직원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타원 37"/>
          <p:cNvSpPr/>
          <p:nvPr/>
        </p:nvSpPr>
        <p:spPr bwMode="auto">
          <a:xfrm>
            <a:off x="5810252" y="5214950"/>
            <a:ext cx="571504" cy="35719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직원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타원 38"/>
          <p:cNvSpPr/>
          <p:nvPr/>
        </p:nvSpPr>
        <p:spPr bwMode="auto">
          <a:xfrm>
            <a:off x="6381756" y="5214950"/>
            <a:ext cx="571504" cy="35719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직원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타원 39"/>
          <p:cNvSpPr/>
          <p:nvPr/>
        </p:nvSpPr>
        <p:spPr bwMode="auto">
          <a:xfrm>
            <a:off x="7524764" y="5214950"/>
            <a:ext cx="571504" cy="35719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직원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5" name="직선 화살표 연결선 44"/>
          <p:cNvCxnSpPr>
            <a:stCxn id="34" idx="2"/>
            <a:endCxn id="35" idx="0"/>
          </p:cNvCxnSpPr>
          <p:nvPr/>
        </p:nvCxnSpPr>
        <p:spPr bwMode="auto">
          <a:xfrm rot="5400000">
            <a:off x="6881822" y="3357562"/>
            <a:ext cx="214314" cy="92869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34" idx="2"/>
            <a:endCxn id="36" idx="0"/>
          </p:cNvCxnSpPr>
          <p:nvPr/>
        </p:nvCxnSpPr>
        <p:spPr bwMode="auto">
          <a:xfrm rot="16200000" flipH="1">
            <a:off x="7846235" y="3321843"/>
            <a:ext cx="214314" cy="1000132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 bwMode="auto">
          <a:xfrm>
            <a:off x="5667376" y="4572008"/>
            <a:ext cx="785818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제품</a:t>
            </a: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A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직사각형 58"/>
          <p:cNvSpPr/>
          <p:nvPr/>
        </p:nvSpPr>
        <p:spPr bwMode="auto">
          <a:xfrm>
            <a:off x="6596070" y="4572008"/>
            <a:ext cx="785818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제품</a:t>
            </a: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B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7667640" y="4572008"/>
            <a:ext cx="785818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국내</a:t>
            </a:r>
          </a:p>
        </p:txBody>
      </p:sp>
      <p:sp>
        <p:nvSpPr>
          <p:cNvPr id="61" name="직사각형 60"/>
          <p:cNvSpPr/>
          <p:nvPr/>
        </p:nvSpPr>
        <p:spPr bwMode="auto">
          <a:xfrm>
            <a:off x="8596334" y="4572008"/>
            <a:ext cx="785818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해외</a:t>
            </a:r>
          </a:p>
        </p:txBody>
      </p:sp>
      <p:sp>
        <p:nvSpPr>
          <p:cNvPr id="62" name="타원 61"/>
          <p:cNvSpPr/>
          <p:nvPr/>
        </p:nvSpPr>
        <p:spPr bwMode="auto">
          <a:xfrm>
            <a:off x="8096268" y="5214950"/>
            <a:ext cx="571504" cy="35719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직원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타원 62"/>
          <p:cNvSpPr/>
          <p:nvPr/>
        </p:nvSpPr>
        <p:spPr bwMode="auto">
          <a:xfrm>
            <a:off x="8667772" y="5214950"/>
            <a:ext cx="571504" cy="35719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직원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타원 63"/>
          <p:cNvSpPr/>
          <p:nvPr/>
        </p:nvSpPr>
        <p:spPr bwMode="auto">
          <a:xfrm>
            <a:off x="9239276" y="5214950"/>
            <a:ext cx="571504" cy="35719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직원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타원 64"/>
          <p:cNvSpPr/>
          <p:nvPr/>
        </p:nvSpPr>
        <p:spPr bwMode="auto">
          <a:xfrm>
            <a:off x="6953260" y="5214950"/>
            <a:ext cx="571504" cy="35719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직원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6" name="직선 화살표 연결선 65"/>
          <p:cNvCxnSpPr>
            <a:stCxn id="35" idx="2"/>
            <a:endCxn id="58" idx="0"/>
          </p:cNvCxnSpPr>
          <p:nvPr/>
        </p:nvCxnSpPr>
        <p:spPr bwMode="auto">
          <a:xfrm rot="5400000">
            <a:off x="6149583" y="4196959"/>
            <a:ext cx="285752" cy="46434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35" idx="2"/>
            <a:endCxn id="59" idx="0"/>
          </p:cNvCxnSpPr>
          <p:nvPr/>
        </p:nvCxnSpPr>
        <p:spPr bwMode="auto">
          <a:xfrm rot="16200000" flipH="1">
            <a:off x="6613929" y="4196958"/>
            <a:ext cx="285752" cy="46434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36" idx="2"/>
            <a:endCxn id="60" idx="0"/>
          </p:cNvCxnSpPr>
          <p:nvPr/>
        </p:nvCxnSpPr>
        <p:spPr bwMode="auto">
          <a:xfrm rot="5400000">
            <a:off x="8114128" y="4232678"/>
            <a:ext cx="285752" cy="39290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36" idx="2"/>
            <a:endCxn id="61" idx="0"/>
          </p:cNvCxnSpPr>
          <p:nvPr/>
        </p:nvCxnSpPr>
        <p:spPr bwMode="auto">
          <a:xfrm rot="16200000" flipH="1">
            <a:off x="8578474" y="4161239"/>
            <a:ext cx="285752" cy="53578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58" idx="2"/>
            <a:endCxn id="37" idx="0"/>
          </p:cNvCxnSpPr>
          <p:nvPr/>
        </p:nvCxnSpPr>
        <p:spPr bwMode="auto">
          <a:xfrm rot="5400000">
            <a:off x="5649517" y="4804182"/>
            <a:ext cx="285752" cy="53578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58" idx="2"/>
            <a:endCxn id="38" idx="0"/>
          </p:cNvCxnSpPr>
          <p:nvPr/>
        </p:nvCxnSpPr>
        <p:spPr bwMode="auto">
          <a:xfrm rot="16200000" flipH="1">
            <a:off x="5935268" y="5054214"/>
            <a:ext cx="285752" cy="3571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59" idx="2"/>
            <a:endCxn id="39" idx="0"/>
          </p:cNvCxnSpPr>
          <p:nvPr/>
        </p:nvCxnSpPr>
        <p:spPr bwMode="auto">
          <a:xfrm rot="5400000">
            <a:off x="6685368" y="4911339"/>
            <a:ext cx="285752" cy="32147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59" idx="2"/>
            <a:endCxn id="65" idx="0"/>
          </p:cNvCxnSpPr>
          <p:nvPr/>
        </p:nvCxnSpPr>
        <p:spPr bwMode="auto">
          <a:xfrm rot="16200000" flipH="1">
            <a:off x="6971119" y="4947057"/>
            <a:ext cx="285752" cy="25003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>
            <a:stCxn id="60" idx="2"/>
            <a:endCxn id="40" idx="0"/>
          </p:cNvCxnSpPr>
          <p:nvPr/>
        </p:nvCxnSpPr>
        <p:spPr bwMode="auto">
          <a:xfrm rot="5400000">
            <a:off x="7792657" y="4947058"/>
            <a:ext cx="285752" cy="25003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stCxn id="60" idx="2"/>
            <a:endCxn id="62" idx="0"/>
          </p:cNvCxnSpPr>
          <p:nvPr/>
        </p:nvCxnSpPr>
        <p:spPr bwMode="auto">
          <a:xfrm rot="16200000" flipH="1">
            <a:off x="8078408" y="4911338"/>
            <a:ext cx="285752" cy="32147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stCxn id="61" idx="2"/>
            <a:endCxn id="63" idx="0"/>
          </p:cNvCxnSpPr>
          <p:nvPr/>
        </p:nvCxnSpPr>
        <p:spPr bwMode="auto">
          <a:xfrm rot="5400000">
            <a:off x="8828508" y="5054215"/>
            <a:ext cx="285752" cy="3571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stCxn id="61" idx="2"/>
            <a:endCxn id="64" idx="0"/>
          </p:cNvCxnSpPr>
          <p:nvPr/>
        </p:nvCxnSpPr>
        <p:spPr bwMode="auto">
          <a:xfrm rot="16200000" flipH="1">
            <a:off x="9114259" y="4804181"/>
            <a:ext cx="285752" cy="53578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이등변 삼각형 107"/>
          <p:cNvSpPr/>
          <p:nvPr/>
        </p:nvSpPr>
        <p:spPr bwMode="auto">
          <a:xfrm rot="5400000">
            <a:off x="3905243" y="4213225"/>
            <a:ext cx="1784350" cy="546100"/>
          </a:xfrm>
          <a:prstGeom prst="triangle">
            <a:avLst/>
          </a:prstGeom>
          <a:gradFill flip="none" rotWithShape="1">
            <a:gsLst>
              <a:gs pos="0">
                <a:srgbClr val="FFFF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99855" tIns="49928" rIns="99855" bIns="49928" anchor="b"/>
          <a:lstStyle/>
          <a:p>
            <a:pPr marL="360363" indent="-360363" defTabSz="1038225">
              <a:defRPr/>
            </a:pPr>
            <a:endParaRPr lang="ko-KR" altLang="en-US" b="1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3.1.1 </a:t>
            </a:r>
            <a:r>
              <a:rPr lang="ko-KR" altLang="en-US" dirty="0" smtClean="0"/>
              <a:t>상황 이해</a:t>
            </a:r>
            <a:r>
              <a:rPr lang="en-US" altLang="ko-KR" dirty="0" smtClean="0"/>
              <a:t>(2/7)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현재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Model</a:t>
            </a:r>
            <a:b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</a:b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인사관리를 위한 모델은 다음과 같이 회사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(Company),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부서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(Department)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그리고 직원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(Employee)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로 구성하며 각각은 고유한 특성을 나타내는 속성들을 가진다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0732" y="2568584"/>
            <a:ext cx="9004362" cy="1720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3.1.1 </a:t>
            </a:r>
            <a:r>
              <a:rPr lang="ko-KR" altLang="en-US" dirty="0" smtClean="0"/>
              <a:t>상황 이해</a:t>
            </a:r>
            <a:r>
              <a:rPr lang="en-US" altLang="ko-KR" dirty="0" smtClean="0"/>
              <a:t>(3/7)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Company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소스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66782" y="1412720"/>
            <a:ext cx="8572560" cy="496135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Company {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private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String </a:t>
            </a:r>
            <a:r>
              <a:rPr lang="en-US" altLang="ko-KR" sz="1400" b="1" dirty="0" smtClean="0">
                <a:solidFill>
                  <a:srgbClr val="0000C0"/>
                </a:solidFill>
                <a:latin typeface="Courier New"/>
              </a:rPr>
              <a:t>name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private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List&lt;Department&gt; </a:t>
            </a:r>
            <a:r>
              <a:rPr lang="en-US" altLang="ko-KR" sz="1400" b="1" dirty="0" smtClean="0">
                <a:solidFill>
                  <a:srgbClr val="0000C0"/>
                </a:solidFill>
                <a:latin typeface="Courier New"/>
              </a:rPr>
              <a:t>departments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ArrayList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&lt;Department&gt;();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...</a:t>
            </a:r>
            <a:endParaRPr lang="en-US" altLang="ko-KR" sz="1400" b="1" dirty="0" smtClean="0">
              <a:solidFill>
                <a:srgbClr val="000000"/>
              </a:solidFill>
              <a:latin typeface="Courier New"/>
            </a:endParaRP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addDepartment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(Department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department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  </a:t>
            </a:r>
            <a:r>
              <a:rPr lang="en-US" altLang="ko-KR" sz="1400" b="1" dirty="0" err="1" smtClean="0">
                <a:solidFill>
                  <a:srgbClr val="7F0055"/>
                </a:solidFill>
                <a:latin typeface="Courier New"/>
              </a:rPr>
              <a:t>this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.</a:t>
            </a:r>
            <a:r>
              <a:rPr lang="en-US" altLang="ko-KR" sz="1400" b="1" dirty="0" err="1" smtClean="0">
                <a:solidFill>
                  <a:srgbClr val="0000C0"/>
                </a:solidFill>
                <a:latin typeface="Courier New"/>
              </a:rPr>
              <a:t>departments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.add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(department);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print() {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altLang="ko-KR" sz="1400" b="1" i="1" dirty="0" err="1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400" b="1" i="1" dirty="0" err="1" smtClean="0">
                <a:solidFill>
                  <a:srgbClr val="000000"/>
                </a:solidFill>
                <a:latin typeface="Courier New"/>
              </a:rPr>
              <a:t>.println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400" b="1" i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400" b="1" i="1" dirty="0" smtClean="0">
                <a:solidFill>
                  <a:srgbClr val="2A00FF"/>
                </a:solidFill>
                <a:latin typeface="Courier New"/>
              </a:rPr>
              <a:t>회사 </a:t>
            </a:r>
            <a:r>
              <a:rPr lang="en-US" altLang="ko-KR" sz="1400" b="1" i="1" dirty="0" smtClean="0">
                <a:solidFill>
                  <a:srgbClr val="2A00FF"/>
                </a:solidFill>
                <a:latin typeface="Courier New"/>
              </a:rPr>
              <a:t>: "</a:t>
            </a:r>
            <a:r>
              <a:rPr lang="ko-KR" altLang="en-US" sz="1400" b="1" i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+ </a:t>
            </a:r>
            <a:r>
              <a:rPr lang="en-US" altLang="ko-KR" sz="1400" b="1" i="1" dirty="0" smtClean="0">
                <a:solidFill>
                  <a:srgbClr val="7F0055"/>
                </a:solidFill>
                <a:latin typeface="Courier New"/>
              </a:rPr>
              <a:t>this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.</a:t>
            </a:r>
            <a:r>
              <a:rPr lang="en-US" altLang="ko-KR" sz="1400" b="1" i="1" dirty="0" smtClean="0">
                <a:solidFill>
                  <a:srgbClr val="0000C0"/>
                </a:solidFill>
                <a:latin typeface="Courier New"/>
              </a:rPr>
              <a:t>name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 );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  for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400" b="1" dirty="0" err="1" smtClean="0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i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= 0;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i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&lt; </a:t>
            </a:r>
            <a:r>
              <a:rPr lang="en-US" altLang="ko-KR" sz="1400" b="1" dirty="0" err="1" smtClean="0">
                <a:solidFill>
                  <a:srgbClr val="7F0055"/>
                </a:solidFill>
                <a:latin typeface="Courier New"/>
              </a:rPr>
              <a:t>this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.</a:t>
            </a:r>
            <a:r>
              <a:rPr lang="en-US" altLang="ko-KR" sz="1400" b="1" dirty="0" err="1" smtClean="0">
                <a:solidFill>
                  <a:srgbClr val="0000C0"/>
                </a:solidFill>
                <a:latin typeface="Courier New"/>
              </a:rPr>
              <a:t>departments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.size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();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i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++) {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   Department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department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altLang="ko-KR" sz="1400" b="1" dirty="0" err="1" smtClean="0">
                <a:solidFill>
                  <a:srgbClr val="7F0055"/>
                </a:solidFill>
                <a:latin typeface="Courier New"/>
              </a:rPr>
              <a:t>this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.</a:t>
            </a:r>
            <a:r>
              <a:rPr lang="en-US" altLang="ko-KR" sz="1400" b="1" dirty="0" err="1" smtClean="0">
                <a:solidFill>
                  <a:srgbClr val="0000C0"/>
                </a:solidFill>
                <a:latin typeface="Courier New"/>
              </a:rPr>
              <a:t>departments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.get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i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  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altLang="ko-KR" sz="1400" b="1" i="1" dirty="0" err="1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400" b="1" i="1" dirty="0" err="1" smtClean="0">
                <a:solidFill>
                  <a:srgbClr val="000000"/>
                </a:solidFill>
                <a:latin typeface="Courier New"/>
              </a:rPr>
              <a:t>.println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400" b="1" i="1" dirty="0" smtClean="0">
                <a:solidFill>
                  <a:srgbClr val="2A00FF"/>
                </a:solidFill>
                <a:latin typeface="Courier New"/>
              </a:rPr>
              <a:t>"  - </a:t>
            </a:r>
            <a:r>
              <a:rPr lang="ko-KR" altLang="en-US" sz="1400" b="1" i="1" dirty="0" smtClean="0">
                <a:solidFill>
                  <a:srgbClr val="2A00FF"/>
                </a:solidFill>
                <a:latin typeface="Courier New"/>
              </a:rPr>
              <a:t>부서 </a:t>
            </a:r>
            <a:r>
              <a:rPr lang="en-US" altLang="ko-KR" sz="1400" b="1" i="1" dirty="0" smtClean="0">
                <a:solidFill>
                  <a:srgbClr val="2A00FF"/>
                </a:solidFill>
                <a:latin typeface="Courier New"/>
              </a:rPr>
              <a:t>: "</a:t>
            </a:r>
            <a:r>
              <a:rPr lang="ko-KR" altLang="en-US" sz="1400" b="1" i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+ </a:t>
            </a:r>
            <a:r>
              <a:rPr lang="en-US" altLang="ko-KR" sz="1400" b="1" i="1" dirty="0" err="1" smtClean="0">
                <a:solidFill>
                  <a:srgbClr val="000000"/>
                </a:solidFill>
                <a:latin typeface="Courier New"/>
              </a:rPr>
              <a:t>department.getName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() + </a:t>
            </a:r>
            <a:r>
              <a:rPr lang="en-US" altLang="ko-KR" sz="1400" b="1" i="1" dirty="0" smtClean="0">
                <a:solidFill>
                  <a:srgbClr val="2A00FF"/>
                </a:solidFill>
                <a:latin typeface="Courier New"/>
              </a:rPr>
              <a:t>...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   List&lt;Employee&gt; employees =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department.getEmployees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    for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400" b="1" dirty="0" err="1" smtClean="0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j = 0; j &lt;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employees.size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(); j++) {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     Employee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employee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employees.get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(j);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    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altLang="ko-KR" sz="1400" b="1" i="1" dirty="0" err="1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400" b="1" i="1" dirty="0" err="1" smtClean="0">
                <a:solidFill>
                  <a:srgbClr val="000000"/>
                </a:solidFill>
                <a:latin typeface="Courier New"/>
              </a:rPr>
              <a:t>.println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400" b="1" i="1" dirty="0" smtClean="0">
                <a:solidFill>
                  <a:srgbClr val="2A00FF"/>
                </a:solidFill>
                <a:latin typeface="Courier New"/>
              </a:rPr>
              <a:t>"    - </a:t>
            </a:r>
            <a:r>
              <a:rPr lang="ko-KR" altLang="en-US" sz="1400" b="1" i="1" dirty="0" smtClean="0">
                <a:solidFill>
                  <a:srgbClr val="2A00FF"/>
                </a:solidFill>
                <a:latin typeface="Courier New"/>
              </a:rPr>
              <a:t>직원 </a:t>
            </a:r>
            <a:r>
              <a:rPr lang="en-US" altLang="ko-KR" sz="1400" b="1" i="1" dirty="0" smtClean="0">
                <a:solidFill>
                  <a:srgbClr val="2A00FF"/>
                </a:solidFill>
                <a:latin typeface="Courier New"/>
              </a:rPr>
              <a:t>: "</a:t>
            </a:r>
            <a:r>
              <a:rPr lang="ko-KR" altLang="en-US" sz="1400" b="1" i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+ </a:t>
            </a:r>
            <a:r>
              <a:rPr lang="en-US" altLang="ko-KR" sz="1400" b="1" i="1" dirty="0" err="1" smtClean="0">
                <a:solidFill>
                  <a:srgbClr val="000000"/>
                </a:solidFill>
                <a:latin typeface="Courier New"/>
              </a:rPr>
              <a:t>employee.getName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() + </a:t>
            </a:r>
            <a:r>
              <a:rPr lang="en-US" altLang="ko-KR" sz="1400" b="1" i="1" dirty="0" smtClean="0">
                <a:solidFill>
                  <a:srgbClr val="2A00FF"/>
                </a:solidFill>
                <a:latin typeface="Courier New"/>
              </a:rPr>
              <a:t>...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   }</a:t>
            </a:r>
          </a:p>
          <a:p>
            <a:pPr algn="l"/>
            <a:r>
              <a:rPr lang="en-US" altLang="ko-KR" sz="1400" b="1" dirty="0" smtClean="0">
                <a:latin typeface="Courier New"/>
              </a:rPr>
              <a:t>  ...</a:t>
            </a:r>
            <a:endParaRPr lang="en-US" altLang="ko-KR" sz="1400" b="1" dirty="0" smtClean="0">
              <a:solidFill>
                <a:srgbClr val="000000"/>
              </a:solidFill>
              <a:latin typeface="Courier New"/>
            </a:endParaRP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en-US" altLang="ko-KR" sz="1400" b="1" dirty="0" smtClean="0">
              <a:latin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3.1.1 </a:t>
            </a:r>
            <a:r>
              <a:rPr lang="ko-KR" altLang="en-US" dirty="0" smtClean="0"/>
              <a:t>상황 이해</a:t>
            </a:r>
            <a:r>
              <a:rPr lang="en-US" altLang="ko-KR" dirty="0" smtClean="0"/>
              <a:t>(4/7)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Department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소스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66782" y="1484730"/>
            <a:ext cx="8572560" cy="341016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Department {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private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String </a:t>
            </a:r>
            <a:r>
              <a:rPr lang="en-US" altLang="ko-KR" sz="1400" b="1" dirty="0" smtClean="0">
                <a:solidFill>
                  <a:srgbClr val="0000C0"/>
                </a:solidFill>
                <a:latin typeface="Courier New"/>
              </a:rPr>
              <a:t>name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private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String </a:t>
            </a:r>
            <a:r>
              <a:rPr lang="en-US" altLang="ko-KR" sz="1400" b="1" dirty="0" smtClean="0">
                <a:solidFill>
                  <a:srgbClr val="0000C0"/>
                </a:solidFill>
                <a:latin typeface="Courier New"/>
              </a:rPr>
              <a:t>location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List&lt;Employee&gt; </a:t>
            </a:r>
            <a:r>
              <a:rPr lang="en-US" altLang="ko-KR" sz="1400" b="1" dirty="0" smtClean="0">
                <a:solidFill>
                  <a:srgbClr val="0000C0"/>
                </a:solidFill>
                <a:latin typeface="Courier New"/>
              </a:rPr>
              <a:t>employees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ArrayList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&lt;Employee&gt;();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...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addEmployee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(Employee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employee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  </a:t>
            </a:r>
            <a:r>
              <a:rPr lang="en-US" altLang="ko-KR" sz="1400" b="1" dirty="0" err="1" smtClean="0">
                <a:solidFill>
                  <a:srgbClr val="7F0055"/>
                </a:solidFill>
                <a:latin typeface="Courier New"/>
              </a:rPr>
              <a:t>this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.</a:t>
            </a:r>
            <a:r>
              <a:rPr lang="en-US" altLang="ko-KR" sz="1400" b="1" dirty="0" err="1" smtClean="0">
                <a:solidFill>
                  <a:srgbClr val="0000C0"/>
                </a:solidFill>
                <a:latin typeface="Courier New"/>
              </a:rPr>
              <a:t>employees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.add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(employee);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pPr algn="l"/>
            <a:r>
              <a:rPr lang="en-US" altLang="ko-KR" sz="1400" b="1" dirty="0" smtClean="0">
                <a:latin typeface="Courier New"/>
              </a:rPr>
              <a:t>  ...</a:t>
            </a:r>
            <a:endParaRPr lang="en-US" altLang="ko-KR" sz="1400" b="1" dirty="0" smtClean="0">
              <a:solidFill>
                <a:srgbClr val="000000"/>
              </a:solidFill>
              <a:latin typeface="Courier New"/>
            </a:endParaRP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List&lt;Employee&gt;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getEmployees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() {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  return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0000C0"/>
                </a:solidFill>
                <a:latin typeface="Courier New"/>
              </a:rPr>
              <a:t>employees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en-US" altLang="ko-KR" sz="1400" b="1" dirty="0" smtClean="0">
              <a:latin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b="1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1.1.3.1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추상화</a:t>
            </a:r>
            <a:r>
              <a:rPr lang="en-US" altLang="ko-KR" dirty="0" smtClean="0"/>
              <a:t>(Abstraction) (2/2)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객체지향 프로그래밍 이론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–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추상화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(from </a:t>
            </a:r>
            <a:r>
              <a:rPr lang="en-US" altLang="ko-KR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wikipedia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시스템 안에서 작업을 수행하고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결과를 보고하고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상태를 변경하고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다른 객체와 의사소통 하는 추상적인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“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작업자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”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를 표현하는 객체들을 정의하기 위한 장치가 추상화이다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캡슐화는 세부 상태를 숨기는 것을 의미하지만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초기 프로그래밍 언어에서 사용하는 데이터 타입의 개념을 행위와 연계하도록 확장하는 것과  서로 다른 데이터 타입이 상호작용하는 방식을 표준화 하는 것이 추상화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(abstraction)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의 첫걸음이다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추상화를 정의된 오퍼레이션으로 진행하면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서로 다른 타입의 객체들을 대체할 수 있도록 하는 것이 </a:t>
            </a:r>
            <a:r>
              <a:rPr lang="ko-KR" altLang="en-US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다형성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(polymorphism)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이다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반대 방향으로 진행하면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즉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타입이나 클래스의 내부에 이르면 복잡한 관계 집합을 단순화 하기 위한 구조화를 수행하는데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이것이 위임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(delegation)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이나 상속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(inheritance)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이다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  <a:endParaRPr lang="en-US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3.1.1 </a:t>
            </a:r>
            <a:r>
              <a:rPr lang="ko-KR" altLang="en-US" dirty="0" smtClean="0"/>
              <a:t>상황 이해</a:t>
            </a:r>
            <a:r>
              <a:rPr lang="en-US" altLang="ko-KR" dirty="0" smtClean="0"/>
              <a:t>(5/7)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Employee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소스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66782" y="1484730"/>
            <a:ext cx="8572560" cy="36686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Employee {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private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String </a:t>
            </a:r>
            <a:r>
              <a:rPr lang="en-US" altLang="ko-KR" sz="1400" b="1" dirty="0" smtClean="0">
                <a:solidFill>
                  <a:srgbClr val="0000C0"/>
                </a:solidFill>
                <a:latin typeface="Courier New"/>
              </a:rPr>
              <a:t>name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private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String </a:t>
            </a:r>
            <a:r>
              <a:rPr lang="en-US" altLang="ko-KR" sz="1400" b="1" dirty="0" smtClean="0">
                <a:solidFill>
                  <a:srgbClr val="0000C0"/>
                </a:solidFill>
                <a:latin typeface="Courier New"/>
              </a:rPr>
              <a:t>gender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Employee(String name, String gender) {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  this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.</a:t>
            </a:r>
            <a:r>
              <a:rPr lang="en-US" altLang="ko-KR" sz="1400" b="1" dirty="0" smtClean="0">
                <a:solidFill>
                  <a:srgbClr val="0000C0"/>
                </a:solidFill>
                <a:latin typeface="Courier New"/>
              </a:rPr>
              <a:t>name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= name;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  </a:t>
            </a:r>
            <a:r>
              <a:rPr lang="en-US" altLang="ko-KR" sz="1400" b="1" dirty="0" err="1" smtClean="0">
                <a:solidFill>
                  <a:srgbClr val="7F0055"/>
                </a:solidFill>
                <a:latin typeface="Courier New"/>
              </a:rPr>
              <a:t>this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.</a:t>
            </a:r>
            <a:r>
              <a:rPr lang="en-US" altLang="ko-KR" sz="1400" b="1" dirty="0" err="1" smtClean="0">
                <a:solidFill>
                  <a:srgbClr val="0000C0"/>
                </a:solidFill>
                <a:latin typeface="Courier New"/>
              </a:rPr>
              <a:t>gender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= gender;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String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getName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() {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  return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0000C0"/>
                </a:solidFill>
                <a:latin typeface="Courier New"/>
              </a:rPr>
              <a:t>name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String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getGender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() {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  return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0000C0"/>
                </a:solidFill>
                <a:latin typeface="Courier New"/>
              </a:rPr>
              <a:t>gender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en-US" altLang="ko-KR" sz="1400" b="1" dirty="0" smtClean="0">
              <a:latin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3.1.1 </a:t>
            </a:r>
            <a:r>
              <a:rPr lang="ko-KR" altLang="en-US" dirty="0" smtClean="0"/>
              <a:t>상황 이해</a:t>
            </a:r>
            <a:r>
              <a:rPr lang="en-US" altLang="ko-KR" dirty="0" smtClean="0"/>
              <a:t>(6/7)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Main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소스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66782" y="1571612"/>
            <a:ext cx="8572560" cy="392722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main(String[]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args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Company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company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Company(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400" b="1" dirty="0" smtClean="0">
                <a:solidFill>
                  <a:srgbClr val="2A00FF"/>
                </a:solidFill>
                <a:latin typeface="Courier New"/>
              </a:rPr>
              <a:t>미래소프트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/>
            <a:endParaRPr lang="ko-KR" altLang="en-US" sz="1400" b="1" dirty="0" smtClean="0">
              <a:latin typeface="Courier New"/>
            </a:endParaRP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Department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deptDev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Department(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400" b="1" dirty="0" smtClean="0">
                <a:solidFill>
                  <a:srgbClr val="2A00FF"/>
                </a:solidFill>
                <a:latin typeface="Courier New"/>
              </a:rPr>
              <a:t>개발부서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400" b="1" dirty="0" smtClean="0">
                <a:solidFill>
                  <a:srgbClr val="2A00FF"/>
                </a:solidFill>
                <a:latin typeface="Courier New"/>
              </a:rPr>
              <a:t>을지로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deptDev.addEmployee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Employee(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400" b="1" dirty="0" err="1" smtClean="0">
                <a:solidFill>
                  <a:srgbClr val="2A00FF"/>
                </a:solidFill>
                <a:latin typeface="Courier New"/>
              </a:rPr>
              <a:t>김개발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400" b="1" dirty="0" smtClean="0">
                <a:solidFill>
                  <a:srgbClr val="2A00FF"/>
                </a:solidFill>
                <a:latin typeface="Courier New"/>
              </a:rPr>
              <a:t>남자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));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deptDev.addEmployee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Employee(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400" b="1" dirty="0" err="1" smtClean="0">
                <a:solidFill>
                  <a:srgbClr val="2A00FF"/>
                </a:solidFill>
                <a:latin typeface="Courier New"/>
              </a:rPr>
              <a:t>이개발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400" b="1" dirty="0" smtClean="0">
                <a:solidFill>
                  <a:srgbClr val="2A00FF"/>
                </a:solidFill>
                <a:latin typeface="Courier New"/>
              </a:rPr>
              <a:t>여자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));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company.addDepartment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deptDev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/>
            <a:endParaRPr lang="ko-KR" altLang="en-US" sz="1400" b="1" dirty="0" smtClean="0">
              <a:latin typeface="Courier New"/>
            </a:endParaRP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Department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deptSale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Department(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400" b="1" dirty="0" smtClean="0">
                <a:solidFill>
                  <a:srgbClr val="2A00FF"/>
                </a:solidFill>
                <a:latin typeface="Courier New"/>
              </a:rPr>
              <a:t>영업부서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400" b="1" dirty="0" smtClean="0">
                <a:solidFill>
                  <a:srgbClr val="2A00FF"/>
                </a:solidFill>
                <a:latin typeface="Courier New"/>
              </a:rPr>
              <a:t>종로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deptSale.addEmployee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Employee(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400" b="1" dirty="0" err="1" smtClean="0">
                <a:solidFill>
                  <a:srgbClr val="2A00FF"/>
                </a:solidFill>
                <a:latin typeface="Courier New"/>
              </a:rPr>
              <a:t>김영업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400" b="1" dirty="0" smtClean="0">
                <a:solidFill>
                  <a:srgbClr val="2A00FF"/>
                </a:solidFill>
                <a:latin typeface="Courier New"/>
              </a:rPr>
              <a:t>남자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));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deptSale.addEmployee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Employee(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400" b="1" dirty="0" err="1" smtClean="0">
                <a:solidFill>
                  <a:srgbClr val="2A00FF"/>
                </a:solidFill>
                <a:latin typeface="Courier New"/>
              </a:rPr>
              <a:t>이영업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400" b="1" dirty="0" smtClean="0">
                <a:solidFill>
                  <a:srgbClr val="2A00FF"/>
                </a:solidFill>
                <a:latin typeface="Courier New"/>
              </a:rPr>
              <a:t>여자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));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company.addDepartment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deptSale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/>
            <a:endParaRPr lang="ko-KR" altLang="en-US" sz="1400" b="1" dirty="0" smtClean="0">
              <a:latin typeface="Courier New"/>
            </a:endParaRP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company.print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en-US" altLang="ko-KR" sz="1400" b="1" dirty="0" smtClean="0">
              <a:latin typeface="Courier New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1238220" y="4857760"/>
            <a:ext cx="8072494" cy="35719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defTabSz="1038225"/>
            <a:endParaRPr lang="ko-KR" altLang="en-US" sz="120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3.1.1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상황 이해</a:t>
            </a:r>
            <a:r>
              <a:rPr lang="en-US" altLang="ko-KR" dirty="0" smtClean="0"/>
              <a:t>(7/7)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Main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클래스 수행 결과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1088" y="1928802"/>
            <a:ext cx="888682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3.1.2 </a:t>
            </a:r>
            <a:r>
              <a:rPr lang="ko-KR" altLang="en-US" dirty="0" smtClean="0"/>
              <a:t>솔루션 찾기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솔루션 찾기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문제해결 실습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추상화 또는 일반화 하기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부서 밑에 하위 부서가 존재할 수 있는 재귀적인 구조를 만들기 위해 추상화해야 할 부분을 찾아 클래스 다이어그램으로 표현하시오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추상화가 결정되면 공통으로 가질 수 있는 책임을 찾아 상위 클래스에 추가하시오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책임의 위임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조직을 출력하기 위한 책임을 가진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print </a:t>
            </a:r>
            <a:r>
              <a:rPr lang="ko-KR" altLang="en-US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메소드에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ko-KR" altLang="en-US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로직이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한 곳에 집중되지 않도록 책임을 위임하시오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회사에서 여자직원들의 모임을 갖기 위해 여자직원들의 목록을 얻어오고자 한다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적절한 책임의 위임을 통해 이를 구현하시오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각 클래스에 나눈 책임이 옆에 있는 사람과 어떻게 다른지 비교 토의하시오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3.1.3 </a:t>
            </a:r>
            <a:r>
              <a:rPr lang="ko-KR" altLang="en-US" dirty="0" smtClean="0"/>
              <a:t>솔루션 발표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문제해결을 위해 디자인한 다이어그램과 개발 소스를 기준으로 발표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3.1.4 </a:t>
            </a:r>
            <a:r>
              <a:rPr lang="ko-KR" altLang="en-US" dirty="0" smtClean="0"/>
              <a:t>패턴 소개 </a:t>
            </a:r>
            <a:r>
              <a:rPr lang="en-US" altLang="ko-KR" dirty="0" smtClean="0"/>
              <a:t>– Composite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(1/10)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2381027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의도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부분과 전체의 계층을 표현하기 위해 복합 객체를 </a:t>
            </a:r>
            <a:r>
              <a:rPr lang="ko-KR" altLang="en-US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트리로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구성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클라이언트가 개별 객체와 복합 객체를 동일한 방법으로 다룸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marL="230188" lvl="1" indent="0">
              <a:buNone/>
            </a:pP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동기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Problem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을 통해서 나타난 문제점을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Composite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패턴을 통해 그 대안을 찾고자 한다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추상화 또는 일반화 하기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책임의 위임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3.1.4 </a:t>
            </a:r>
            <a:r>
              <a:rPr lang="ko-KR" altLang="en-US" dirty="0" smtClean="0"/>
              <a:t>패턴 소개 </a:t>
            </a:r>
            <a:r>
              <a:rPr lang="en-US" altLang="ko-KR" dirty="0" smtClean="0"/>
              <a:t>– Composite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(2/10)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추상화 또는 일반화 하기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부서와 직원은 조직 </a:t>
            </a:r>
            <a:r>
              <a:rPr lang="ko-KR" altLang="en-US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트리구조의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일부로 동일한 객체로 추상화가 가능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클라이언트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회사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)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가 다루기 쉽도록 동일한 행위를 식별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4595806" y="2669441"/>
            <a:ext cx="2143140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Party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4595806" y="3026632"/>
            <a:ext cx="2143140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4595806" y="3098070"/>
            <a:ext cx="2143140" cy="78581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getGender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() : String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add(Party)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getChildren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: Party[]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print() : void</a:t>
            </a:r>
            <a:endParaRPr kumimoji="1" lang="en-US" altLang="ko-KR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i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findByGener</a:t>
            </a: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(String) : Party[]</a:t>
            </a:r>
            <a:endParaRPr kumimoji="1" lang="ko-KR" altLang="en-US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9" name="꺾인 연결선 8"/>
          <p:cNvCxnSpPr>
            <a:stCxn id="24" idx="3"/>
            <a:endCxn id="5" idx="3"/>
          </p:cNvCxnSpPr>
          <p:nvPr/>
        </p:nvCxnSpPr>
        <p:spPr bwMode="auto">
          <a:xfrm flipH="1" flipV="1">
            <a:off x="6738946" y="2870361"/>
            <a:ext cx="571504" cy="1643072"/>
          </a:xfrm>
          <a:prstGeom prst="bentConnector3">
            <a:avLst>
              <a:gd name="adj1" fmla="val -61429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직사각형 10"/>
          <p:cNvSpPr/>
          <p:nvPr/>
        </p:nvSpPr>
        <p:spPr bwMode="auto">
          <a:xfrm>
            <a:off x="4595805" y="3035596"/>
            <a:ext cx="107157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3595674" y="4312514"/>
            <a:ext cx="1643074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Employee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3595674" y="4669705"/>
            <a:ext cx="1643074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name: String</a:t>
            </a:r>
          </a:p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gender: String</a:t>
            </a:r>
            <a:endParaRPr lang="ko-KR" altLang="en-US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3595674" y="5026895"/>
            <a:ext cx="1643074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print()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</a:t>
            </a:r>
            <a:r>
              <a:rPr kumimoji="1" lang="en-US" altLang="ko-KR" sz="1000" b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1000" b="1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finaByGender</a:t>
            </a:r>
            <a:r>
              <a:rPr kumimoji="1" lang="en-US" altLang="ko-KR" sz="1000" b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(String)</a:t>
            </a:r>
            <a:endParaRPr kumimoji="1" lang="ko-KR" altLang="en-US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5595938" y="4312513"/>
            <a:ext cx="1714512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Department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5595938" y="4669703"/>
            <a:ext cx="1714512" cy="35719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name: String</a:t>
            </a:r>
          </a:p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location: String</a:t>
            </a:r>
            <a:endParaRPr lang="ko-KR" altLang="en-US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5595938" y="5026895"/>
            <a:ext cx="1714512" cy="64294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add(Party) : void</a:t>
            </a:r>
          </a:p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getChildren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 : Party[]</a:t>
            </a:r>
          </a:p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print() : void</a:t>
            </a:r>
          </a:p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findByGener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(String) </a:t>
            </a:r>
            <a:endParaRPr lang="ko-KR" altLang="en-US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5595939" y="4678668"/>
            <a:ext cx="5069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81426" y="2598003"/>
            <a:ext cx="7232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 parties</a:t>
            </a:r>
            <a:endParaRPr lang="ko-KR" altLang="en-US" sz="1000" b="1" dirty="0"/>
          </a:p>
        </p:txBody>
      </p:sp>
      <p:cxnSp>
        <p:nvCxnSpPr>
          <p:cNvPr id="30" name="꺾인 연결선 29"/>
          <p:cNvCxnSpPr>
            <a:stCxn id="20" idx="0"/>
            <a:endCxn id="7" idx="2"/>
          </p:cNvCxnSpPr>
          <p:nvPr/>
        </p:nvCxnSpPr>
        <p:spPr bwMode="auto">
          <a:xfrm rot="5400000" flipH="1" flipV="1">
            <a:off x="4827980" y="3473119"/>
            <a:ext cx="428626" cy="1250165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꺾인 연결선 30"/>
          <p:cNvCxnSpPr>
            <a:stCxn id="24" idx="0"/>
            <a:endCxn id="7" idx="2"/>
          </p:cNvCxnSpPr>
          <p:nvPr/>
        </p:nvCxnSpPr>
        <p:spPr bwMode="auto">
          <a:xfrm rot="16200000" flipV="1">
            <a:off x="5845973" y="3705292"/>
            <a:ext cx="428625" cy="78581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이등변 삼각형 31"/>
          <p:cNvSpPr/>
          <p:nvPr/>
        </p:nvSpPr>
        <p:spPr bwMode="auto">
          <a:xfrm>
            <a:off x="5550478" y="3883887"/>
            <a:ext cx="259774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914860" y="2883755"/>
            <a:ext cx="266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*</a:t>
            </a:r>
            <a:endParaRPr lang="ko-KR" altLang="en-US" sz="1000" b="1" dirty="0"/>
          </a:p>
        </p:txBody>
      </p:sp>
      <p:sp>
        <p:nvSpPr>
          <p:cNvPr id="60" name="다이아몬드 59"/>
          <p:cNvSpPr/>
          <p:nvPr/>
        </p:nvSpPr>
        <p:spPr bwMode="auto">
          <a:xfrm>
            <a:off x="7310450" y="4455391"/>
            <a:ext cx="285752" cy="142876"/>
          </a:xfrm>
          <a:prstGeom prst="diamond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63"/>
          <p:cNvSpPr/>
          <p:nvPr/>
        </p:nvSpPr>
        <p:spPr bwMode="auto">
          <a:xfrm>
            <a:off x="1666848" y="2669441"/>
            <a:ext cx="2143140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Company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 bwMode="auto">
          <a:xfrm>
            <a:off x="1666848" y="3026632"/>
            <a:ext cx="2143140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직사각형 65"/>
          <p:cNvSpPr/>
          <p:nvPr/>
        </p:nvSpPr>
        <p:spPr bwMode="auto">
          <a:xfrm>
            <a:off x="1666848" y="3098070"/>
            <a:ext cx="2143140" cy="4286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print()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findByGender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(String)</a:t>
            </a:r>
            <a:r>
              <a:rPr kumimoji="1" lang="en-US" altLang="ko-KR" sz="1000" b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: Party[]</a:t>
            </a:r>
            <a:endParaRPr kumimoji="1" lang="ko-KR" altLang="en-US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5" name="꺾인 연결선 84"/>
          <p:cNvCxnSpPr>
            <a:stCxn id="5" idx="1"/>
            <a:endCxn id="64" idx="3"/>
          </p:cNvCxnSpPr>
          <p:nvPr/>
        </p:nvCxnSpPr>
        <p:spPr bwMode="auto">
          <a:xfrm rot="10800000">
            <a:off x="3809988" y="2870361"/>
            <a:ext cx="785818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0" name="TextBox 109"/>
          <p:cNvSpPr txBox="1"/>
          <p:nvPr/>
        </p:nvSpPr>
        <p:spPr>
          <a:xfrm>
            <a:off x="4167178" y="2883755"/>
            <a:ext cx="266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*</a:t>
            </a:r>
            <a:endParaRPr lang="ko-KR" altLang="en-US" sz="1000" b="1" dirty="0"/>
          </a:p>
        </p:txBody>
      </p:sp>
      <p:cxnSp>
        <p:nvCxnSpPr>
          <p:cNvPr id="111" name="구부러진 연결선 110"/>
          <p:cNvCxnSpPr>
            <a:stCxn id="120" idx="1"/>
            <a:endCxn id="114" idx="0"/>
          </p:cNvCxnSpPr>
          <p:nvPr/>
        </p:nvCxnSpPr>
        <p:spPr bwMode="auto">
          <a:xfrm rot="10800000" flipV="1">
            <a:off x="6620918" y="2464587"/>
            <a:ext cx="1118160" cy="133416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2" name="TextBox 111"/>
          <p:cNvSpPr txBox="1"/>
          <p:nvPr/>
        </p:nvSpPr>
        <p:spPr>
          <a:xfrm>
            <a:off x="7810516" y="2203880"/>
            <a:ext cx="2928958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err="1" smtClean="0">
                <a:latin typeface="휴먼편지체" pitchFamily="18" charset="-127"/>
                <a:ea typeface="휴먼편지체" pitchFamily="18" charset="-127"/>
              </a:rPr>
              <a:t>트리구조의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 각 요소들이 가질 수 있는 행위를 식별함으로써 추상화를 한다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</a:p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클라이언트는 </a:t>
            </a:r>
            <a:r>
              <a:rPr lang="ko-KR" altLang="en-US" sz="1200" b="1" dirty="0" err="1" smtClean="0">
                <a:latin typeface="휴먼편지체" pitchFamily="18" charset="-127"/>
                <a:ea typeface="휴먼편지체" pitchFamily="18" charset="-127"/>
              </a:rPr>
              <a:t>트리구조의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 모든 요소를 이 클래스로 동일하게 취급할 수 있다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114" name="직사각형 113"/>
          <p:cNvSpPr/>
          <p:nvPr/>
        </p:nvSpPr>
        <p:spPr bwMode="auto">
          <a:xfrm>
            <a:off x="6574328" y="2598003"/>
            <a:ext cx="93180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6738946" y="2598003"/>
            <a:ext cx="7970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 children</a:t>
            </a:r>
            <a:endParaRPr lang="ko-KR" altLang="en-US" sz="1000" b="1" dirty="0"/>
          </a:p>
        </p:txBody>
      </p:sp>
      <p:sp>
        <p:nvSpPr>
          <p:cNvPr id="120" name="직사각형 119"/>
          <p:cNvSpPr/>
          <p:nvPr/>
        </p:nvSpPr>
        <p:spPr bwMode="auto">
          <a:xfrm>
            <a:off x="7739078" y="242886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7810516" y="3812449"/>
            <a:ext cx="2928958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부서는 하위부서와 직원을 포함할 수 있다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</a:p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이 두 가지는 모두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Party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이므로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Department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는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Party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를 포함하면 된다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</a:p>
        </p:txBody>
      </p:sp>
      <p:sp>
        <p:nvSpPr>
          <p:cNvPr id="123" name="직사각형 122"/>
          <p:cNvSpPr/>
          <p:nvPr/>
        </p:nvSpPr>
        <p:spPr bwMode="auto">
          <a:xfrm>
            <a:off x="7239012" y="4812581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24" name="구부러진 연결선 110"/>
          <p:cNvCxnSpPr>
            <a:stCxn id="122" idx="2"/>
            <a:endCxn id="123" idx="3"/>
          </p:cNvCxnSpPr>
          <p:nvPr/>
        </p:nvCxnSpPr>
        <p:spPr bwMode="auto">
          <a:xfrm rot="5400000">
            <a:off x="8116430" y="3689734"/>
            <a:ext cx="352587" cy="1964545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7" name="구름 126"/>
          <p:cNvSpPr/>
          <p:nvPr/>
        </p:nvSpPr>
        <p:spPr bwMode="auto">
          <a:xfrm>
            <a:off x="7381888" y="4884019"/>
            <a:ext cx="3071834" cy="1071570"/>
          </a:xfrm>
          <a:prstGeom prst="cloud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7596202" y="5000636"/>
            <a:ext cx="278608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 void </a:t>
            </a:r>
            <a:r>
              <a:rPr lang="en-US" altLang="ko-KR" sz="1000" b="1" dirty="0" smtClean="0">
                <a:latin typeface="Courier New"/>
              </a:rPr>
              <a:t>add(Party unit) {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latin typeface="Courier New"/>
              </a:rPr>
              <a:t>  </a:t>
            </a:r>
            <a:r>
              <a:rPr lang="en-US" altLang="ko-KR" sz="1000" b="1" dirty="0" err="1" smtClean="0">
                <a:solidFill>
                  <a:srgbClr val="7F0055"/>
                </a:solidFill>
                <a:latin typeface="Courier New"/>
              </a:rPr>
              <a:t>this.</a:t>
            </a:r>
            <a:r>
              <a:rPr lang="en-US" altLang="ko-KR" sz="1000" b="1" dirty="0" err="1" smtClean="0">
                <a:latin typeface="Courier New"/>
              </a:rPr>
              <a:t>children.add</a:t>
            </a:r>
            <a:r>
              <a:rPr lang="en-US" altLang="ko-KR" sz="1000" b="1" dirty="0" smtClean="0">
                <a:latin typeface="Courier New"/>
              </a:rPr>
              <a:t>(unit);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latin typeface="Courier New"/>
              </a:rPr>
              <a:t>}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latin typeface="Courier New"/>
              </a:rPr>
              <a:t> List&lt;Party&gt; </a:t>
            </a:r>
            <a:r>
              <a:rPr lang="en-US" altLang="ko-KR" sz="1000" b="1" dirty="0" err="1" smtClean="0">
                <a:latin typeface="Courier New"/>
              </a:rPr>
              <a:t>getChildren</a:t>
            </a:r>
            <a:r>
              <a:rPr lang="en-US" altLang="ko-KR" sz="1000" b="1" dirty="0" smtClean="0">
                <a:latin typeface="Courier New"/>
              </a:rPr>
              <a:t>() {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latin typeface="Courier New"/>
              </a:rPr>
              <a:t> 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return</a:t>
            </a:r>
            <a:r>
              <a:rPr lang="en-US" altLang="ko-KR" sz="1000" b="1" dirty="0" smtClean="0">
                <a:latin typeface="Courier New"/>
              </a:rPr>
              <a:t> </a:t>
            </a:r>
            <a:r>
              <a:rPr lang="en-US" altLang="ko-KR" sz="1000" b="1" dirty="0" err="1" smtClean="0">
                <a:solidFill>
                  <a:srgbClr val="7F0055"/>
                </a:solidFill>
                <a:latin typeface="Courier New"/>
              </a:rPr>
              <a:t>this</a:t>
            </a:r>
            <a:r>
              <a:rPr lang="en-US" altLang="ko-KR" sz="1000" b="1" dirty="0" err="1" smtClean="0">
                <a:latin typeface="Courier New"/>
              </a:rPr>
              <a:t>.children</a:t>
            </a:r>
            <a:r>
              <a:rPr lang="en-US" altLang="ko-KR" sz="1000" b="1" dirty="0" smtClean="0">
                <a:latin typeface="Courier New"/>
              </a:rPr>
              <a:t>;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latin typeface="Courier New"/>
              </a:rPr>
              <a:t>}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595278" y="5455523"/>
            <a:ext cx="2928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직원은 하위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Party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를 가질 필요가 없다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따라서 필요한 </a:t>
            </a:r>
            <a:r>
              <a:rPr lang="ko-KR" altLang="en-US" sz="1200" b="1" dirty="0" err="1" smtClean="0">
                <a:latin typeface="휴먼편지체" pitchFamily="18" charset="-127"/>
                <a:ea typeface="휴먼편지체" pitchFamily="18" charset="-127"/>
              </a:rPr>
              <a:t>메소드만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override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한다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 </a:t>
            </a:r>
            <a:r>
              <a:rPr lang="ko-KR" altLang="en-US" sz="1200" b="1" dirty="0" err="1" smtClean="0">
                <a:latin typeface="휴먼편지체" pitchFamily="18" charset="-127"/>
                <a:ea typeface="휴먼편지체" pitchFamily="18" charset="-127"/>
              </a:rPr>
              <a:t>트리의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 구성요소들은 각자의 특성을 나타내는 속성 및 </a:t>
            </a:r>
            <a:r>
              <a:rPr lang="ko-KR" altLang="en-US" sz="1200" b="1" dirty="0" err="1" smtClean="0">
                <a:latin typeface="휴먼편지체" pitchFamily="18" charset="-127"/>
                <a:ea typeface="휴먼편지체" pitchFamily="18" charset="-127"/>
              </a:rPr>
              <a:t>메소드를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 가질 수 있다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</a:p>
        </p:txBody>
      </p:sp>
      <p:sp>
        <p:nvSpPr>
          <p:cNvPr id="131" name="직사각형 130"/>
          <p:cNvSpPr/>
          <p:nvPr/>
        </p:nvSpPr>
        <p:spPr bwMode="auto">
          <a:xfrm>
            <a:off x="4524368" y="5455523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32" name="구부러진 연결선 110"/>
          <p:cNvCxnSpPr>
            <a:endCxn id="131" idx="2"/>
          </p:cNvCxnSpPr>
          <p:nvPr/>
        </p:nvCxnSpPr>
        <p:spPr bwMode="auto">
          <a:xfrm flipV="1">
            <a:off x="3524236" y="5526961"/>
            <a:ext cx="1035851" cy="272623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5" name="구름 134"/>
          <p:cNvSpPr/>
          <p:nvPr/>
        </p:nvSpPr>
        <p:spPr bwMode="auto">
          <a:xfrm>
            <a:off x="523840" y="3812448"/>
            <a:ext cx="3000396" cy="1259625"/>
          </a:xfrm>
          <a:prstGeom prst="cloud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666716" y="3902523"/>
            <a:ext cx="30003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 void </a:t>
            </a:r>
            <a:r>
              <a:rPr lang="en-US" altLang="ko-KR" sz="1000" b="1" dirty="0" smtClean="0">
                <a:latin typeface="Courier New"/>
              </a:rPr>
              <a:t>add(Party </a:t>
            </a:r>
            <a:r>
              <a:rPr lang="en-US" altLang="ko-KR" sz="1000" b="1" dirty="0" err="1" smtClean="0">
                <a:latin typeface="Courier New"/>
              </a:rPr>
              <a:t>party</a:t>
            </a:r>
            <a:r>
              <a:rPr lang="en-US" altLang="ko-KR" sz="1000" b="1" dirty="0" smtClean="0">
                <a:latin typeface="Courier New"/>
              </a:rPr>
              <a:t>) {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latin typeface="Courier New"/>
              </a:rPr>
              <a:t> 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throw</a:t>
            </a:r>
            <a:r>
              <a:rPr lang="en-US" altLang="ko-KR" sz="1000" b="1" dirty="0" smtClean="0">
                <a:latin typeface="Courier New"/>
              </a:rPr>
              <a:t> new ...Exception();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latin typeface="Courier New"/>
              </a:rPr>
              <a:t>}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latin typeface="Courier New"/>
              </a:rPr>
              <a:t> List&lt;Party&gt; </a:t>
            </a:r>
            <a:r>
              <a:rPr lang="en-US" altLang="ko-KR" sz="1000" b="1" dirty="0" err="1" smtClean="0">
                <a:latin typeface="Courier New"/>
              </a:rPr>
              <a:t>getChildren</a:t>
            </a:r>
            <a:r>
              <a:rPr lang="en-US" altLang="ko-KR" sz="1000" b="1" dirty="0" smtClean="0">
                <a:latin typeface="Courier New"/>
              </a:rPr>
              <a:t>() {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latin typeface="Courier New"/>
              </a:rPr>
              <a:t> 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throw</a:t>
            </a:r>
            <a:r>
              <a:rPr lang="en-US" altLang="ko-KR" sz="1000" b="1" dirty="0" smtClean="0">
                <a:latin typeface="Courier New"/>
              </a:rPr>
              <a:t> new ...Exception();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latin typeface="Courier New"/>
              </a:rPr>
              <a:t>}</a:t>
            </a:r>
          </a:p>
        </p:txBody>
      </p:sp>
      <p:sp>
        <p:nvSpPr>
          <p:cNvPr id="140" name="직사각형 139"/>
          <p:cNvSpPr/>
          <p:nvPr/>
        </p:nvSpPr>
        <p:spPr bwMode="auto">
          <a:xfrm>
            <a:off x="4595806" y="350043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1" name="직사각형 140"/>
          <p:cNvSpPr/>
          <p:nvPr/>
        </p:nvSpPr>
        <p:spPr bwMode="auto">
          <a:xfrm>
            <a:off x="3309922" y="4000504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42" name="구부러진 연결선 110"/>
          <p:cNvCxnSpPr>
            <a:stCxn id="141" idx="3"/>
            <a:endCxn id="140" idx="1"/>
          </p:cNvCxnSpPr>
          <p:nvPr/>
        </p:nvCxnSpPr>
        <p:spPr bwMode="auto">
          <a:xfrm flipV="1">
            <a:off x="3381360" y="3536157"/>
            <a:ext cx="1214446" cy="500066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9" name="TextBox 148"/>
          <p:cNvSpPr txBox="1"/>
          <p:nvPr/>
        </p:nvSpPr>
        <p:spPr>
          <a:xfrm>
            <a:off x="380964" y="3071810"/>
            <a:ext cx="12858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특정 </a:t>
            </a:r>
            <a:r>
              <a:rPr lang="ko-KR" altLang="en-US" sz="1200" b="1" dirty="0" err="1" smtClean="0">
                <a:latin typeface="휴먼편지체" pitchFamily="18" charset="-127"/>
                <a:ea typeface="휴먼편지체" pitchFamily="18" charset="-127"/>
              </a:rPr>
              <a:t>메소드는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 하위 클래스에서 구현하지 않을 경우 사용할 수 없다</a:t>
            </a:r>
            <a:endParaRPr lang="en-US" altLang="ko-KR" sz="1200" b="1" dirty="0" smtClean="0">
              <a:latin typeface="휴먼편지체" pitchFamily="18" charset="-127"/>
              <a:ea typeface="휴먼편지체" pitchFamily="18" charset="-127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3.1.4 </a:t>
            </a:r>
            <a:r>
              <a:rPr lang="ko-KR" altLang="en-US" dirty="0" smtClean="0"/>
              <a:t>패턴 소개 </a:t>
            </a:r>
            <a:r>
              <a:rPr lang="en-US" altLang="ko-KR" dirty="0" smtClean="0"/>
              <a:t>– Composite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(3/10)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책임의 위임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모든 트리 요소에 동일한 행위를 추상화하여 각 요소에서 해당 행위를 구현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책임을 위임함으로써 </a:t>
            </a:r>
            <a:r>
              <a:rPr lang="ko-KR" altLang="en-US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로직이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비대해 지는 것을 방지함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74" name="직사각형 73"/>
          <p:cNvSpPr/>
          <p:nvPr/>
        </p:nvSpPr>
        <p:spPr bwMode="auto">
          <a:xfrm>
            <a:off x="1809724" y="3214686"/>
            <a:ext cx="1071570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Company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직사각형 74"/>
          <p:cNvSpPr/>
          <p:nvPr/>
        </p:nvSpPr>
        <p:spPr bwMode="auto">
          <a:xfrm>
            <a:off x="3524236" y="3214686"/>
            <a:ext cx="1071570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Department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직사각형 75"/>
          <p:cNvSpPr/>
          <p:nvPr/>
        </p:nvSpPr>
        <p:spPr bwMode="auto">
          <a:xfrm>
            <a:off x="5453062" y="3214686"/>
            <a:ext cx="1071570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Department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7" name="구부러진 연결선 110"/>
          <p:cNvCxnSpPr>
            <a:stCxn id="74" idx="3"/>
            <a:endCxn id="75" idx="1"/>
          </p:cNvCxnSpPr>
          <p:nvPr/>
        </p:nvCxnSpPr>
        <p:spPr bwMode="auto">
          <a:xfrm>
            <a:off x="2881294" y="3415606"/>
            <a:ext cx="642942" cy="1588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8" name="구부러진 연결선 110"/>
          <p:cNvCxnSpPr>
            <a:stCxn id="75" idx="3"/>
            <a:endCxn id="76" idx="1"/>
          </p:cNvCxnSpPr>
          <p:nvPr/>
        </p:nvCxnSpPr>
        <p:spPr bwMode="auto">
          <a:xfrm>
            <a:off x="4595806" y="3415606"/>
            <a:ext cx="857256" cy="1588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9" name="직사각형 78"/>
          <p:cNvSpPr/>
          <p:nvPr/>
        </p:nvSpPr>
        <p:spPr bwMode="auto">
          <a:xfrm>
            <a:off x="5453062" y="3786190"/>
            <a:ext cx="1071570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Department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0" name="구부러진 연결선 110"/>
          <p:cNvCxnSpPr>
            <a:stCxn id="75" idx="3"/>
            <a:endCxn id="79" idx="1"/>
          </p:cNvCxnSpPr>
          <p:nvPr/>
        </p:nvCxnSpPr>
        <p:spPr bwMode="auto">
          <a:xfrm>
            <a:off x="4595806" y="3415606"/>
            <a:ext cx="857256" cy="571504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1" name="직사각형 80"/>
          <p:cNvSpPr/>
          <p:nvPr/>
        </p:nvSpPr>
        <p:spPr bwMode="auto">
          <a:xfrm>
            <a:off x="7239012" y="3214686"/>
            <a:ext cx="1071570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Employee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직사각형 81"/>
          <p:cNvSpPr/>
          <p:nvPr/>
        </p:nvSpPr>
        <p:spPr bwMode="auto">
          <a:xfrm>
            <a:off x="7239012" y="3786190"/>
            <a:ext cx="1071570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Employee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3" name="구부러진 연결선 110"/>
          <p:cNvCxnSpPr>
            <a:stCxn id="76" idx="3"/>
            <a:endCxn id="81" idx="1"/>
          </p:cNvCxnSpPr>
          <p:nvPr/>
        </p:nvCxnSpPr>
        <p:spPr bwMode="auto">
          <a:xfrm>
            <a:off x="6524632" y="3415606"/>
            <a:ext cx="714380" cy="1588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4" name="구부러진 연결선 110"/>
          <p:cNvCxnSpPr>
            <a:stCxn id="76" idx="3"/>
            <a:endCxn id="82" idx="1"/>
          </p:cNvCxnSpPr>
          <p:nvPr/>
        </p:nvCxnSpPr>
        <p:spPr bwMode="auto">
          <a:xfrm>
            <a:off x="6524632" y="3415606"/>
            <a:ext cx="714380" cy="571504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5" name="직사각형 84"/>
          <p:cNvSpPr/>
          <p:nvPr/>
        </p:nvSpPr>
        <p:spPr bwMode="auto">
          <a:xfrm>
            <a:off x="5453062" y="2428868"/>
            <a:ext cx="1071570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Party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952732" y="3143248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print</a:t>
            </a:r>
            <a:endParaRPr lang="ko-KR" altLang="en-US" sz="1000" b="1" dirty="0"/>
          </a:p>
        </p:txBody>
      </p:sp>
      <p:sp>
        <p:nvSpPr>
          <p:cNvPr id="87" name="TextBox 86"/>
          <p:cNvSpPr txBox="1"/>
          <p:nvPr/>
        </p:nvSpPr>
        <p:spPr>
          <a:xfrm>
            <a:off x="4881558" y="3143248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print</a:t>
            </a:r>
            <a:endParaRPr lang="ko-KR" altLang="en-US" sz="1000" b="1" dirty="0"/>
          </a:p>
        </p:txBody>
      </p:sp>
      <p:sp>
        <p:nvSpPr>
          <p:cNvPr id="88" name="TextBox 87"/>
          <p:cNvSpPr txBox="1"/>
          <p:nvPr/>
        </p:nvSpPr>
        <p:spPr>
          <a:xfrm>
            <a:off x="6738946" y="3143248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print</a:t>
            </a:r>
            <a:endParaRPr lang="ko-KR" altLang="en-US" sz="1000" b="1" dirty="0"/>
          </a:p>
        </p:txBody>
      </p:sp>
      <p:sp>
        <p:nvSpPr>
          <p:cNvPr id="89" name="TextBox 88"/>
          <p:cNvSpPr txBox="1"/>
          <p:nvPr/>
        </p:nvSpPr>
        <p:spPr>
          <a:xfrm>
            <a:off x="4881558" y="4071942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print</a:t>
            </a:r>
            <a:endParaRPr lang="ko-KR" altLang="en-US" sz="1000" b="1" dirty="0"/>
          </a:p>
        </p:txBody>
      </p:sp>
      <p:sp>
        <p:nvSpPr>
          <p:cNvPr id="90" name="TextBox 89"/>
          <p:cNvSpPr txBox="1"/>
          <p:nvPr/>
        </p:nvSpPr>
        <p:spPr>
          <a:xfrm>
            <a:off x="6738946" y="4071942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print</a:t>
            </a:r>
            <a:endParaRPr lang="ko-KR" altLang="en-US" sz="1000" b="1" dirty="0"/>
          </a:p>
        </p:txBody>
      </p:sp>
      <p:cxnSp>
        <p:nvCxnSpPr>
          <p:cNvPr id="91" name="꺾인 연결선 90"/>
          <p:cNvCxnSpPr>
            <a:stCxn id="76" idx="0"/>
            <a:endCxn id="85" idx="2"/>
          </p:cNvCxnSpPr>
          <p:nvPr/>
        </p:nvCxnSpPr>
        <p:spPr bwMode="auto">
          <a:xfrm rot="5400000" flipH="1" flipV="1">
            <a:off x="5796858" y="3022697"/>
            <a:ext cx="383979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꺾인 연결선 91"/>
          <p:cNvCxnSpPr>
            <a:stCxn id="81" idx="0"/>
            <a:endCxn id="85" idx="2"/>
          </p:cNvCxnSpPr>
          <p:nvPr/>
        </p:nvCxnSpPr>
        <p:spPr bwMode="auto">
          <a:xfrm rot="16200000" flipV="1">
            <a:off x="6689833" y="2129722"/>
            <a:ext cx="383979" cy="1785950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3" name="꺾인 연결선 92"/>
          <p:cNvCxnSpPr>
            <a:stCxn id="85" idx="2"/>
            <a:endCxn id="75" idx="0"/>
          </p:cNvCxnSpPr>
          <p:nvPr/>
        </p:nvCxnSpPr>
        <p:spPr bwMode="auto">
          <a:xfrm rot="5400000">
            <a:off x="4832445" y="2058283"/>
            <a:ext cx="383979" cy="1928826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4" name="이등변 삼각형 93"/>
          <p:cNvSpPr/>
          <p:nvPr/>
        </p:nvSpPr>
        <p:spPr bwMode="auto">
          <a:xfrm>
            <a:off x="5865064" y="2857496"/>
            <a:ext cx="259774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5" name="구름 94"/>
          <p:cNvSpPr/>
          <p:nvPr/>
        </p:nvSpPr>
        <p:spPr bwMode="auto">
          <a:xfrm>
            <a:off x="666716" y="4572008"/>
            <a:ext cx="5143536" cy="1285884"/>
          </a:xfrm>
          <a:prstGeom prst="cloud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1023906" y="4684614"/>
            <a:ext cx="471490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latin typeface="Courier New"/>
              </a:rPr>
              <a:t> void print(</a:t>
            </a:r>
            <a:r>
              <a:rPr lang="en-US" altLang="ko-KR" sz="1000" b="1" dirty="0" err="1" smtClean="0">
                <a:latin typeface="Courier New"/>
              </a:rPr>
              <a:t>int</a:t>
            </a:r>
            <a:r>
              <a:rPr lang="en-US" altLang="ko-KR" sz="1000" b="1" dirty="0" smtClean="0">
                <a:latin typeface="Courier New"/>
              </a:rPr>
              <a:t> depth) {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latin typeface="Courier New"/>
              </a:rPr>
              <a:t>  </a:t>
            </a:r>
            <a:r>
              <a:rPr lang="en-US" altLang="ko-KR" sz="1000" b="1" dirty="0" err="1" smtClean="0">
                <a:latin typeface="Courier New"/>
              </a:rPr>
              <a:t>printIndent</a:t>
            </a:r>
            <a:r>
              <a:rPr lang="en-US" altLang="ko-KR" sz="1000" b="1" dirty="0" smtClean="0">
                <a:latin typeface="Courier New"/>
              </a:rPr>
              <a:t>(depth);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latin typeface="Courier New"/>
              </a:rPr>
              <a:t>  </a:t>
            </a:r>
            <a:r>
              <a:rPr lang="en-US" altLang="ko-KR" sz="1000" b="1" dirty="0" err="1" smtClean="0">
                <a:latin typeface="Courier New"/>
              </a:rPr>
              <a:t>System.out.println</a:t>
            </a:r>
            <a:r>
              <a:rPr lang="en-US" altLang="ko-KR" sz="1000" b="1" dirty="0" smtClean="0">
                <a:latin typeface="Courier New"/>
              </a:rPr>
              <a:t>("- </a:t>
            </a:r>
            <a:r>
              <a:rPr lang="ko-KR" altLang="en-US" sz="1000" b="1" dirty="0" smtClean="0">
                <a:latin typeface="Courier New"/>
              </a:rPr>
              <a:t>부서 </a:t>
            </a:r>
            <a:r>
              <a:rPr lang="en-US" altLang="ko-KR" sz="1000" b="1" dirty="0" smtClean="0">
                <a:latin typeface="Courier New"/>
              </a:rPr>
              <a:t>: " + name + ", " + location);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latin typeface="Courier New"/>
              </a:rPr>
              <a:t> 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for</a:t>
            </a:r>
            <a:r>
              <a:rPr lang="en-US" altLang="ko-KR" sz="1000" b="1" dirty="0" smtClean="0">
                <a:latin typeface="Courier New"/>
              </a:rPr>
              <a:t>(</a:t>
            </a:r>
            <a:r>
              <a:rPr lang="en-US" altLang="ko-KR" sz="1000" b="1" dirty="0" err="1" smtClean="0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altLang="ko-KR" sz="1000" b="1" dirty="0" smtClean="0">
                <a:latin typeface="Courier New"/>
              </a:rPr>
              <a:t> </a:t>
            </a:r>
            <a:r>
              <a:rPr lang="en-US" altLang="ko-KR" sz="1000" b="1" dirty="0" err="1" smtClean="0">
                <a:latin typeface="Courier New"/>
              </a:rPr>
              <a:t>i</a:t>
            </a:r>
            <a:r>
              <a:rPr lang="en-US" altLang="ko-KR" sz="1000" b="1" dirty="0" smtClean="0">
                <a:latin typeface="Courier New"/>
              </a:rPr>
              <a:t> = 0; </a:t>
            </a:r>
            <a:r>
              <a:rPr lang="en-US" altLang="ko-KR" sz="1000" b="1" dirty="0" err="1" smtClean="0">
                <a:latin typeface="Courier New"/>
              </a:rPr>
              <a:t>i</a:t>
            </a:r>
            <a:r>
              <a:rPr lang="en-US" altLang="ko-KR" sz="1000" b="1" dirty="0" smtClean="0">
                <a:latin typeface="Courier New"/>
              </a:rPr>
              <a:t> &lt; </a:t>
            </a:r>
            <a:r>
              <a:rPr lang="en-US" altLang="ko-KR" sz="1000" b="1" dirty="0" err="1" smtClean="0">
                <a:latin typeface="Courier New"/>
              </a:rPr>
              <a:t>children.size</a:t>
            </a:r>
            <a:r>
              <a:rPr lang="en-US" altLang="ko-KR" sz="1000" b="1" dirty="0" smtClean="0">
                <a:latin typeface="Courier New"/>
              </a:rPr>
              <a:t>(); </a:t>
            </a:r>
            <a:r>
              <a:rPr lang="en-US" altLang="ko-KR" sz="1000" b="1" dirty="0" err="1" smtClean="0">
                <a:latin typeface="Courier New"/>
              </a:rPr>
              <a:t>i</a:t>
            </a:r>
            <a:r>
              <a:rPr lang="en-US" altLang="ko-KR" sz="1000" b="1" dirty="0" smtClean="0">
                <a:latin typeface="Courier New"/>
              </a:rPr>
              <a:t>++) {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latin typeface="Courier New"/>
              </a:rPr>
              <a:t>    </a:t>
            </a:r>
            <a:r>
              <a:rPr lang="en-US" altLang="ko-KR" sz="1000" b="1" u="sng" dirty="0" err="1" smtClean="0">
                <a:latin typeface="Courier New"/>
              </a:rPr>
              <a:t>children.get</a:t>
            </a:r>
            <a:r>
              <a:rPr lang="en-US" altLang="ko-KR" sz="1000" b="1" u="sng" dirty="0" smtClean="0">
                <a:latin typeface="Courier New"/>
              </a:rPr>
              <a:t>(</a:t>
            </a:r>
            <a:r>
              <a:rPr lang="en-US" altLang="ko-KR" sz="1000" b="1" u="sng" dirty="0" err="1" smtClean="0">
                <a:latin typeface="Courier New"/>
              </a:rPr>
              <a:t>i</a:t>
            </a:r>
            <a:r>
              <a:rPr lang="en-US" altLang="ko-KR" sz="1000" b="1" u="sng" dirty="0" smtClean="0">
                <a:latin typeface="Courier New"/>
              </a:rPr>
              <a:t>).print(depth + 1);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latin typeface="Courier New"/>
              </a:rPr>
              <a:t>  }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latin typeface="Courier New"/>
              </a:rPr>
              <a:t>}</a:t>
            </a:r>
          </a:p>
        </p:txBody>
      </p:sp>
      <p:sp>
        <p:nvSpPr>
          <p:cNvPr id="97" name="직사각형 96"/>
          <p:cNvSpPr/>
          <p:nvPr/>
        </p:nvSpPr>
        <p:spPr bwMode="auto">
          <a:xfrm>
            <a:off x="3881426" y="442913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98" name="구부러진 연결선 110"/>
          <p:cNvCxnSpPr>
            <a:stCxn id="97" idx="0"/>
            <a:endCxn id="99" idx="2"/>
          </p:cNvCxnSpPr>
          <p:nvPr/>
        </p:nvCxnSpPr>
        <p:spPr bwMode="auto">
          <a:xfrm rot="5400000" flipH="1" flipV="1">
            <a:off x="3702831" y="3929066"/>
            <a:ext cx="714380" cy="285752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9" name="직사각형 98"/>
          <p:cNvSpPr/>
          <p:nvPr/>
        </p:nvSpPr>
        <p:spPr bwMode="auto">
          <a:xfrm>
            <a:off x="4167178" y="3643314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1" name="구름 100"/>
          <p:cNvSpPr/>
          <p:nvPr/>
        </p:nvSpPr>
        <p:spPr bwMode="auto">
          <a:xfrm>
            <a:off x="5738814" y="4857760"/>
            <a:ext cx="4786346" cy="1143008"/>
          </a:xfrm>
          <a:prstGeom prst="cloud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5953128" y="5072074"/>
            <a:ext cx="45005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latin typeface="Courier New"/>
              </a:rPr>
              <a:t>public void print(</a:t>
            </a:r>
            <a:r>
              <a:rPr lang="en-US" altLang="ko-KR" sz="1000" b="1" dirty="0" err="1" smtClean="0">
                <a:latin typeface="Courier New"/>
              </a:rPr>
              <a:t>int</a:t>
            </a:r>
            <a:r>
              <a:rPr lang="en-US" altLang="ko-KR" sz="1000" b="1" dirty="0" smtClean="0">
                <a:latin typeface="Courier New"/>
              </a:rPr>
              <a:t> depth) {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latin typeface="Courier New"/>
              </a:rPr>
              <a:t>  </a:t>
            </a:r>
            <a:r>
              <a:rPr lang="en-US" altLang="ko-KR" sz="1000" b="1" dirty="0" err="1" smtClean="0">
                <a:latin typeface="Courier New"/>
              </a:rPr>
              <a:t>printIndent</a:t>
            </a:r>
            <a:r>
              <a:rPr lang="en-US" altLang="ko-KR" sz="1000" b="1" dirty="0" smtClean="0">
                <a:latin typeface="Courier New"/>
              </a:rPr>
              <a:t>(depth);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latin typeface="Courier New"/>
              </a:rPr>
              <a:t>  </a:t>
            </a:r>
            <a:r>
              <a:rPr lang="en-US" altLang="ko-KR" sz="1000" b="1" dirty="0" err="1" smtClean="0">
                <a:latin typeface="Courier New"/>
              </a:rPr>
              <a:t>System.out.println</a:t>
            </a:r>
            <a:r>
              <a:rPr lang="en-US" altLang="ko-KR" sz="1000" b="1" dirty="0" smtClean="0">
                <a:latin typeface="Courier New"/>
              </a:rPr>
              <a:t>("- </a:t>
            </a:r>
            <a:r>
              <a:rPr lang="ko-KR" altLang="en-US" sz="1000" b="1" dirty="0" smtClean="0">
                <a:latin typeface="Courier New"/>
              </a:rPr>
              <a:t>직원 </a:t>
            </a:r>
            <a:r>
              <a:rPr lang="en-US" altLang="ko-KR" sz="1000" b="1" dirty="0" smtClean="0">
                <a:latin typeface="Courier New"/>
              </a:rPr>
              <a:t>: " + name + ", " + gender);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latin typeface="Courier New"/>
              </a:rPr>
              <a:t>}</a:t>
            </a:r>
          </a:p>
        </p:txBody>
      </p:sp>
      <p:sp>
        <p:nvSpPr>
          <p:cNvPr id="103" name="직사각형 102"/>
          <p:cNvSpPr/>
          <p:nvPr/>
        </p:nvSpPr>
        <p:spPr bwMode="auto">
          <a:xfrm>
            <a:off x="8596334" y="4296930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4" name="직사각형 103"/>
          <p:cNvSpPr/>
          <p:nvPr/>
        </p:nvSpPr>
        <p:spPr bwMode="auto">
          <a:xfrm>
            <a:off x="9382152" y="4714884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5" name="구부러진 연결선 110"/>
          <p:cNvCxnSpPr>
            <a:stCxn id="104" idx="0"/>
            <a:endCxn id="107" idx="3"/>
          </p:cNvCxnSpPr>
          <p:nvPr/>
        </p:nvCxnSpPr>
        <p:spPr bwMode="auto">
          <a:xfrm rot="16200000" flipV="1">
            <a:off x="8310583" y="3607595"/>
            <a:ext cx="1250165" cy="964413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7" name="직사각형 106"/>
          <p:cNvSpPr/>
          <p:nvPr/>
        </p:nvSpPr>
        <p:spPr bwMode="auto">
          <a:xfrm>
            <a:off x="8382020" y="3429000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381756" y="4429132"/>
            <a:ext cx="2428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각 트리 요소는 자신의 정보를 출력하는 책임을 지님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52468" y="4038905"/>
            <a:ext cx="2428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자신의 정보는 자신이 출력하도록 책임의 위임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111" name="직사각형 110"/>
          <p:cNvSpPr/>
          <p:nvPr/>
        </p:nvSpPr>
        <p:spPr bwMode="auto">
          <a:xfrm>
            <a:off x="6024566" y="421481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2" name="직사각형 111"/>
          <p:cNvSpPr/>
          <p:nvPr/>
        </p:nvSpPr>
        <p:spPr bwMode="auto">
          <a:xfrm>
            <a:off x="5667376" y="478632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13" name="구부러진 연결선 110"/>
          <p:cNvCxnSpPr>
            <a:stCxn id="112" idx="3"/>
            <a:endCxn id="111" idx="2"/>
          </p:cNvCxnSpPr>
          <p:nvPr/>
        </p:nvCxnSpPr>
        <p:spPr bwMode="auto">
          <a:xfrm flipV="1">
            <a:off x="5738814" y="4286256"/>
            <a:ext cx="321471" cy="535785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3.1.4 </a:t>
            </a:r>
            <a:r>
              <a:rPr lang="ko-KR" altLang="en-US" dirty="0" smtClean="0"/>
              <a:t>패턴 소개 </a:t>
            </a:r>
            <a:r>
              <a:rPr lang="en-US" altLang="ko-KR" dirty="0" smtClean="0"/>
              <a:t>– Composite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(4/10)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책임의 위임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모든 트리 요소들을 동일한 방법으로 다룸으로써 조직의 구조를 탐색하기가 용이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1809724" y="3214686"/>
            <a:ext cx="1071570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Company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3524236" y="3214686"/>
            <a:ext cx="1071570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Department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5453062" y="3214686"/>
            <a:ext cx="1071570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Department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4" name="구부러진 연결선 110"/>
          <p:cNvCxnSpPr>
            <a:stCxn id="31" idx="3"/>
            <a:endCxn id="32" idx="1"/>
          </p:cNvCxnSpPr>
          <p:nvPr/>
        </p:nvCxnSpPr>
        <p:spPr bwMode="auto">
          <a:xfrm>
            <a:off x="2881294" y="3415606"/>
            <a:ext cx="642942" cy="1588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5" name="구부러진 연결선 110"/>
          <p:cNvCxnSpPr>
            <a:stCxn id="32" idx="3"/>
            <a:endCxn id="33" idx="1"/>
          </p:cNvCxnSpPr>
          <p:nvPr/>
        </p:nvCxnSpPr>
        <p:spPr bwMode="auto">
          <a:xfrm>
            <a:off x="4595806" y="3415606"/>
            <a:ext cx="857256" cy="1588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직사각형 35"/>
          <p:cNvSpPr/>
          <p:nvPr/>
        </p:nvSpPr>
        <p:spPr bwMode="auto">
          <a:xfrm>
            <a:off x="5453062" y="3786190"/>
            <a:ext cx="1071570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Department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7" name="구부러진 연결선 110"/>
          <p:cNvCxnSpPr>
            <a:stCxn id="32" idx="3"/>
            <a:endCxn id="36" idx="1"/>
          </p:cNvCxnSpPr>
          <p:nvPr/>
        </p:nvCxnSpPr>
        <p:spPr bwMode="auto">
          <a:xfrm>
            <a:off x="4595806" y="3415606"/>
            <a:ext cx="857256" cy="571504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8" name="직사각형 37"/>
          <p:cNvSpPr/>
          <p:nvPr/>
        </p:nvSpPr>
        <p:spPr bwMode="auto">
          <a:xfrm>
            <a:off x="7239012" y="3214686"/>
            <a:ext cx="1071570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Employee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7239012" y="3786190"/>
            <a:ext cx="1071570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Employee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0" name="구부러진 연결선 110"/>
          <p:cNvCxnSpPr>
            <a:stCxn id="33" idx="3"/>
            <a:endCxn id="38" idx="1"/>
          </p:cNvCxnSpPr>
          <p:nvPr/>
        </p:nvCxnSpPr>
        <p:spPr bwMode="auto">
          <a:xfrm>
            <a:off x="6524632" y="3415606"/>
            <a:ext cx="714380" cy="1588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1" name="구부러진 연결선 110"/>
          <p:cNvCxnSpPr>
            <a:stCxn id="33" idx="3"/>
            <a:endCxn id="39" idx="1"/>
          </p:cNvCxnSpPr>
          <p:nvPr/>
        </p:nvCxnSpPr>
        <p:spPr bwMode="auto">
          <a:xfrm>
            <a:off x="6524632" y="3415606"/>
            <a:ext cx="714380" cy="571504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2" name="직사각형 41"/>
          <p:cNvSpPr/>
          <p:nvPr/>
        </p:nvSpPr>
        <p:spPr bwMode="auto">
          <a:xfrm>
            <a:off x="5453062" y="2428868"/>
            <a:ext cx="1071570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Party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952732" y="3143248"/>
            <a:ext cx="4347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find</a:t>
            </a:r>
            <a:endParaRPr lang="ko-KR" altLang="en-US" sz="10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4881558" y="3143248"/>
            <a:ext cx="4347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find</a:t>
            </a:r>
            <a:endParaRPr lang="ko-KR" altLang="en-US" sz="10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6738946" y="3143248"/>
            <a:ext cx="4347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find</a:t>
            </a:r>
            <a:endParaRPr lang="ko-KR" altLang="en-US" sz="10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4881558" y="4071942"/>
            <a:ext cx="4347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find</a:t>
            </a:r>
            <a:endParaRPr lang="ko-KR" altLang="en-US" sz="10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6738946" y="4071942"/>
            <a:ext cx="4347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find</a:t>
            </a:r>
            <a:endParaRPr lang="ko-KR" altLang="en-US" sz="1000" b="1" dirty="0"/>
          </a:p>
        </p:txBody>
      </p:sp>
      <p:cxnSp>
        <p:nvCxnSpPr>
          <p:cNvPr id="48" name="꺾인 연결선 47"/>
          <p:cNvCxnSpPr>
            <a:stCxn id="33" idx="0"/>
            <a:endCxn id="42" idx="2"/>
          </p:cNvCxnSpPr>
          <p:nvPr/>
        </p:nvCxnSpPr>
        <p:spPr bwMode="auto">
          <a:xfrm rot="5400000" flipH="1" flipV="1">
            <a:off x="5796858" y="3022697"/>
            <a:ext cx="383979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꺾인 연결선 48"/>
          <p:cNvCxnSpPr>
            <a:stCxn id="38" idx="0"/>
            <a:endCxn id="42" idx="2"/>
          </p:cNvCxnSpPr>
          <p:nvPr/>
        </p:nvCxnSpPr>
        <p:spPr bwMode="auto">
          <a:xfrm rot="16200000" flipV="1">
            <a:off x="6689833" y="2129722"/>
            <a:ext cx="383979" cy="1785950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꺾인 연결선 49"/>
          <p:cNvCxnSpPr>
            <a:stCxn id="42" idx="2"/>
            <a:endCxn id="32" idx="0"/>
          </p:cNvCxnSpPr>
          <p:nvPr/>
        </p:nvCxnSpPr>
        <p:spPr bwMode="auto">
          <a:xfrm rot="5400000">
            <a:off x="4832445" y="2058283"/>
            <a:ext cx="383979" cy="1928826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1" name="이등변 삼각형 50"/>
          <p:cNvSpPr/>
          <p:nvPr/>
        </p:nvSpPr>
        <p:spPr bwMode="auto">
          <a:xfrm>
            <a:off x="5865064" y="2857496"/>
            <a:ext cx="259774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구름 51"/>
          <p:cNvSpPr/>
          <p:nvPr/>
        </p:nvSpPr>
        <p:spPr bwMode="auto">
          <a:xfrm>
            <a:off x="595278" y="4572008"/>
            <a:ext cx="5214974" cy="1571636"/>
          </a:xfrm>
          <a:prstGeom prst="cloud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881030" y="4714884"/>
            <a:ext cx="478634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latin typeface="Courier New"/>
              </a:rPr>
              <a:t>public List&lt;Party&gt; </a:t>
            </a:r>
            <a:r>
              <a:rPr lang="en-US" altLang="ko-KR" sz="1000" b="1" dirty="0" err="1" smtClean="0">
                <a:latin typeface="Courier New"/>
              </a:rPr>
              <a:t>findByGender</a:t>
            </a:r>
            <a:r>
              <a:rPr lang="en-US" altLang="ko-KR" sz="1000" b="1" dirty="0" smtClean="0">
                <a:latin typeface="Courier New"/>
              </a:rPr>
              <a:t>(String gender) {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latin typeface="Courier New"/>
              </a:rPr>
              <a:t>  List&lt;Party&gt; results = new </a:t>
            </a:r>
            <a:r>
              <a:rPr lang="en-US" altLang="ko-KR" sz="1000" b="1" dirty="0" err="1" smtClean="0">
                <a:latin typeface="Courier New"/>
              </a:rPr>
              <a:t>ArrayList</a:t>
            </a:r>
            <a:r>
              <a:rPr lang="en-US" altLang="ko-KR" sz="1000" b="1" dirty="0" smtClean="0">
                <a:latin typeface="Courier New"/>
              </a:rPr>
              <a:t>&lt;Party&gt;();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latin typeface="Courier New"/>
              </a:rPr>
              <a:t>  for(</a:t>
            </a:r>
            <a:r>
              <a:rPr lang="en-US" altLang="ko-KR" sz="1000" b="1" dirty="0" err="1" smtClean="0">
                <a:latin typeface="Courier New"/>
              </a:rPr>
              <a:t>int</a:t>
            </a:r>
            <a:r>
              <a:rPr lang="en-US" altLang="ko-KR" sz="1000" b="1" dirty="0" smtClean="0">
                <a:latin typeface="Courier New"/>
              </a:rPr>
              <a:t> </a:t>
            </a:r>
            <a:r>
              <a:rPr lang="en-US" altLang="ko-KR" sz="1000" b="1" dirty="0" err="1" smtClean="0">
                <a:latin typeface="Courier New"/>
              </a:rPr>
              <a:t>i</a:t>
            </a:r>
            <a:r>
              <a:rPr lang="en-US" altLang="ko-KR" sz="1000" b="1" dirty="0" smtClean="0">
                <a:latin typeface="Courier New"/>
              </a:rPr>
              <a:t> = 0; </a:t>
            </a:r>
            <a:r>
              <a:rPr lang="en-US" altLang="ko-KR" sz="1000" b="1" dirty="0" err="1" smtClean="0">
                <a:latin typeface="Courier New"/>
              </a:rPr>
              <a:t>i</a:t>
            </a:r>
            <a:r>
              <a:rPr lang="en-US" altLang="ko-KR" sz="1000" b="1" dirty="0" smtClean="0">
                <a:latin typeface="Courier New"/>
              </a:rPr>
              <a:t> &lt; </a:t>
            </a:r>
            <a:r>
              <a:rPr lang="en-US" altLang="ko-KR" sz="1000" b="1" dirty="0" err="1" smtClean="0">
                <a:latin typeface="Courier New"/>
              </a:rPr>
              <a:t>children.size</a:t>
            </a:r>
            <a:r>
              <a:rPr lang="en-US" altLang="ko-KR" sz="1000" b="1" dirty="0" smtClean="0">
                <a:latin typeface="Courier New"/>
              </a:rPr>
              <a:t>(); </a:t>
            </a:r>
            <a:r>
              <a:rPr lang="en-US" altLang="ko-KR" sz="1000" b="1" dirty="0" err="1" smtClean="0">
                <a:latin typeface="Courier New"/>
              </a:rPr>
              <a:t>i</a:t>
            </a:r>
            <a:r>
              <a:rPr lang="en-US" altLang="ko-KR" sz="1000" b="1" dirty="0" smtClean="0">
                <a:latin typeface="Courier New"/>
              </a:rPr>
              <a:t>++) {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latin typeface="Courier New"/>
              </a:rPr>
              <a:t>    Party child = </a:t>
            </a:r>
            <a:r>
              <a:rPr lang="en-US" altLang="ko-KR" sz="1000" b="1" dirty="0" err="1" smtClean="0">
                <a:latin typeface="Courier New"/>
              </a:rPr>
              <a:t>children.get</a:t>
            </a:r>
            <a:r>
              <a:rPr lang="en-US" altLang="ko-KR" sz="1000" b="1" dirty="0" smtClean="0">
                <a:latin typeface="Courier New"/>
              </a:rPr>
              <a:t>(</a:t>
            </a:r>
            <a:r>
              <a:rPr lang="en-US" altLang="ko-KR" sz="1000" b="1" dirty="0" err="1" smtClean="0">
                <a:latin typeface="Courier New"/>
              </a:rPr>
              <a:t>i</a:t>
            </a:r>
            <a:r>
              <a:rPr lang="en-US" altLang="ko-KR" sz="1000" b="1" dirty="0" smtClean="0">
                <a:latin typeface="Courier New"/>
              </a:rPr>
              <a:t>);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latin typeface="Courier New"/>
              </a:rPr>
              <a:t>    if (</a:t>
            </a:r>
            <a:r>
              <a:rPr lang="en-US" altLang="ko-KR" sz="1000" b="1" dirty="0" err="1" smtClean="0">
                <a:latin typeface="Courier New"/>
              </a:rPr>
              <a:t>gender.equals</a:t>
            </a:r>
            <a:r>
              <a:rPr lang="en-US" altLang="ko-KR" sz="1000" b="1" dirty="0" smtClean="0">
                <a:latin typeface="Courier New"/>
              </a:rPr>
              <a:t>(</a:t>
            </a:r>
            <a:r>
              <a:rPr lang="en-US" altLang="ko-KR" sz="1000" b="1" dirty="0" err="1" smtClean="0">
                <a:latin typeface="Courier New"/>
              </a:rPr>
              <a:t>child.getGender</a:t>
            </a:r>
            <a:r>
              <a:rPr lang="en-US" altLang="ko-KR" sz="1000" b="1" dirty="0" smtClean="0">
                <a:latin typeface="Courier New"/>
              </a:rPr>
              <a:t>())) </a:t>
            </a:r>
            <a:r>
              <a:rPr lang="en-US" altLang="ko-KR" sz="1000" b="1" dirty="0" err="1" smtClean="0">
                <a:latin typeface="Courier New"/>
              </a:rPr>
              <a:t>results.add</a:t>
            </a:r>
            <a:r>
              <a:rPr lang="en-US" altLang="ko-KR" sz="1000" b="1" dirty="0" smtClean="0">
                <a:latin typeface="Courier New"/>
              </a:rPr>
              <a:t>(child);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latin typeface="Courier New"/>
              </a:rPr>
              <a:t>    </a:t>
            </a:r>
            <a:r>
              <a:rPr lang="en-US" altLang="ko-KR" sz="1000" b="1" dirty="0" err="1" smtClean="0">
                <a:latin typeface="Courier New"/>
              </a:rPr>
              <a:t>results.addAll</a:t>
            </a:r>
            <a:r>
              <a:rPr lang="en-US" altLang="ko-KR" sz="1000" b="1" dirty="0" smtClean="0">
                <a:latin typeface="Courier New"/>
              </a:rPr>
              <a:t>(</a:t>
            </a:r>
            <a:r>
              <a:rPr lang="en-US" altLang="ko-KR" sz="1000" b="1" dirty="0" err="1" smtClean="0">
                <a:latin typeface="Courier New"/>
              </a:rPr>
              <a:t>child.findByGender</a:t>
            </a:r>
            <a:r>
              <a:rPr lang="en-US" altLang="ko-KR" sz="1000" b="1" dirty="0" smtClean="0">
                <a:latin typeface="Courier New"/>
              </a:rPr>
              <a:t>(gender));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latin typeface="Courier New"/>
              </a:rPr>
              <a:t>  }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latin typeface="Courier New"/>
              </a:rPr>
              <a:t>  return results;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latin typeface="Courier New"/>
              </a:rPr>
              <a:t>}</a:t>
            </a:r>
          </a:p>
        </p:txBody>
      </p:sp>
      <p:sp>
        <p:nvSpPr>
          <p:cNvPr id="54" name="직사각형 53"/>
          <p:cNvSpPr/>
          <p:nvPr/>
        </p:nvSpPr>
        <p:spPr bwMode="auto">
          <a:xfrm>
            <a:off x="3881426" y="442913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5" name="구부러진 연결선 110"/>
          <p:cNvCxnSpPr>
            <a:stCxn id="54" idx="0"/>
            <a:endCxn id="56" idx="2"/>
          </p:cNvCxnSpPr>
          <p:nvPr/>
        </p:nvCxnSpPr>
        <p:spPr bwMode="auto">
          <a:xfrm rot="5400000" flipH="1" flipV="1">
            <a:off x="3738550" y="3964785"/>
            <a:ext cx="642942" cy="285752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6" name="직사각형 55"/>
          <p:cNvSpPr/>
          <p:nvPr/>
        </p:nvSpPr>
        <p:spPr bwMode="auto">
          <a:xfrm>
            <a:off x="4167178" y="371475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구름 56"/>
          <p:cNvSpPr/>
          <p:nvPr/>
        </p:nvSpPr>
        <p:spPr bwMode="auto">
          <a:xfrm>
            <a:off x="6096004" y="4857760"/>
            <a:ext cx="4143404" cy="928694"/>
          </a:xfrm>
          <a:prstGeom prst="cloud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6310318" y="5072074"/>
            <a:ext cx="37147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latin typeface="Courier New"/>
              </a:rPr>
              <a:t>public List&lt;Party&gt; </a:t>
            </a:r>
            <a:r>
              <a:rPr lang="en-US" altLang="ko-KR" sz="1000" b="1" dirty="0" err="1" smtClean="0">
                <a:latin typeface="Courier New"/>
              </a:rPr>
              <a:t>findByGender</a:t>
            </a:r>
            <a:r>
              <a:rPr lang="en-US" altLang="ko-KR" sz="1000" b="1" dirty="0" smtClean="0">
                <a:latin typeface="Courier New"/>
              </a:rPr>
              <a:t>(String gender) {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latin typeface="Courier New"/>
              </a:rPr>
              <a:t>  return new </a:t>
            </a:r>
            <a:r>
              <a:rPr lang="en-US" altLang="ko-KR" sz="1000" b="1" dirty="0" err="1" smtClean="0">
                <a:latin typeface="Courier New"/>
              </a:rPr>
              <a:t>ArrayList</a:t>
            </a:r>
            <a:r>
              <a:rPr lang="en-US" altLang="ko-KR" sz="1000" b="1" dirty="0" smtClean="0">
                <a:latin typeface="Courier New"/>
              </a:rPr>
              <a:t>&lt;Party&gt;();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latin typeface="Courier New"/>
              </a:rPr>
              <a:t>}</a:t>
            </a:r>
          </a:p>
        </p:txBody>
      </p:sp>
      <p:sp>
        <p:nvSpPr>
          <p:cNvPr id="59" name="직사각형 58"/>
          <p:cNvSpPr/>
          <p:nvPr/>
        </p:nvSpPr>
        <p:spPr bwMode="auto">
          <a:xfrm>
            <a:off x="8596334" y="4296930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9525028" y="4714884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1" name="구부러진 연결선 110"/>
          <p:cNvCxnSpPr>
            <a:stCxn id="60" idx="0"/>
            <a:endCxn id="62" idx="3"/>
          </p:cNvCxnSpPr>
          <p:nvPr/>
        </p:nvCxnSpPr>
        <p:spPr bwMode="auto">
          <a:xfrm rot="16200000" flipV="1">
            <a:off x="8382021" y="3536157"/>
            <a:ext cx="1250165" cy="1107289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2" name="직사각형 61"/>
          <p:cNvSpPr/>
          <p:nvPr/>
        </p:nvSpPr>
        <p:spPr bwMode="auto">
          <a:xfrm>
            <a:off x="8382020" y="3429000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596070" y="4500570"/>
            <a:ext cx="2428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직원의 경우 하위 요소를 가질 수 없으므로 탐색을 하지 않는다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952468" y="4038905"/>
            <a:ext cx="2428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특정 트리 요소는 바로 자신의 하위만 검색한다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65" name="직사각형 64"/>
          <p:cNvSpPr/>
          <p:nvPr/>
        </p:nvSpPr>
        <p:spPr bwMode="auto">
          <a:xfrm>
            <a:off x="6024566" y="421481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직사각형 65"/>
          <p:cNvSpPr/>
          <p:nvPr/>
        </p:nvSpPr>
        <p:spPr bwMode="auto">
          <a:xfrm>
            <a:off x="5667376" y="478632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7" name="구부러진 연결선 110"/>
          <p:cNvCxnSpPr>
            <a:stCxn id="66" idx="3"/>
            <a:endCxn id="65" idx="2"/>
          </p:cNvCxnSpPr>
          <p:nvPr/>
        </p:nvCxnSpPr>
        <p:spPr bwMode="auto">
          <a:xfrm flipV="1">
            <a:off x="5738814" y="4286256"/>
            <a:ext cx="321471" cy="535785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3.1.4 </a:t>
            </a:r>
            <a:r>
              <a:rPr lang="ko-KR" altLang="en-US" dirty="0" smtClean="0"/>
              <a:t>패턴 소개 </a:t>
            </a:r>
            <a:r>
              <a:rPr lang="en-US" altLang="ko-KR" dirty="0" smtClean="0"/>
              <a:t>– Composite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(5/10)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Main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클래스 실행 결과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95344" y="1556740"/>
            <a:ext cx="9215502" cy="44242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l">
              <a:spcBef>
                <a:spcPts val="100"/>
              </a:spcBef>
            </a:pPr>
            <a:r>
              <a:rPr lang="en-US" altLang="ko-KR" sz="12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2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200" b="1" dirty="0" smtClean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altLang="ko-KR" sz="12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2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200" b="1" dirty="0" smtClean="0">
                <a:solidFill>
                  <a:srgbClr val="000000"/>
                </a:solidFill>
                <a:latin typeface="Courier New"/>
              </a:rPr>
              <a:t> main(String[] </a:t>
            </a:r>
            <a:r>
              <a:rPr lang="en-US" altLang="ko-KR" sz="1200" b="1" dirty="0" err="1" smtClean="0">
                <a:solidFill>
                  <a:srgbClr val="000000"/>
                </a:solidFill>
                <a:latin typeface="Courier New"/>
              </a:rPr>
              <a:t>args</a:t>
            </a:r>
            <a:r>
              <a:rPr lang="en-US" altLang="ko-KR" sz="1200" b="1" dirty="0" smtClean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pPr algn="l">
              <a:spcBef>
                <a:spcPts val="100"/>
              </a:spcBef>
            </a:pPr>
            <a:r>
              <a:rPr lang="en-US" altLang="ko-KR" sz="1200" b="1" dirty="0" smtClean="0">
                <a:solidFill>
                  <a:srgbClr val="000000"/>
                </a:solidFill>
                <a:latin typeface="Courier New"/>
              </a:rPr>
              <a:t>  List&lt;Party&gt; </a:t>
            </a:r>
            <a:r>
              <a:rPr lang="en-US" altLang="ko-KR" sz="1200" b="1" dirty="0" err="1" smtClean="0">
                <a:solidFill>
                  <a:srgbClr val="000000"/>
                </a:solidFill>
                <a:latin typeface="Courier New"/>
              </a:rPr>
              <a:t>ogranizations</a:t>
            </a:r>
            <a:r>
              <a:rPr lang="en-US" altLang="ko-KR" sz="1200" b="1" dirty="0" smtClean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altLang="ko-KR" sz="12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2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200" b="1" dirty="0" err="1" smtClean="0">
                <a:solidFill>
                  <a:srgbClr val="000000"/>
                </a:solidFill>
                <a:latin typeface="Courier New"/>
              </a:rPr>
              <a:t>ArrayList</a:t>
            </a:r>
            <a:r>
              <a:rPr lang="en-US" altLang="ko-KR" sz="1200" b="1" dirty="0" smtClean="0">
                <a:solidFill>
                  <a:srgbClr val="000000"/>
                </a:solidFill>
                <a:latin typeface="Courier New"/>
              </a:rPr>
              <a:t>&lt;Party&gt;();</a:t>
            </a:r>
          </a:p>
          <a:p>
            <a:pPr algn="l">
              <a:spcBef>
                <a:spcPts val="100"/>
              </a:spcBef>
            </a:pPr>
            <a:r>
              <a:rPr lang="en-US" altLang="ko-KR" sz="1200" b="1" dirty="0" smtClean="0">
                <a:solidFill>
                  <a:srgbClr val="000000"/>
                </a:solidFill>
                <a:latin typeface="Courier New"/>
              </a:rPr>
              <a:t>  Department </a:t>
            </a:r>
            <a:r>
              <a:rPr lang="en-US" altLang="ko-KR" sz="1200" b="1" dirty="0" err="1" smtClean="0">
                <a:solidFill>
                  <a:srgbClr val="000000"/>
                </a:solidFill>
                <a:latin typeface="Courier New"/>
              </a:rPr>
              <a:t>deptDev</a:t>
            </a:r>
            <a:r>
              <a:rPr lang="en-US" altLang="ko-KR" sz="1200" b="1" dirty="0" smtClean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altLang="ko-KR" sz="12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200" b="1" dirty="0" smtClean="0">
                <a:solidFill>
                  <a:srgbClr val="000000"/>
                </a:solidFill>
                <a:latin typeface="Courier New"/>
              </a:rPr>
              <a:t> Department(</a:t>
            </a:r>
            <a:r>
              <a:rPr lang="en-US" altLang="ko-KR" sz="12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200" b="1" dirty="0" smtClean="0">
                <a:solidFill>
                  <a:srgbClr val="2A00FF"/>
                </a:solidFill>
                <a:latin typeface="Courier New"/>
              </a:rPr>
              <a:t>개발부서</a:t>
            </a:r>
            <a:r>
              <a:rPr lang="en-US" altLang="ko-KR" sz="12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altLang="ko-KR" sz="1200" b="1" dirty="0" smtClean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ko-KR" sz="12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200" b="1" dirty="0" smtClean="0">
                <a:solidFill>
                  <a:srgbClr val="2A00FF"/>
                </a:solidFill>
                <a:latin typeface="Courier New"/>
              </a:rPr>
              <a:t>을지로</a:t>
            </a:r>
            <a:r>
              <a:rPr lang="en-US" altLang="ko-KR" sz="12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altLang="ko-KR" sz="1200" b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>
              <a:spcBef>
                <a:spcPts val="100"/>
              </a:spcBef>
            </a:pPr>
            <a:r>
              <a:rPr lang="en-US" altLang="ko-KR" sz="1200" b="1" dirty="0" smtClean="0">
                <a:solidFill>
                  <a:srgbClr val="000000"/>
                </a:solidFill>
                <a:latin typeface="Courier New"/>
              </a:rPr>
              <a:t>  Department </a:t>
            </a:r>
            <a:r>
              <a:rPr lang="en-US" altLang="ko-KR" sz="1200" b="1" dirty="0" err="1" smtClean="0">
                <a:solidFill>
                  <a:srgbClr val="000000"/>
                </a:solidFill>
                <a:latin typeface="Courier New"/>
              </a:rPr>
              <a:t>deptDevProductA</a:t>
            </a:r>
            <a:r>
              <a:rPr lang="en-US" altLang="ko-KR" sz="1200" b="1" dirty="0" smtClean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altLang="ko-KR" sz="12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200" b="1" dirty="0" smtClean="0">
                <a:solidFill>
                  <a:srgbClr val="000000"/>
                </a:solidFill>
                <a:latin typeface="Courier New"/>
              </a:rPr>
              <a:t> Department(</a:t>
            </a:r>
            <a:r>
              <a:rPr lang="en-US" altLang="ko-KR" sz="12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200" b="1" dirty="0" smtClean="0">
                <a:solidFill>
                  <a:srgbClr val="2A00FF"/>
                </a:solidFill>
                <a:latin typeface="Courier New"/>
              </a:rPr>
              <a:t>제품</a:t>
            </a:r>
            <a:r>
              <a:rPr lang="en-US" altLang="ko-KR" sz="1200" b="1" dirty="0" smtClean="0">
                <a:solidFill>
                  <a:srgbClr val="2A00FF"/>
                </a:solidFill>
                <a:latin typeface="Courier New"/>
              </a:rPr>
              <a:t>A</a:t>
            </a:r>
            <a:r>
              <a:rPr lang="ko-KR" altLang="en-US" sz="1200" b="1" dirty="0" smtClean="0">
                <a:solidFill>
                  <a:srgbClr val="2A00FF"/>
                </a:solidFill>
                <a:latin typeface="Courier New"/>
              </a:rPr>
              <a:t>개발</a:t>
            </a:r>
            <a:r>
              <a:rPr lang="en-US" altLang="ko-KR" sz="12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altLang="ko-KR" sz="1200" b="1" dirty="0" smtClean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ko-KR" sz="12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200" b="1" dirty="0" smtClean="0">
                <a:solidFill>
                  <a:srgbClr val="2A00FF"/>
                </a:solidFill>
                <a:latin typeface="Courier New"/>
              </a:rPr>
              <a:t>을지로</a:t>
            </a:r>
            <a:r>
              <a:rPr lang="en-US" altLang="ko-KR" sz="12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altLang="ko-KR" sz="1200" b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>
              <a:spcBef>
                <a:spcPts val="100"/>
              </a:spcBef>
            </a:pPr>
            <a:r>
              <a:rPr lang="en-US" altLang="ko-KR" sz="1200" b="1" dirty="0" smtClean="0">
                <a:solidFill>
                  <a:srgbClr val="000000"/>
                </a:solidFill>
                <a:latin typeface="Courier New"/>
              </a:rPr>
              <a:t>  ...</a:t>
            </a:r>
          </a:p>
          <a:p>
            <a:pPr algn="l">
              <a:spcBef>
                <a:spcPts val="100"/>
              </a:spcBef>
            </a:pPr>
            <a:r>
              <a:rPr lang="en-US" altLang="ko-KR" sz="1200" b="1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altLang="ko-KR" sz="1200" b="1" dirty="0" err="1" smtClean="0">
                <a:solidFill>
                  <a:srgbClr val="000000"/>
                </a:solidFill>
                <a:latin typeface="Courier New"/>
              </a:rPr>
              <a:t>ogranizations.add</a:t>
            </a:r>
            <a:r>
              <a:rPr lang="en-US" altLang="ko-KR" sz="12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200" b="1" dirty="0" err="1" smtClean="0">
                <a:solidFill>
                  <a:srgbClr val="000000"/>
                </a:solidFill>
                <a:latin typeface="Courier New"/>
              </a:rPr>
              <a:t>deptDev</a:t>
            </a:r>
            <a:r>
              <a:rPr lang="en-US" altLang="ko-KR" sz="1200" b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>
              <a:spcBef>
                <a:spcPts val="100"/>
              </a:spcBef>
            </a:pPr>
            <a:r>
              <a:rPr lang="en-US" altLang="ko-KR" sz="1200" b="1" dirty="0" smtClean="0">
                <a:solidFill>
                  <a:srgbClr val="000000"/>
                </a:solidFill>
                <a:latin typeface="Courier New"/>
              </a:rPr>
              <a:t>  Department </a:t>
            </a:r>
            <a:r>
              <a:rPr lang="en-US" altLang="ko-KR" sz="1200" b="1" dirty="0" err="1" smtClean="0">
                <a:solidFill>
                  <a:srgbClr val="000000"/>
                </a:solidFill>
                <a:latin typeface="Courier New"/>
              </a:rPr>
              <a:t>deptSale</a:t>
            </a:r>
            <a:r>
              <a:rPr lang="en-US" altLang="ko-KR" sz="1200" b="1" dirty="0" smtClean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altLang="ko-KR" sz="12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200" b="1" dirty="0" smtClean="0">
                <a:solidFill>
                  <a:srgbClr val="000000"/>
                </a:solidFill>
                <a:latin typeface="Courier New"/>
              </a:rPr>
              <a:t> Department(</a:t>
            </a:r>
            <a:r>
              <a:rPr lang="en-US" altLang="ko-KR" sz="12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200" b="1" dirty="0" smtClean="0">
                <a:solidFill>
                  <a:srgbClr val="2A00FF"/>
                </a:solidFill>
                <a:latin typeface="Courier New"/>
              </a:rPr>
              <a:t>영업부서</a:t>
            </a:r>
            <a:r>
              <a:rPr lang="en-US" altLang="ko-KR" sz="12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altLang="ko-KR" sz="1200" b="1" dirty="0" smtClean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ko-KR" sz="12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200" b="1" dirty="0" smtClean="0">
                <a:solidFill>
                  <a:srgbClr val="2A00FF"/>
                </a:solidFill>
                <a:latin typeface="Courier New"/>
              </a:rPr>
              <a:t>종로</a:t>
            </a:r>
            <a:r>
              <a:rPr lang="en-US" altLang="ko-KR" sz="12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altLang="ko-KR" sz="1200" b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>
              <a:spcBef>
                <a:spcPts val="100"/>
              </a:spcBef>
            </a:pPr>
            <a:r>
              <a:rPr lang="en-US" altLang="ko-KR" sz="1200" b="1" dirty="0" smtClean="0">
                <a:solidFill>
                  <a:srgbClr val="000000"/>
                </a:solidFill>
                <a:latin typeface="Courier New"/>
              </a:rPr>
              <a:t>  ...</a:t>
            </a:r>
          </a:p>
          <a:p>
            <a:pPr algn="l">
              <a:spcBef>
                <a:spcPts val="100"/>
              </a:spcBef>
            </a:pPr>
            <a:r>
              <a:rPr lang="en-US" altLang="ko-KR" sz="1200" b="1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altLang="ko-KR" sz="1200" b="1" dirty="0" err="1" smtClean="0">
                <a:solidFill>
                  <a:srgbClr val="000000"/>
                </a:solidFill>
                <a:latin typeface="Courier New"/>
              </a:rPr>
              <a:t>ogranizations.add</a:t>
            </a:r>
            <a:r>
              <a:rPr lang="en-US" altLang="ko-KR" sz="12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200" b="1" dirty="0" err="1" smtClean="0">
                <a:solidFill>
                  <a:srgbClr val="000000"/>
                </a:solidFill>
                <a:latin typeface="Courier New"/>
              </a:rPr>
              <a:t>deptSale</a:t>
            </a:r>
            <a:r>
              <a:rPr lang="en-US" altLang="ko-KR" sz="1200" b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>
              <a:spcBef>
                <a:spcPts val="100"/>
              </a:spcBef>
            </a:pPr>
            <a:r>
              <a:rPr lang="en-US" altLang="ko-KR" sz="1200" b="1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altLang="ko-KR" sz="1200" b="1" dirty="0" err="1" smtClean="0">
                <a:solidFill>
                  <a:srgbClr val="000000"/>
                </a:solidFill>
                <a:latin typeface="Courier New"/>
              </a:rPr>
              <a:t>deptDevProductA.add</a:t>
            </a:r>
            <a:r>
              <a:rPr lang="en-US" altLang="ko-KR" sz="12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2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200" b="1" dirty="0" smtClean="0">
                <a:solidFill>
                  <a:srgbClr val="000000"/>
                </a:solidFill>
                <a:latin typeface="Courier New"/>
              </a:rPr>
              <a:t> Employee(</a:t>
            </a:r>
            <a:r>
              <a:rPr lang="en-US" altLang="ko-KR" sz="12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200" b="1" dirty="0" err="1" smtClean="0">
                <a:solidFill>
                  <a:srgbClr val="2A00FF"/>
                </a:solidFill>
                <a:latin typeface="Courier New"/>
              </a:rPr>
              <a:t>김개발</a:t>
            </a:r>
            <a:r>
              <a:rPr lang="en-US" altLang="ko-KR" sz="12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altLang="ko-KR" sz="1200" b="1" dirty="0" smtClean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ko-KR" sz="12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200" b="1" dirty="0" smtClean="0">
                <a:solidFill>
                  <a:srgbClr val="2A00FF"/>
                </a:solidFill>
                <a:latin typeface="Courier New"/>
              </a:rPr>
              <a:t>남자</a:t>
            </a:r>
            <a:r>
              <a:rPr lang="en-US" altLang="ko-KR" sz="12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altLang="ko-KR" sz="1200" b="1" dirty="0" smtClean="0">
                <a:solidFill>
                  <a:srgbClr val="000000"/>
                </a:solidFill>
                <a:latin typeface="Courier New"/>
              </a:rPr>
              <a:t>));</a:t>
            </a:r>
          </a:p>
          <a:p>
            <a:pPr algn="l">
              <a:spcBef>
                <a:spcPts val="100"/>
              </a:spcBef>
            </a:pPr>
            <a:r>
              <a:rPr lang="en-US" altLang="ko-KR" sz="1200" b="1" dirty="0" smtClean="0">
                <a:solidFill>
                  <a:srgbClr val="000000"/>
                </a:solidFill>
                <a:latin typeface="Courier New"/>
              </a:rPr>
              <a:t>  ...</a:t>
            </a:r>
          </a:p>
          <a:p>
            <a:pPr algn="l">
              <a:spcBef>
                <a:spcPts val="100"/>
              </a:spcBef>
            </a:pPr>
            <a:r>
              <a:rPr lang="en-US" altLang="ko-KR" sz="1200" b="1" dirty="0" smtClean="0">
                <a:solidFill>
                  <a:srgbClr val="000000"/>
                </a:solidFill>
                <a:latin typeface="Courier New"/>
              </a:rPr>
              <a:t>  Company </a:t>
            </a:r>
            <a:r>
              <a:rPr lang="en-US" altLang="ko-KR" sz="1200" b="1" dirty="0" err="1" smtClean="0">
                <a:solidFill>
                  <a:srgbClr val="000000"/>
                </a:solidFill>
                <a:latin typeface="Courier New"/>
              </a:rPr>
              <a:t>company</a:t>
            </a:r>
            <a:r>
              <a:rPr lang="en-US" altLang="ko-KR" sz="1200" b="1" dirty="0" smtClean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altLang="ko-KR" sz="12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200" b="1" dirty="0" smtClean="0">
                <a:solidFill>
                  <a:srgbClr val="000000"/>
                </a:solidFill>
                <a:latin typeface="Courier New"/>
              </a:rPr>
              <a:t> Company(</a:t>
            </a:r>
            <a:r>
              <a:rPr lang="en-US" altLang="ko-KR" sz="12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200" b="1" dirty="0" smtClean="0">
                <a:solidFill>
                  <a:srgbClr val="2A00FF"/>
                </a:solidFill>
                <a:latin typeface="Courier New"/>
              </a:rPr>
              <a:t>미래소프트</a:t>
            </a:r>
            <a:r>
              <a:rPr lang="en-US" altLang="ko-KR" sz="12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altLang="ko-KR" sz="1200" b="1" dirty="0" smtClean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ko-KR" sz="1200" b="1" dirty="0" err="1" smtClean="0">
                <a:solidFill>
                  <a:srgbClr val="000000"/>
                </a:solidFill>
                <a:latin typeface="Courier New"/>
              </a:rPr>
              <a:t>ogranizations</a:t>
            </a:r>
            <a:r>
              <a:rPr lang="en-US" altLang="ko-KR" sz="1200" b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>
              <a:spcBef>
                <a:spcPts val="100"/>
              </a:spcBef>
            </a:pPr>
            <a:endParaRPr lang="ko-KR" altLang="en-US" sz="1200" b="1" dirty="0" smtClean="0">
              <a:latin typeface="Courier New"/>
            </a:endParaRPr>
          </a:p>
          <a:p>
            <a:pPr algn="l">
              <a:spcBef>
                <a:spcPts val="100"/>
              </a:spcBef>
            </a:pPr>
            <a:r>
              <a:rPr lang="en-US" altLang="ko-KR" sz="1200" b="1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altLang="ko-KR" sz="1200" b="1" dirty="0" err="1" smtClean="0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altLang="ko-KR" sz="1200" b="1" i="1" dirty="0" err="1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200" b="1" i="1" dirty="0" err="1" smtClean="0">
                <a:solidFill>
                  <a:srgbClr val="000000"/>
                </a:solidFill>
                <a:latin typeface="Courier New"/>
              </a:rPr>
              <a:t>.println</a:t>
            </a:r>
            <a:r>
              <a:rPr lang="en-US" altLang="ko-KR" sz="1200" b="1" i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200" b="1" i="1" dirty="0" smtClean="0">
                <a:solidFill>
                  <a:srgbClr val="2A00FF"/>
                </a:solidFill>
                <a:latin typeface="Courier New"/>
              </a:rPr>
              <a:t>"* </a:t>
            </a:r>
            <a:r>
              <a:rPr lang="ko-KR" altLang="en-US" sz="1200" b="1" i="1" dirty="0" smtClean="0">
                <a:solidFill>
                  <a:srgbClr val="2A00FF"/>
                </a:solidFill>
                <a:latin typeface="Courier New"/>
              </a:rPr>
              <a:t>전체 회사 조직도</a:t>
            </a:r>
            <a:r>
              <a:rPr lang="en-US" altLang="ko-KR" sz="1200" b="1" i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altLang="ko-KR" sz="1200" b="1" i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>
              <a:spcBef>
                <a:spcPts val="100"/>
              </a:spcBef>
            </a:pPr>
            <a:r>
              <a:rPr lang="en-US" altLang="ko-KR" sz="1200" b="1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altLang="ko-KR" sz="1200" b="1" dirty="0" err="1" smtClean="0">
                <a:solidFill>
                  <a:srgbClr val="000000"/>
                </a:solidFill>
                <a:latin typeface="Courier New"/>
              </a:rPr>
              <a:t>company.print</a:t>
            </a:r>
            <a:r>
              <a:rPr lang="en-US" altLang="ko-KR" sz="1200" b="1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 algn="l">
              <a:spcBef>
                <a:spcPts val="100"/>
              </a:spcBef>
            </a:pPr>
            <a:endParaRPr lang="ko-KR" altLang="en-US" sz="1200" b="1" dirty="0" smtClean="0">
              <a:latin typeface="Courier New"/>
            </a:endParaRPr>
          </a:p>
          <a:p>
            <a:pPr algn="l">
              <a:spcBef>
                <a:spcPts val="100"/>
              </a:spcBef>
            </a:pPr>
            <a:r>
              <a:rPr lang="en-US" altLang="ko-KR" sz="1200" b="1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altLang="ko-KR" sz="1200" b="1" dirty="0" err="1" smtClean="0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altLang="ko-KR" sz="1200" b="1" i="1" dirty="0" err="1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200" b="1" i="1" dirty="0" err="1" smtClean="0">
                <a:solidFill>
                  <a:srgbClr val="000000"/>
                </a:solidFill>
                <a:latin typeface="Courier New"/>
              </a:rPr>
              <a:t>.println</a:t>
            </a:r>
            <a:r>
              <a:rPr lang="en-US" altLang="ko-KR" sz="1200" b="1" i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200" b="1" i="1" dirty="0" smtClean="0">
                <a:solidFill>
                  <a:srgbClr val="2A00FF"/>
                </a:solidFill>
                <a:latin typeface="Courier New"/>
              </a:rPr>
              <a:t>"* </a:t>
            </a:r>
            <a:r>
              <a:rPr lang="ko-KR" altLang="en-US" sz="1200" b="1" i="1" dirty="0" smtClean="0">
                <a:solidFill>
                  <a:srgbClr val="2A00FF"/>
                </a:solidFill>
                <a:latin typeface="Courier New"/>
              </a:rPr>
              <a:t>여자 직원 모임</a:t>
            </a:r>
            <a:r>
              <a:rPr lang="en-US" altLang="ko-KR" sz="1200" b="1" i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altLang="ko-KR" sz="1200" b="1" i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>
              <a:spcBef>
                <a:spcPts val="100"/>
              </a:spcBef>
            </a:pPr>
            <a:r>
              <a:rPr lang="en-US" altLang="ko-KR" sz="1200" b="1" dirty="0" smtClean="0">
                <a:solidFill>
                  <a:srgbClr val="000000"/>
                </a:solidFill>
                <a:latin typeface="Courier New"/>
              </a:rPr>
              <a:t>  List&lt;Party&gt; women = </a:t>
            </a:r>
            <a:r>
              <a:rPr lang="en-US" altLang="ko-KR" sz="1200" b="1" dirty="0" err="1" smtClean="0">
                <a:solidFill>
                  <a:srgbClr val="000000"/>
                </a:solidFill>
                <a:latin typeface="Courier New"/>
              </a:rPr>
              <a:t>company.findByGender</a:t>
            </a:r>
            <a:r>
              <a:rPr lang="en-US" altLang="ko-KR" sz="12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2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200" b="1" dirty="0" smtClean="0">
                <a:solidFill>
                  <a:srgbClr val="2A00FF"/>
                </a:solidFill>
                <a:latin typeface="Courier New"/>
              </a:rPr>
              <a:t>여자</a:t>
            </a:r>
            <a:r>
              <a:rPr lang="en-US" altLang="ko-KR" sz="12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altLang="ko-KR" sz="1200" b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>
              <a:spcBef>
                <a:spcPts val="100"/>
              </a:spcBef>
            </a:pPr>
            <a:r>
              <a:rPr lang="en-US" altLang="ko-KR" sz="1200" b="1" dirty="0" smtClean="0">
                <a:solidFill>
                  <a:srgbClr val="7F0055"/>
                </a:solidFill>
                <a:latin typeface="Courier New"/>
              </a:rPr>
              <a:t>  for</a:t>
            </a:r>
            <a:r>
              <a:rPr lang="en-US" altLang="ko-KR" sz="12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200" b="1" dirty="0" err="1" smtClean="0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altLang="ko-KR" sz="12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200" b="1" dirty="0" err="1" smtClean="0">
                <a:solidFill>
                  <a:srgbClr val="000000"/>
                </a:solidFill>
                <a:latin typeface="Courier New"/>
              </a:rPr>
              <a:t>i</a:t>
            </a:r>
            <a:r>
              <a:rPr lang="en-US" altLang="ko-KR" sz="1200" b="1" dirty="0" smtClean="0">
                <a:solidFill>
                  <a:srgbClr val="000000"/>
                </a:solidFill>
                <a:latin typeface="Courier New"/>
              </a:rPr>
              <a:t> = 0; </a:t>
            </a:r>
            <a:r>
              <a:rPr lang="en-US" altLang="ko-KR" sz="1200" b="1" dirty="0" err="1" smtClean="0">
                <a:solidFill>
                  <a:srgbClr val="000000"/>
                </a:solidFill>
                <a:latin typeface="Courier New"/>
              </a:rPr>
              <a:t>i</a:t>
            </a:r>
            <a:r>
              <a:rPr lang="en-US" altLang="ko-KR" sz="1200" b="1" dirty="0" smtClean="0">
                <a:solidFill>
                  <a:srgbClr val="000000"/>
                </a:solidFill>
                <a:latin typeface="Courier New"/>
              </a:rPr>
              <a:t> &lt; </a:t>
            </a:r>
            <a:r>
              <a:rPr lang="en-US" altLang="ko-KR" sz="1200" b="1" dirty="0" err="1" smtClean="0">
                <a:solidFill>
                  <a:srgbClr val="000000"/>
                </a:solidFill>
                <a:latin typeface="Courier New"/>
              </a:rPr>
              <a:t>women.size</a:t>
            </a:r>
            <a:r>
              <a:rPr lang="en-US" altLang="ko-KR" sz="1200" b="1" dirty="0" smtClean="0">
                <a:solidFill>
                  <a:srgbClr val="000000"/>
                </a:solidFill>
                <a:latin typeface="Courier New"/>
              </a:rPr>
              <a:t>(); </a:t>
            </a:r>
            <a:r>
              <a:rPr lang="en-US" altLang="ko-KR" sz="1200" b="1" dirty="0" err="1" smtClean="0">
                <a:solidFill>
                  <a:srgbClr val="000000"/>
                </a:solidFill>
                <a:latin typeface="Courier New"/>
              </a:rPr>
              <a:t>i</a:t>
            </a:r>
            <a:r>
              <a:rPr lang="en-US" altLang="ko-KR" sz="1200" b="1" dirty="0" smtClean="0">
                <a:solidFill>
                  <a:srgbClr val="000000"/>
                </a:solidFill>
                <a:latin typeface="Courier New"/>
              </a:rPr>
              <a:t>++) {</a:t>
            </a:r>
          </a:p>
          <a:p>
            <a:pPr algn="l">
              <a:spcBef>
                <a:spcPts val="100"/>
              </a:spcBef>
            </a:pPr>
            <a:r>
              <a:rPr lang="en-US" altLang="ko-KR" sz="1200" b="1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altLang="ko-KR" sz="1200" b="1" dirty="0" err="1" smtClean="0">
                <a:solidFill>
                  <a:srgbClr val="000000"/>
                </a:solidFill>
                <a:latin typeface="Courier New"/>
              </a:rPr>
              <a:t>women.get</a:t>
            </a:r>
            <a:r>
              <a:rPr lang="en-US" altLang="ko-KR" sz="12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200" b="1" dirty="0" err="1" smtClean="0">
                <a:solidFill>
                  <a:srgbClr val="000000"/>
                </a:solidFill>
                <a:latin typeface="Courier New"/>
              </a:rPr>
              <a:t>i</a:t>
            </a:r>
            <a:r>
              <a:rPr lang="en-US" altLang="ko-KR" sz="1200" b="1" dirty="0" smtClean="0">
                <a:solidFill>
                  <a:srgbClr val="000000"/>
                </a:solidFill>
                <a:latin typeface="Courier New"/>
              </a:rPr>
              <a:t>).print(0);</a:t>
            </a:r>
          </a:p>
          <a:p>
            <a:pPr algn="l">
              <a:spcBef>
                <a:spcPts val="100"/>
              </a:spcBef>
            </a:pPr>
            <a:r>
              <a:rPr lang="en-US" altLang="ko-KR" sz="1200" b="1" dirty="0" smtClean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pPr algn="l">
              <a:spcBef>
                <a:spcPts val="100"/>
              </a:spcBef>
            </a:pPr>
            <a:r>
              <a:rPr lang="en-US" altLang="ko-KR" sz="1200" b="1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ko-KR" altLang="en-US" sz="1200" b="1" dirty="0"/>
          </a:p>
        </p:txBody>
      </p:sp>
      <p:sp>
        <p:nvSpPr>
          <p:cNvPr id="7" name="직사각형 6"/>
          <p:cNvSpPr/>
          <p:nvPr/>
        </p:nvSpPr>
        <p:spPr bwMode="auto">
          <a:xfrm>
            <a:off x="1238220" y="4334353"/>
            <a:ext cx="8715436" cy="214314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defTabSz="1038225"/>
            <a:endParaRPr lang="ko-KR" altLang="en-US" sz="120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1238220" y="4905857"/>
            <a:ext cx="8715436" cy="78581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defTabSz="1038225" eaLnBrk="1" hangingPunct="1">
              <a:lnSpc>
                <a:spcPct val="100000"/>
              </a:lnSpc>
              <a:buSzTx/>
              <a:buFont typeface="Wingdings" pitchFamily="2" charset="2"/>
              <a:buNone/>
              <a:tabLst/>
            </a:pPr>
            <a:endParaRPr lang="ko-KR" altLang="en-US" sz="120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b="1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1.1.3.2</a:t>
            </a:r>
            <a:r>
              <a:rPr lang="en-US" altLang="ko-KR" dirty="0" smtClean="0"/>
              <a:t> </a:t>
            </a:r>
            <a:r>
              <a:rPr lang="ko-KR" altLang="en-US" dirty="0" smtClean="0"/>
              <a:t>캡슐화</a:t>
            </a:r>
            <a:r>
              <a:rPr lang="en-US" altLang="ko-KR" dirty="0" smtClean="0"/>
              <a:t>(Encapsulation=information hiding) (1/2)</a:t>
            </a:r>
            <a:endParaRPr lang="en-US" altLang="ko-KR" dirty="0"/>
          </a:p>
        </p:txBody>
      </p:sp>
      <p:sp>
        <p:nvSpPr>
          <p:cNvPr id="505859" name="Rectangle 3"/>
          <p:cNvSpPr>
            <a:spLocks noGrp="1" noChangeArrowheads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복잡한 것을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숨긴다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=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정보를 숨긴다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꼭 필요한 인터페이스 만을 외부에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노출한다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인터페이스는 내부로 연결하는 유일한 통로이다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  <a:endParaRPr lang="en-US" altLang="ko-KR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인터페이스의 특징 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단순함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변경이 없어야 함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인터페이스를 통한 정보은폐를 통해 유연성을 확보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내부 변경 가능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pic>
        <p:nvPicPr>
          <p:cNvPr id="505864" name="Picture 8" descr="C:\Documents and Settings\tsong\Application Data\Microsoft\Media Catalog\Downloaded Clips\cl6c\j0271164.wmf"/>
          <p:cNvPicPr>
            <a:picLocks noChangeAspect="1" noChangeArrowheads="1"/>
          </p:cNvPicPr>
          <p:nvPr/>
        </p:nvPicPr>
        <p:blipFill>
          <a:blip r:embed="rId2" cstate="print">
            <a:grayscl/>
          </a:blip>
          <a:srcRect/>
          <a:stretch>
            <a:fillRect/>
          </a:stretch>
        </p:blipFill>
        <p:spPr bwMode="auto">
          <a:xfrm>
            <a:off x="1534842" y="4794315"/>
            <a:ext cx="1549143" cy="973150"/>
          </a:xfrm>
          <a:prstGeom prst="rect">
            <a:avLst/>
          </a:prstGeom>
          <a:noFill/>
        </p:spPr>
      </p:pic>
      <p:pic>
        <p:nvPicPr>
          <p:cNvPr id="505870" name="Picture 14" descr="C:\Documents and Settings\tsong\Application Data\Microsoft\Media Catalog\Downloaded Clips\cl0\HH01739_.wmf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4288070" y="4437140"/>
            <a:ext cx="1380450" cy="928694"/>
          </a:xfrm>
          <a:prstGeom prst="rect">
            <a:avLst/>
          </a:prstGeom>
          <a:noFill/>
        </p:spPr>
      </p:pic>
      <p:pic>
        <p:nvPicPr>
          <p:cNvPr id="11" name="그림 10" descr="리모컨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53359" y="1285860"/>
            <a:ext cx="1524004" cy="48310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3.1.4 </a:t>
            </a:r>
            <a:r>
              <a:rPr lang="ko-KR" altLang="en-US" dirty="0" smtClean="0"/>
              <a:t>패턴 소개 </a:t>
            </a:r>
            <a:r>
              <a:rPr lang="en-US" altLang="ko-KR" dirty="0" smtClean="0"/>
              <a:t>– Composite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(6/10)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Main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클래스 실행 결과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6325" y="1628750"/>
            <a:ext cx="8896350" cy="414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직사각형 5"/>
          <p:cNvSpPr/>
          <p:nvPr/>
        </p:nvSpPr>
        <p:spPr bwMode="auto">
          <a:xfrm>
            <a:off x="1095344" y="1985940"/>
            <a:ext cx="8858312" cy="257176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defTabSz="1038225"/>
            <a:endParaRPr lang="ko-KR" altLang="en-US" sz="120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1095344" y="4557708"/>
            <a:ext cx="8858312" cy="78581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defTabSz="1038225" eaLnBrk="1" hangingPunct="1">
              <a:lnSpc>
                <a:spcPct val="100000"/>
              </a:lnSpc>
              <a:buSzTx/>
              <a:buFont typeface="Wingdings" pitchFamily="2" charset="2"/>
              <a:buNone/>
              <a:tabLst/>
            </a:pPr>
            <a:endParaRPr lang="ko-KR" altLang="en-US" sz="120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3.1.4 </a:t>
            </a:r>
            <a:r>
              <a:rPr lang="ko-KR" altLang="en-US" dirty="0" smtClean="0"/>
              <a:t>패턴 소개 </a:t>
            </a:r>
            <a:r>
              <a:rPr lang="en-US" altLang="ko-KR" dirty="0" smtClean="0"/>
              <a:t>– Composite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(7/10)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확장</a:t>
            </a:r>
            <a:endParaRPr lang="en-US" altLang="ko-KR" sz="18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조직 구조에 새로운 타입이 추가될 경우 기존 구조 변경 없이 추가 가능</a:t>
            </a:r>
            <a:endParaRPr lang="en-US" altLang="ko-KR" sz="16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Leaf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에 해당하는 요소나 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Container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에 해당하는 요소 모두 추가 용이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/>
            </a:r>
            <a:b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</a:b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문제 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: Container 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확장방법은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?)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endParaRPr lang="ko-KR" altLang="en-US" sz="16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6024566" y="2725294"/>
            <a:ext cx="2214578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Party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6024566" y="3082485"/>
            <a:ext cx="2214578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6024566" y="3153922"/>
            <a:ext cx="2214578" cy="9180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getGender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() : String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add(Party)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getChildren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: Party[]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print() : void</a:t>
            </a:r>
            <a:endParaRPr kumimoji="1" lang="en-US" altLang="ko-KR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i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findByGener</a:t>
            </a: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(String) : Party[]</a:t>
            </a:r>
            <a:endParaRPr kumimoji="1" lang="ko-KR" altLang="en-US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" name="꺾인 연결선 7"/>
          <p:cNvCxnSpPr>
            <a:stCxn id="13" idx="3"/>
            <a:endCxn id="5" idx="3"/>
          </p:cNvCxnSpPr>
          <p:nvPr/>
        </p:nvCxnSpPr>
        <p:spPr bwMode="auto">
          <a:xfrm flipH="1" flipV="1">
            <a:off x="8239144" y="2926214"/>
            <a:ext cx="1118160" cy="2061026"/>
          </a:xfrm>
          <a:prstGeom prst="bentConnector3">
            <a:avLst>
              <a:gd name="adj1" fmla="val -37238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직사각형 8"/>
          <p:cNvSpPr/>
          <p:nvPr/>
        </p:nvSpPr>
        <p:spPr bwMode="auto">
          <a:xfrm>
            <a:off x="6296030" y="3091449"/>
            <a:ext cx="110730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4810120" y="4786321"/>
            <a:ext cx="2214578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Employee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4810120" y="5143512"/>
            <a:ext cx="2214578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name: String</a:t>
            </a:r>
          </a:p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gender: String</a:t>
            </a:r>
            <a:endParaRPr lang="ko-KR" altLang="en-US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4810120" y="5500702"/>
            <a:ext cx="2214578" cy="4286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print()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</a:t>
            </a:r>
            <a:r>
              <a:rPr kumimoji="1" lang="en-US" altLang="ko-KR" sz="1000" b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1000" b="1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finaByGender</a:t>
            </a:r>
            <a:r>
              <a:rPr kumimoji="1" lang="en-US" altLang="ko-KR" sz="1000" b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(String) : Party[]</a:t>
            </a:r>
            <a:endParaRPr kumimoji="1" lang="ko-KR" altLang="en-US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7239012" y="4786320"/>
            <a:ext cx="2118292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Department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7239012" y="5143510"/>
            <a:ext cx="2118292" cy="35719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name: String</a:t>
            </a:r>
          </a:p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location: String</a:t>
            </a:r>
            <a:endParaRPr lang="ko-KR" altLang="en-US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7239012" y="5500702"/>
            <a:ext cx="2118292" cy="78581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add(Party) : void</a:t>
            </a:r>
          </a:p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getChildren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 : Party[]</a:t>
            </a:r>
          </a:p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print() : void</a:t>
            </a:r>
          </a:p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findByGener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(String) : Party[]</a:t>
            </a:r>
            <a:endParaRPr lang="ko-KR" altLang="en-US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7503524" y="5152475"/>
            <a:ext cx="68332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10186" y="2653856"/>
            <a:ext cx="7232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 parties</a:t>
            </a:r>
            <a:endParaRPr lang="ko-KR" altLang="en-US" sz="1000" b="1" dirty="0"/>
          </a:p>
        </p:txBody>
      </p:sp>
      <p:cxnSp>
        <p:nvCxnSpPr>
          <p:cNvPr id="18" name="꺾인 연결선 17"/>
          <p:cNvCxnSpPr>
            <a:stCxn id="10" idx="0"/>
            <a:endCxn id="7" idx="2"/>
          </p:cNvCxnSpPr>
          <p:nvPr/>
        </p:nvCxnSpPr>
        <p:spPr bwMode="auto">
          <a:xfrm rot="5400000" flipH="1" flipV="1">
            <a:off x="6167443" y="3821909"/>
            <a:ext cx="714379" cy="1214446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꺾인 연결선 18"/>
          <p:cNvCxnSpPr>
            <a:stCxn id="13" idx="0"/>
            <a:endCxn id="7" idx="2"/>
          </p:cNvCxnSpPr>
          <p:nvPr/>
        </p:nvCxnSpPr>
        <p:spPr bwMode="auto">
          <a:xfrm rot="16200000" flipV="1">
            <a:off x="7357818" y="3845979"/>
            <a:ext cx="714378" cy="1166303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8403862" y="2939608"/>
            <a:ext cx="266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*</a:t>
            </a:r>
            <a:endParaRPr lang="ko-KR" altLang="en-US" sz="1000" b="1" dirty="0"/>
          </a:p>
        </p:txBody>
      </p:sp>
      <p:sp>
        <p:nvSpPr>
          <p:cNvPr id="22" name="다이아몬드 21"/>
          <p:cNvSpPr/>
          <p:nvPr/>
        </p:nvSpPr>
        <p:spPr bwMode="auto">
          <a:xfrm>
            <a:off x="9382152" y="4912870"/>
            <a:ext cx="285752" cy="142876"/>
          </a:xfrm>
          <a:prstGeom prst="diamond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2881294" y="2725294"/>
            <a:ext cx="2214578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Company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2881294" y="3082485"/>
            <a:ext cx="2214578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2881294" y="3153923"/>
            <a:ext cx="2214578" cy="4286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print()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findByGender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(String)</a:t>
            </a:r>
            <a:r>
              <a:rPr kumimoji="1" lang="en-US" altLang="ko-KR" sz="1000" b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: Party[]</a:t>
            </a:r>
            <a:endParaRPr kumimoji="1" lang="ko-KR" altLang="en-US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6" name="꺾인 연결선 25"/>
          <p:cNvCxnSpPr>
            <a:stCxn id="5" idx="1"/>
            <a:endCxn id="23" idx="3"/>
          </p:cNvCxnSpPr>
          <p:nvPr/>
        </p:nvCxnSpPr>
        <p:spPr bwMode="auto">
          <a:xfrm rot="10800000">
            <a:off x="5095872" y="2926214"/>
            <a:ext cx="928694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5738814" y="2939608"/>
            <a:ext cx="266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*</a:t>
            </a:r>
            <a:endParaRPr lang="ko-KR" altLang="en-US" sz="1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8227948" y="2653856"/>
            <a:ext cx="7970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 children</a:t>
            </a:r>
            <a:endParaRPr lang="ko-KR" altLang="en-US" sz="1000" b="1" dirty="0"/>
          </a:p>
        </p:txBody>
      </p:sp>
      <p:sp>
        <p:nvSpPr>
          <p:cNvPr id="32" name="직사각형 31"/>
          <p:cNvSpPr/>
          <p:nvPr/>
        </p:nvSpPr>
        <p:spPr bwMode="auto">
          <a:xfrm>
            <a:off x="2213504" y="5072074"/>
            <a:ext cx="96286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1095344" y="4500570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4" name="구부러진 연결선 110"/>
          <p:cNvCxnSpPr>
            <a:stCxn id="33" idx="2"/>
            <a:endCxn id="32" idx="1"/>
          </p:cNvCxnSpPr>
          <p:nvPr/>
        </p:nvCxnSpPr>
        <p:spPr bwMode="auto">
          <a:xfrm rot="16200000" flipH="1">
            <a:off x="1404391" y="4298679"/>
            <a:ext cx="535785" cy="1082441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직사각형 35"/>
          <p:cNvSpPr/>
          <p:nvPr/>
        </p:nvSpPr>
        <p:spPr bwMode="auto">
          <a:xfrm>
            <a:off x="2381228" y="4786321"/>
            <a:ext cx="2214578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PartTime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2381228" y="5143512"/>
            <a:ext cx="2214578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name: String</a:t>
            </a:r>
          </a:p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workingTime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Time</a:t>
            </a:r>
            <a:endParaRPr lang="ko-KR" altLang="en-US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2381228" y="5500702"/>
            <a:ext cx="2214578" cy="4286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print()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</a:t>
            </a:r>
            <a:r>
              <a:rPr kumimoji="1" lang="en-US" altLang="ko-KR" sz="1000" b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1000" b="1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finaByGender</a:t>
            </a:r>
            <a:r>
              <a:rPr kumimoji="1" lang="en-US" altLang="ko-KR" sz="1000" b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(String) : Party[]</a:t>
            </a:r>
            <a:endParaRPr kumimoji="1" lang="ko-KR" altLang="en-US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9" name="꺾인 연결선 38"/>
          <p:cNvCxnSpPr>
            <a:stCxn id="36" idx="0"/>
            <a:endCxn id="7" idx="2"/>
          </p:cNvCxnSpPr>
          <p:nvPr/>
        </p:nvCxnSpPr>
        <p:spPr bwMode="auto">
          <a:xfrm rot="5400000" flipH="1" flipV="1">
            <a:off x="4952997" y="2607463"/>
            <a:ext cx="714379" cy="364333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이등변 삼각형 19"/>
          <p:cNvSpPr/>
          <p:nvPr/>
        </p:nvSpPr>
        <p:spPr bwMode="auto">
          <a:xfrm>
            <a:off x="7000206" y="4071942"/>
            <a:ext cx="259774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09592" y="3429000"/>
            <a:ext cx="2071702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Party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를 상속받아 새로운 타입만 만들면 기존 클래스 변경 없이 추가가 가능하다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</a:p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새로운 클래스는 그 객체의 특성을 표현하는 속성을 따로 가진다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3.1.4 </a:t>
            </a:r>
            <a:r>
              <a:rPr lang="ko-KR" altLang="en-US" dirty="0" smtClean="0"/>
              <a:t>패턴 소개 </a:t>
            </a:r>
            <a:r>
              <a:rPr lang="en-US" altLang="ko-KR" dirty="0" smtClean="0"/>
              <a:t>– Composite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(8/10)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적용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부분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-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집합 관계의 </a:t>
            </a:r>
            <a:r>
              <a:rPr lang="ko-KR" altLang="en-US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계층도를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표현해야 할 때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복합 객체와 단일 객체 간의 사용 방법에 차이를 두고 싶지 않을 때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계층관계의 요소를 쉽게 추가할 필요가 있을 때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3.1.4 </a:t>
            </a:r>
            <a:r>
              <a:rPr lang="ko-KR" altLang="en-US" dirty="0" smtClean="0"/>
              <a:t>패턴 소개 </a:t>
            </a:r>
            <a:r>
              <a:rPr lang="en-US" altLang="ko-KR" dirty="0" smtClean="0"/>
              <a:t>– Composite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(9/10)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구조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4095740" y="2032147"/>
            <a:ext cx="2000264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Component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4095740" y="2389338"/>
            <a:ext cx="2000264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4095740" y="2460774"/>
            <a:ext cx="2000264" cy="89678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operation()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add(Component)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remove(Component)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</a:t>
            </a:r>
            <a:r>
              <a:rPr kumimoji="1" lang="en-US" altLang="ko-KR" sz="1000" b="1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1000" b="1" i="1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getChild</a:t>
            </a:r>
            <a:r>
              <a:rPr kumimoji="1" lang="en-US" altLang="ko-KR" sz="1000" b="1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1" lang="en-US" altLang="ko-KR" sz="1000" b="1" i="1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int</a:t>
            </a:r>
            <a:r>
              <a:rPr kumimoji="1" lang="en-US" altLang="ko-KR" sz="1000" b="1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) : Component</a:t>
            </a:r>
            <a:endParaRPr kumimoji="1" lang="ko-KR" altLang="en-US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2381228" y="4357693"/>
            <a:ext cx="2000264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Leaf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2381228" y="4714884"/>
            <a:ext cx="2000264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2381228" y="4786321"/>
            <a:ext cx="2000264" cy="2857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operation()</a:t>
            </a:r>
          </a:p>
        </p:txBody>
      </p:sp>
      <p:sp>
        <p:nvSpPr>
          <p:cNvPr id="12" name="직사각형 11"/>
          <p:cNvSpPr/>
          <p:nvPr/>
        </p:nvSpPr>
        <p:spPr bwMode="auto">
          <a:xfrm>
            <a:off x="5953128" y="4357694"/>
            <a:ext cx="2000264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Composite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5953128" y="4714885"/>
            <a:ext cx="2000264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5953128" y="4786322"/>
            <a:ext cx="2000264" cy="92869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operation()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add(Component)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remove(Component)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</a:t>
            </a:r>
            <a:r>
              <a:rPr kumimoji="1" lang="en-US" altLang="ko-KR" sz="1000" b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1000" b="1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getChild</a:t>
            </a:r>
            <a:r>
              <a:rPr kumimoji="1" lang="en-US" altLang="ko-KR" sz="1000" b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1" lang="en-US" altLang="ko-KR" sz="1000" b="1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int</a:t>
            </a:r>
            <a:r>
              <a:rPr kumimoji="1" lang="en-US" altLang="ko-KR" sz="1000" b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) : Component</a:t>
            </a:r>
            <a:endParaRPr kumimoji="1" lang="ko-KR" altLang="en-US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1809724" y="2032147"/>
            <a:ext cx="1428760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Client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6" name="꺾인 연결선 15"/>
          <p:cNvCxnSpPr>
            <a:stCxn id="12" idx="0"/>
            <a:endCxn id="7" idx="2"/>
          </p:cNvCxnSpPr>
          <p:nvPr/>
        </p:nvCxnSpPr>
        <p:spPr bwMode="auto">
          <a:xfrm rot="16200000" flipV="1">
            <a:off x="5524500" y="2928934"/>
            <a:ext cx="1000133" cy="18573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꺾인 연결선 19"/>
          <p:cNvCxnSpPr>
            <a:stCxn id="9" idx="0"/>
            <a:endCxn id="7" idx="2"/>
          </p:cNvCxnSpPr>
          <p:nvPr/>
        </p:nvCxnSpPr>
        <p:spPr bwMode="auto">
          <a:xfrm rot="5400000" flipH="1" flipV="1">
            <a:off x="3738550" y="3000371"/>
            <a:ext cx="1000132" cy="1714512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이등변 삼각형 16"/>
          <p:cNvSpPr/>
          <p:nvPr/>
        </p:nvSpPr>
        <p:spPr bwMode="auto">
          <a:xfrm>
            <a:off x="4952996" y="3357562"/>
            <a:ext cx="285752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3" name="꺾인 연결선 22"/>
          <p:cNvCxnSpPr>
            <a:stCxn id="12" idx="3"/>
            <a:endCxn id="5" idx="3"/>
          </p:cNvCxnSpPr>
          <p:nvPr/>
        </p:nvCxnSpPr>
        <p:spPr bwMode="auto">
          <a:xfrm flipH="1" flipV="1">
            <a:off x="6096004" y="2233067"/>
            <a:ext cx="1857388" cy="2325547"/>
          </a:xfrm>
          <a:prstGeom prst="bentConnector3">
            <a:avLst>
              <a:gd name="adj1" fmla="val -24616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6332160" y="2285992"/>
            <a:ext cx="266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*</a:t>
            </a:r>
            <a:endParaRPr lang="ko-KR" altLang="en-US" sz="1000" b="1" dirty="0"/>
          </a:p>
        </p:txBody>
      </p:sp>
      <p:sp>
        <p:nvSpPr>
          <p:cNvPr id="27" name="다이아몬드 26"/>
          <p:cNvSpPr/>
          <p:nvPr/>
        </p:nvSpPr>
        <p:spPr bwMode="auto">
          <a:xfrm>
            <a:off x="7953392" y="4500570"/>
            <a:ext cx="285752" cy="142876"/>
          </a:xfrm>
          <a:prstGeom prst="diamond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156246" y="2000240"/>
            <a:ext cx="7970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 children</a:t>
            </a:r>
            <a:endParaRPr lang="ko-KR" altLang="en-US" sz="1000" b="1" dirty="0"/>
          </a:p>
        </p:txBody>
      </p:sp>
      <p:cxnSp>
        <p:nvCxnSpPr>
          <p:cNvPr id="30" name="꺾인 연결선 29"/>
          <p:cNvCxnSpPr>
            <a:stCxn id="5" idx="1"/>
            <a:endCxn id="15" idx="3"/>
          </p:cNvCxnSpPr>
          <p:nvPr/>
        </p:nvCxnSpPr>
        <p:spPr bwMode="auto">
          <a:xfrm rot="10800000">
            <a:off x="3238484" y="2233067"/>
            <a:ext cx="857256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33" name="구부러진 연결선 110"/>
          <p:cNvCxnSpPr>
            <a:stCxn id="34" idx="1"/>
            <a:endCxn id="37" idx="3"/>
          </p:cNvCxnSpPr>
          <p:nvPr/>
        </p:nvCxnSpPr>
        <p:spPr bwMode="auto">
          <a:xfrm rot="10800000">
            <a:off x="7038986" y="4964917"/>
            <a:ext cx="1200158" cy="52238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8239144" y="4786322"/>
            <a:ext cx="1500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모든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children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에 대해 </a:t>
            </a:r>
            <a:r>
              <a:rPr lang="en-US" altLang="ko-KR" sz="1200" b="1" dirty="0" err="1" smtClean="0">
                <a:latin typeface="휴먼편지체" pitchFamily="18" charset="-127"/>
                <a:ea typeface="휴먼편지체" pitchFamily="18" charset="-127"/>
              </a:rPr>
              <a:t>child.operation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()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호출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6938972" y="4929198"/>
            <a:ext cx="100014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3.1.4 </a:t>
            </a:r>
            <a:r>
              <a:rPr lang="ko-KR" altLang="en-US" dirty="0" smtClean="0"/>
              <a:t>패턴 소개 </a:t>
            </a:r>
            <a:r>
              <a:rPr lang="en-US" altLang="ko-KR" dirty="0" smtClean="0"/>
              <a:t>– Composite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(10/10)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Sequence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1238220" y="1857364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: Client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3667112" y="1857364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:Composite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1809724" y="6215082"/>
            <a:ext cx="285752" cy="142876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9" name="꺾인 연결선 8"/>
          <p:cNvCxnSpPr>
            <a:stCxn id="5" idx="2"/>
            <a:endCxn id="8" idx="0"/>
          </p:cNvCxnSpPr>
          <p:nvPr/>
        </p:nvCxnSpPr>
        <p:spPr bwMode="auto">
          <a:xfrm rot="5400000">
            <a:off x="-47664" y="4214818"/>
            <a:ext cx="4000528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직사각형 9"/>
          <p:cNvSpPr/>
          <p:nvPr/>
        </p:nvSpPr>
        <p:spPr bwMode="auto">
          <a:xfrm>
            <a:off x="4238616" y="6214288"/>
            <a:ext cx="285752" cy="142876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1" name="꺾인 연결선 10"/>
          <p:cNvCxnSpPr>
            <a:stCxn id="6" idx="2"/>
            <a:endCxn id="10" idx="0"/>
          </p:cNvCxnSpPr>
          <p:nvPr/>
        </p:nvCxnSpPr>
        <p:spPr bwMode="auto">
          <a:xfrm rot="5400000">
            <a:off x="2381625" y="4214421"/>
            <a:ext cx="3999734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직사각형 13"/>
          <p:cNvSpPr/>
          <p:nvPr/>
        </p:nvSpPr>
        <p:spPr bwMode="auto">
          <a:xfrm>
            <a:off x="1881162" y="2500306"/>
            <a:ext cx="142876" cy="35719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1881162" y="2500306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8" name="꺾인 연결선 17"/>
          <p:cNvCxnSpPr>
            <a:stCxn id="16" idx="3"/>
            <a:endCxn id="66" idx="1"/>
          </p:cNvCxnSpPr>
          <p:nvPr/>
        </p:nvCxnSpPr>
        <p:spPr bwMode="auto">
          <a:xfrm>
            <a:off x="2033562" y="2566982"/>
            <a:ext cx="2276492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2" name="직사각형 21"/>
          <p:cNvSpPr/>
          <p:nvPr/>
        </p:nvSpPr>
        <p:spPr bwMode="auto">
          <a:xfrm>
            <a:off x="4310054" y="2500306"/>
            <a:ext cx="142876" cy="35719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직사각형 45"/>
          <p:cNvSpPr/>
          <p:nvPr/>
        </p:nvSpPr>
        <p:spPr bwMode="auto">
          <a:xfrm>
            <a:off x="5881690" y="1857364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:Composite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6453194" y="6214288"/>
            <a:ext cx="285752" cy="142876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8" name="꺾인 연결선 47"/>
          <p:cNvCxnSpPr>
            <a:stCxn id="46" idx="2"/>
            <a:endCxn id="47" idx="0"/>
          </p:cNvCxnSpPr>
          <p:nvPr/>
        </p:nvCxnSpPr>
        <p:spPr bwMode="auto">
          <a:xfrm rot="5400000">
            <a:off x="4596203" y="4214421"/>
            <a:ext cx="3999734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직사각형 53"/>
          <p:cNvSpPr/>
          <p:nvPr/>
        </p:nvSpPr>
        <p:spPr bwMode="auto">
          <a:xfrm>
            <a:off x="8239144" y="1857364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:Leaf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8810648" y="6214288"/>
            <a:ext cx="285752" cy="142876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6" name="꺾인 연결선 55"/>
          <p:cNvCxnSpPr>
            <a:stCxn id="54" idx="2"/>
            <a:endCxn id="55" idx="0"/>
          </p:cNvCxnSpPr>
          <p:nvPr/>
        </p:nvCxnSpPr>
        <p:spPr bwMode="auto">
          <a:xfrm rot="5400000">
            <a:off x="6953657" y="4214421"/>
            <a:ext cx="3999734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직사각형 65"/>
          <p:cNvSpPr/>
          <p:nvPr/>
        </p:nvSpPr>
        <p:spPr bwMode="auto">
          <a:xfrm>
            <a:off x="4310054" y="2500306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095476" y="2357430"/>
            <a:ext cx="20906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Add Component to Composite</a:t>
            </a:r>
            <a:endParaRPr lang="ko-KR" altLang="en-US" sz="1000" b="1" dirty="0"/>
          </a:p>
        </p:txBody>
      </p:sp>
      <p:sp>
        <p:nvSpPr>
          <p:cNvPr id="69" name="직사각형 68"/>
          <p:cNvSpPr/>
          <p:nvPr/>
        </p:nvSpPr>
        <p:spPr bwMode="auto">
          <a:xfrm>
            <a:off x="1881162" y="2857496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0" name="꺾인 연결선 69"/>
          <p:cNvCxnSpPr>
            <a:stCxn id="69" idx="3"/>
            <a:endCxn id="71" idx="1"/>
          </p:cNvCxnSpPr>
          <p:nvPr/>
        </p:nvCxnSpPr>
        <p:spPr bwMode="auto">
          <a:xfrm>
            <a:off x="2033562" y="2924172"/>
            <a:ext cx="4481546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71" name="직사각형 70"/>
          <p:cNvSpPr/>
          <p:nvPr/>
        </p:nvSpPr>
        <p:spPr bwMode="auto">
          <a:xfrm>
            <a:off x="6515108" y="2857496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433995" y="2714620"/>
            <a:ext cx="20906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Add Component to Composite</a:t>
            </a:r>
            <a:endParaRPr lang="ko-KR" altLang="en-US" sz="1000" b="1" dirty="0"/>
          </a:p>
        </p:txBody>
      </p:sp>
      <p:sp>
        <p:nvSpPr>
          <p:cNvPr id="73" name="직사각형 72"/>
          <p:cNvSpPr/>
          <p:nvPr/>
        </p:nvSpPr>
        <p:spPr bwMode="auto">
          <a:xfrm>
            <a:off x="6524632" y="2500306"/>
            <a:ext cx="142876" cy="35719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직사각형 73"/>
          <p:cNvSpPr/>
          <p:nvPr/>
        </p:nvSpPr>
        <p:spPr bwMode="auto">
          <a:xfrm>
            <a:off x="1881162" y="3295648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5" name="꺾인 연결선 74"/>
          <p:cNvCxnSpPr>
            <a:stCxn id="74" idx="3"/>
            <a:endCxn id="76" idx="1"/>
          </p:cNvCxnSpPr>
          <p:nvPr/>
        </p:nvCxnSpPr>
        <p:spPr bwMode="auto">
          <a:xfrm>
            <a:off x="2033562" y="3362324"/>
            <a:ext cx="683900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76" name="직사각형 75"/>
          <p:cNvSpPr/>
          <p:nvPr/>
        </p:nvSpPr>
        <p:spPr bwMode="auto">
          <a:xfrm>
            <a:off x="8872562" y="3295648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738946" y="3152772"/>
            <a:ext cx="20906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Add Component to Composite</a:t>
            </a:r>
            <a:endParaRPr lang="ko-KR" altLang="en-US" sz="1000" b="1" dirty="0"/>
          </a:p>
        </p:txBody>
      </p:sp>
      <p:sp>
        <p:nvSpPr>
          <p:cNvPr id="80" name="직사각형 79"/>
          <p:cNvSpPr/>
          <p:nvPr/>
        </p:nvSpPr>
        <p:spPr bwMode="auto">
          <a:xfrm>
            <a:off x="1881162" y="3857628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1" name="꺾인 연결선 80"/>
          <p:cNvCxnSpPr>
            <a:stCxn id="80" idx="3"/>
            <a:endCxn id="82" idx="1"/>
          </p:cNvCxnSpPr>
          <p:nvPr/>
        </p:nvCxnSpPr>
        <p:spPr bwMode="auto">
          <a:xfrm>
            <a:off x="2033562" y="3924304"/>
            <a:ext cx="2276492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82" name="직사각형 81"/>
          <p:cNvSpPr/>
          <p:nvPr/>
        </p:nvSpPr>
        <p:spPr bwMode="auto">
          <a:xfrm>
            <a:off x="4310054" y="3857628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666980" y="3714752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Operation</a:t>
            </a:r>
            <a:endParaRPr lang="ko-KR" altLang="en-US" sz="1000" b="1" dirty="0"/>
          </a:p>
        </p:txBody>
      </p:sp>
      <p:sp>
        <p:nvSpPr>
          <p:cNvPr id="84" name="직사각형 83"/>
          <p:cNvSpPr/>
          <p:nvPr/>
        </p:nvSpPr>
        <p:spPr bwMode="auto">
          <a:xfrm>
            <a:off x="4381492" y="4295780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5" name="꺾인 연결선 84"/>
          <p:cNvCxnSpPr>
            <a:stCxn id="88" idx="3"/>
            <a:endCxn id="84" idx="3"/>
          </p:cNvCxnSpPr>
          <p:nvPr/>
        </p:nvCxnSpPr>
        <p:spPr bwMode="auto">
          <a:xfrm>
            <a:off x="4462454" y="4138618"/>
            <a:ext cx="71438" cy="223838"/>
          </a:xfrm>
          <a:prstGeom prst="bentConnector3">
            <a:avLst>
              <a:gd name="adj1" fmla="val 419998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88" name="직사각형 87"/>
          <p:cNvSpPr/>
          <p:nvPr/>
        </p:nvSpPr>
        <p:spPr bwMode="auto">
          <a:xfrm>
            <a:off x="4310054" y="4071942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452930" y="3929066"/>
            <a:ext cx="9861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Get Children</a:t>
            </a:r>
            <a:endParaRPr lang="ko-KR" altLang="en-US" sz="1000" b="1" dirty="0"/>
          </a:p>
        </p:txBody>
      </p:sp>
      <p:sp>
        <p:nvSpPr>
          <p:cNvPr id="92" name="직사각형 91"/>
          <p:cNvSpPr/>
          <p:nvPr/>
        </p:nvSpPr>
        <p:spPr bwMode="auto">
          <a:xfrm>
            <a:off x="4297413" y="4572008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93" name="꺾인 연결선 92"/>
          <p:cNvCxnSpPr>
            <a:stCxn id="92" idx="3"/>
            <a:endCxn id="94" idx="1"/>
          </p:cNvCxnSpPr>
          <p:nvPr/>
        </p:nvCxnSpPr>
        <p:spPr bwMode="auto">
          <a:xfrm>
            <a:off x="4449813" y="4638684"/>
            <a:ext cx="2074819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94" name="직사각형 93"/>
          <p:cNvSpPr/>
          <p:nvPr/>
        </p:nvSpPr>
        <p:spPr bwMode="auto">
          <a:xfrm>
            <a:off x="6524632" y="4572008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810120" y="4429132"/>
            <a:ext cx="15985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Operation for all Child</a:t>
            </a:r>
            <a:endParaRPr lang="ko-KR" altLang="en-US" sz="1000" b="1" dirty="0"/>
          </a:p>
        </p:txBody>
      </p:sp>
      <p:sp>
        <p:nvSpPr>
          <p:cNvPr id="96" name="직사각형 95"/>
          <p:cNvSpPr/>
          <p:nvPr/>
        </p:nvSpPr>
        <p:spPr bwMode="auto">
          <a:xfrm>
            <a:off x="6596070" y="5010160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97" name="꺾인 연결선 96"/>
          <p:cNvCxnSpPr>
            <a:stCxn id="98" idx="3"/>
            <a:endCxn id="96" idx="3"/>
          </p:cNvCxnSpPr>
          <p:nvPr/>
        </p:nvCxnSpPr>
        <p:spPr bwMode="auto">
          <a:xfrm>
            <a:off x="6677032" y="4852998"/>
            <a:ext cx="71438" cy="223838"/>
          </a:xfrm>
          <a:prstGeom prst="bentConnector3">
            <a:avLst>
              <a:gd name="adj1" fmla="val 419998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98" name="직사각형 97"/>
          <p:cNvSpPr/>
          <p:nvPr/>
        </p:nvSpPr>
        <p:spPr bwMode="auto">
          <a:xfrm>
            <a:off x="6524632" y="4786322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6667508" y="4643446"/>
            <a:ext cx="9861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Get Children</a:t>
            </a:r>
            <a:endParaRPr lang="ko-KR" altLang="en-US" sz="1000" b="1" dirty="0"/>
          </a:p>
        </p:txBody>
      </p:sp>
      <p:sp>
        <p:nvSpPr>
          <p:cNvPr id="100" name="직사각형 99"/>
          <p:cNvSpPr/>
          <p:nvPr/>
        </p:nvSpPr>
        <p:spPr bwMode="auto">
          <a:xfrm>
            <a:off x="6511991" y="5357826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1" name="꺾인 연결선 100"/>
          <p:cNvCxnSpPr>
            <a:stCxn id="100" idx="3"/>
            <a:endCxn id="102" idx="1"/>
          </p:cNvCxnSpPr>
          <p:nvPr/>
        </p:nvCxnSpPr>
        <p:spPr bwMode="auto">
          <a:xfrm>
            <a:off x="6664391" y="5424502"/>
            <a:ext cx="2217695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02" name="직사각형 101"/>
          <p:cNvSpPr/>
          <p:nvPr/>
        </p:nvSpPr>
        <p:spPr bwMode="auto">
          <a:xfrm>
            <a:off x="8882086" y="5357826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7024698" y="5214950"/>
            <a:ext cx="15985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Operation for all Child</a:t>
            </a:r>
            <a:endParaRPr lang="ko-KR" altLang="en-US" sz="1000" b="1" dirty="0"/>
          </a:p>
        </p:txBody>
      </p:sp>
      <p:sp>
        <p:nvSpPr>
          <p:cNvPr id="104" name="직사각형 103"/>
          <p:cNvSpPr/>
          <p:nvPr/>
        </p:nvSpPr>
        <p:spPr bwMode="auto">
          <a:xfrm>
            <a:off x="8882086" y="2500306"/>
            <a:ext cx="142876" cy="35719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3.2 Proxy </a:t>
            </a:r>
            <a:r>
              <a:rPr lang="ko-KR" altLang="en-US" dirty="0" smtClean="0"/>
              <a:t>패턴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1652633" y="836640"/>
            <a:ext cx="9272617" cy="152063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3.2.1 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상황이해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3.2.2 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솔루션 찾기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3.2.3 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솔루션 발표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3.2.4 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패턴 소개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77" y="836613"/>
            <a:ext cx="1395384" cy="5688817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3.2.1 </a:t>
            </a:r>
            <a:r>
              <a:rPr lang="ko-KR" altLang="en-US" dirty="0" smtClean="0"/>
              <a:t>상황 이해</a:t>
            </a:r>
            <a:r>
              <a:rPr lang="en-US" altLang="ko-KR" dirty="0" smtClean="0"/>
              <a:t>(1/6)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Problem 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제시</a:t>
            </a:r>
            <a:endParaRPr lang="en-US" altLang="ko-KR" sz="18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>
              <a:buNone/>
            </a:pP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	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프린터 관리 솔루션을 개발하는 </a:t>
            </a: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A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씨는 아래와 같은 구조로 프린터 관리도구를 구축하였다</a:t>
            </a: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 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프린트 관리자는 프린터 목록을 관리한다</a:t>
            </a: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그런데 프린트를 담당하는 </a:t>
            </a: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Printer 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객체가 생성되는 시간이 많아 고민이다</a:t>
            </a: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Printable 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인터페이스는 표준이며 </a:t>
            </a: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Printer 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객체는 더 이상 수정할 수 없다</a:t>
            </a: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 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또한 보통의 경우 사용자는 기본 프린터만 사용한다</a:t>
            </a: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성능향상 방법은 무엇일까</a:t>
            </a: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?</a:t>
            </a:r>
            <a:endParaRPr lang="ko-KR" altLang="en-US" sz="18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85984" y="2780910"/>
            <a:ext cx="5581722" cy="3559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3.2.1 </a:t>
            </a:r>
            <a:r>
              <a:rPr lang="ko-KR" altLang="en-US" dirty="0" smtClean="0"/>
              <a:t>상황 이해</a:t>
            </a:r>
            <a:r>
              <a:rPr lang="en-US" altLang="ko-KR" dirty="0" smtClean="0"/>
              <a:t>(2/6)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Printable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소스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66782" y="1484730"/>
            <a:ext cx="8572560" cy="160043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interface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Printable {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void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setDefaultPrinter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400" b="1" dirty="0" err="1" smtClean="0">
                <a:solidFill>
                  <a:srgbClr val="7F0055"/>
                </a:solidFill>
                <a:latin typeface="Courier New"/>
              </a:rPr>
              <a:t>boolean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b);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</a:t>
            </a:r>
            <a:r>
              <a:rPr lang="en-US" altLang="ko-KR" sz="1400" b="1" dirty="0" err="1" smtClean="0">
                <a:solidFill>
                  <a:srgbClr val="7F0055"/>
                </a:solidFill>
                <a:latin typeface="Courier New"/>
              </a:rPr>
              <a:t>boolean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isDefaultPrinter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String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getPrinterName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void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print(String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string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en-US" altLang="ko-KR" sz="1400" b="1" dirty="0" smtClean="0">
              <a:latin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3.2.1 </a:t>
            </a:r>
            <a:r>
              <a:rPr lang="ko-KR" altLang="en-US" dirty="0" smtClean="0"/>
              <a:t>상황 이해</a:t>
            </a:r>
            <a:r>
              <a:rPr lang="en-US" altLang="ko-KR" dirty="0" smtClean="0"/>
              <a:t>(3/6)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Printer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소스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66782" y="1484730"/>
            <a:ext cx="8572560" cy="36686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Printer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implements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Printable {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private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String </a:t>
            </a:r>
            <a:r>
              <a:rPr lang="en-US" altLang="ko-KR" sz="1400" b="1" dirty="0" smtClean="0">
                <a:solidFill>
                  <a:srgbClr val="0000C0"/>
                </a:solidFill>
                <a:latin typeface="Courier New"/>
              </a:rPr>
              <a:t>name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private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err="1" smtClean="0">
                <a:solidFill>
                  <a:srgbClr val="7F0055"/>
                </a:solidFill>
                <a:latin typeface="Courier New"/>
              </a:rPr>
              <a:t>boolean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err="1" smtClean="0">
                <a:solidFill>
                  <a:srgbClr val="0000C0"/>
                </a:solidFill>
                <a:latin typeface="Courier New"/>
              </a:rPr>
              <a:t>defaultPrinter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 algn="l"/>
            <a:r>
              <a:rPr lang="en-US" altLang="ko-KR" sz="1400" b="1" dirty="0" smtClean="0">
                <a:latin typeface="Courier New"/>
              </a:rPr>
              <a:t>  ...</a:t>
            </a:r>
            <a:endParaRPr lang="en-US" altLang="ko-KR" sz="1400" b="1" dirty="0" smtClean="0">
              <a:solidFill>
                <a:srgbClr val="000000"/>
              </a:solidFill>
              <a:latin typeface="Courier New"/>
            </a:endParaRP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print(String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string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altLang="ko-KR" sz="1400" b="1" i="1" dirty="0" err="1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400" b="1" i="1" dirty="0" err="1" smtClean="0">
                <a:solidFill>
                  <a:srgbClr val="000000"/>
                </a:solidFill>
                <a:latin typeface="Courier New"/>
              </a:rPr>
              <a:t>.println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400" b="1" i="1" dirty="0" smtClean="0">
                <a:solidFill>
                  <a:srgbClr val="2A00FF"/>
                </a:solidFill>
                <a:latin typeface="Courier New"/>
              </a:rPr>
              <a:t>"===== "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 + </a:t>
            </a:r>
            <a:r>
              <a:rPr lang="en-US" altLang="ko-KR" sz="1400" b="1" i="1" dirty="0" smtClean="0">
                <a:solidFill>
                  <a:srgbClr val="0000C0"/>
                </a:solidFill>
                <a:latin typeface="Courier New"/>
              </a:rPr>
              <a:t>name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 + </a:t>
            </a:r>
            <a:r>
              <a:rPr lang="en-US" altLang="ko-KR" sz="1400" b="1" i="1" dirty="0" smtClean="0">
                <a:solidFill>
                  <a:srgbClr val="2A00FF"/>
                </a:solidFill>
                <a:latin typeface="Courier New"/>
              </a:rPr>
              <a:t>" Printer ====="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altLang="ko-KR" sz="1400" b="1" i="1" dirty="0" err="1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400" b="1" i="1" dirty="0" err="1" smtClean="0">
                <a:solidFill>
                  <a:srgbClr val="000000"/>
                </a:solidFill>
                <a:latin typeface="Courier New"/>
              </a:rPr>
              <a:t>.println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(string);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private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initialize() {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altLang="ko-KR" sz="1400" b="1" i="1" dirty="0" err="1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400" b="1" i="1" dirty="0" err="1" smtClean="0">
                <a:solidFill>
                  <a:srgbClr val="000000"/>
                </a:solidFill>
                <a:latin typeface="Courier New"/>
              </a:rPr>
              <a:t>.print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400" b="1" i="1" dirty="0" smtClean="0">
                <a:solidFill>
                  <a:srgbClr val="0000C0"/>
                </a:solidFill>
                <a:latin typeface="Courier New"/>
              </a:rPr>
              <a:t>name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 + </a:t>
            </a:r>
            <a:r>
              <a:rPr lang="en-US" altLang="ko-KR" sz="1400" b="1" i="1" dirty="0" smtClean="0">
                <a:solidFill>
                  <a:srgbClr val="2A00FF"/>
                </a:solidFill>
                <a:latin typeface="Courier New"/>
              </a:rPr>
              <a:t>" Printer </a:t>
            </a:r>
            <a:r>
              <a:rPr lang="ko-KR" altLang="en-US" sz="1400" b="1" i="1" dirty="0" smtClean="0">
                <a:solidFill>
                  <a:srgbClr val="2A00FF"/>
                </a:solidFill>
                <a:latin typeface="Courier New"/>
              </a:rPr>
              <a:t>생성 중 </a:t>
            </a:r>
            <a:r>
              <a:rPr lang="en-US" altLang="ko-KR" sz="1400" b="1" i="1" dirty="0" smtClean="0">
                <a:solidFill>
                  <a:srgbClr val="2A00FF"/>
                </a:solidFill>
                <a:latin typeface="Courier New"/>
              </a:rPr>
              <a:t>(5</a:t>
            </a:r>
            <a:r>
              <a:rPr lang="ko-KR" altLang="en-US" sz="1400" b="1" i="1" dirty="0" smtClean="0">
                <a:solidFill>
                  <a:srgbClr val="2A00FF"/>
                </a:solidFill>
                <a:latin typeface="Courier New"/>
              </a:rPr>
              <a:t>초</a:t>
            </a:r>
            <a:r>
              <a:rPr lang="en-US" altLang="ko-KR" sz="1400" b="1" i="1" dirty="0" smtClean="0">
                <a:solidFill>
                  <a:srgbClr val="2A00FF"/>
                </a:solidFill>
                <a:latin typeface="Courier New"/>
              </a:rPr>
              <a:t>) ..."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/>
            <a:r>
              <a:rPr lang="en-US" altLang="ko-KR" sz="1400" b="1" dirty="0" smtClean="0">
                <a:solidFill>
                  <a:schemeClr val="tx1"/>
                </a:solidFill>
                <a:latin typeface="Courier New"/>
              </a:rPr>
              <a:t>    ... // 5</a:t>
            </a:r>
            <a:r>
              <a:rPr lang="ko-KR" altLang="en-US" sz="1400" b="1" dirty="0" smtClean="0">
                <a:solidFill>
                  <a:schemeClr val="tx1"/>
                </a:solidFill>
                <a:latin typeface="Courier New"/>
              </a:rPr>
              <a:t>초간 대기</a:t>
            </a:r>
            <a:endParaRPr lang="en-US" altLang="ko-KR" sz="1400" b="1" dirty="0" smtClean="0">
              <a:solidFill>
                <a:schemeClr val="tx1"/>
              </a:solidFill>
              <a:latin typeface="Courier New"/>
            </a:endParaRP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altLang="ko-KR" sz="1400" b="1" i="1" dirty="0" err="1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400" b="1" i="1" dirty="0" err="1" smtClean="0">
                <a:solidFill>
                  <a:srgbClr val="000000"/>
                </a:solidFill>
                <a:latin typeface="Courier New"/>
              </a:rPr>
              <a:t>.println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400" b="1" i="1" dirty="0" smtClean="0">
                <a:solidFill>
                  <a:srgbClr val="2A00FF"/>
                </a:solidFill>
                <a:latin typeface="Courier New"/>
              </a:rPr>
              <a:t>" </a:t>
            </a:r>
            <a:r>
              <a:rPr lang="ko-KR" altLang="en-US" sz="1400" b="1" i="1" dirty="0" smtClean="0">
                <a:solidFill>
                  <a:srgbClr val="2A00FF"/>
                </a:solidFill>
                <a:latin typeface="Courier New"/>
              </a:rPr>
              <a:t>완료</a:t>
            </a:r>
            <a:r>
              <a:rPr lang="en-US" altLang="ko-KR" sz="1400" b="1" i="1" dirty="0" smtClean="0">
                <a:solidFill>
                  <a:srgbClr val="2A00FF"/>
                </a:solidFill>
                <a:latin typeface="Courier New"/>
              </a:rPr>
              <a:t>."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en-US" altLang="ko-KR" sz="1400" b="1" dirty="0" smtClean="0">
              <a:latin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3.2.1 </a:t>
            </a:r>
            <a:r>
              <a:rPr lang="ko-KR" altLang="en-US" dirty="0" smtClean="0"/>
              <a:t>상황 이해</a:t>
            </a:r>
            <a:r>
              <a:rPr lang="en-US" altLang="ko-KR" dirty="0" smtClean="0"/>
              <a:t>(4/6)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PrinterManager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소스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66782" y="1484730"/>
            <a:ext cx="8572560" cy="470282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PrinterManager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{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private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Printable[] </a:t>
            </a:r>
            <a:r>
              <a:rPr lang="en-US" altLang="ko-KR" sz="1400" b="1" dirty="0" smtClean="0">
                <a:solidFill>
                  <a:srgbClr val="0000C0"/>
                </a:solidFill>
                <a:latin typeface="Courier New"/>
              </a:rPr>
              <a:t>printers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Printable[] {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  new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Printer(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400" b="1" dirty="0" smtClean="0">
                <a:solidFill>
                  <a:srgbClr val="2A00FF"/>
                </a:solidFill>
                <a:latin typeface="Courier New"/>
              </a:rPr>
              <a:t>회의실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),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  </a:t>
            </a:r>
            <a:r>
              <a:rPr lang="en-US" altLang="ko-KR" sz="1400" b="1" dirty="0" smtClean="0">
                <a:solidFill>
                  <a:schemeClr val="tx1"/>
                </a:solidFill>
                <a:latin typeface="Courier New"/>
              </a:rPr>
              <a:t>...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};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</a:t>
            </a:r>
            <a:r>
              <a:rPr lang="en-US" altLang="ko-KR" sz="1400" b="1" dirty="0" smtClean="0">
                <a:solidFill>
                  <a:schemeClr val="tx1"/>
                </a:solidFill>
                <a:latin typeface="Courier New"/>
              </a:rPr>
              <a:t>...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setDefaultPrinter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(String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printerName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  for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400" b="1" dirty="0" err="1" smtClean="0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i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= 0;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i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&lt; </a:t>
            </a:r>
            <a:r>
              <a:rPr lang="en-US" altLang="ko-KR" sz="1400" b="1" dirty="0" err="1" smtClean="0">
                <a:solidFill>
                  <a:srgbClr val="0000C0"/>
                </a:solidFill>
                <a:latin typeface="Courier New"/>
              </a:rPr>
              <a:t>printers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.</a:t>
            </a:r>
            <a:r>
              <a:rPr lang="en-US" altLang="ko-KR" sz="1400" b="1" dirty="0" err="1" smtClean="0">
                <a:solidFill>
                  <a:srgbClr val="0000C0"/>
                </a:solidFill>
                <a:latin typeface="Courier New"/>
              </a:rPr>
              <a:t>length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;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i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++) {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    if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(</a:t>
            </a:r>
            <a:r>
              <a:rPr lang="en-US" altLang="ko-KR" sz="1400" b="1" dirty="0" smtClean="0">
                <a:solidFill>
                  <a:srgbClr val="0000C0"/>
                </a:solidFill>
                <a:latin typeface="Courier New"/>
              </a:rPr>
              <a:t>printers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[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i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].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getPrinterName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().equals(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printerName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)) {</a:t>
            </a:r>
          </a:p>
          <a:p>
            <a:pPr algn="l"/>
            <a:r>
              <a:rPr lang="en-US" altLang="ko-KR" sz="1400" b="1" dirty="0" smtClean="0">
                <a:solidFill>
                  <a:srgbClr val="0000C0"/>
                </a:solidFill>
                <a:latin typeface="Courier New"/>
              </a:rPr>
              <a:t>        printers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[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i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].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setDefaultPrinter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true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 }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Printable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getDefaultPrinter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() {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  for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400" b="1" dirty="0" err="1" smtClean="0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i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= 0;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i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&lt; </a:t>
            </a:r>
            <a:r>
              <a:rPr lang="en-US" altLang="ko-KR" sz="1400" b="1" dirty="0" err="1" smtClean="0">
                <a:solidFill>
                  <a:srgbClr val="0000C0"/>
                </a:solidFill>
                <a:latin typeface="Courier New"/>
              </a:rPr>
              <a:t>printers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.</a:t>
            </a:r>
            <a:r>
              <a:rPr lang="en-US" altLang="ko-KR" sz="1400" b="1" dirty="0" err="1" smtClean="0">
                <a:solidFill>
                  <a:srgbClr val="0000C0"/>
                </a:solidFill>
                <a:latin typeface="Courier New"/>
              </a:rPr>
              <a:t>length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;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i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++) {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    if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(</a:t>
            </a:r>
            <a:r>
              <a:rPr lang="en-US" altLang="ko-KR" sz="1400" b="1" dirty="0" smtClean="0">
                <a:solidFill>
                  <a:srgbClr val="0000C0"/>
                </a:solidFill>
                <a:latin typeface="Courier New"/>
              </a:rPr>
              <a:t>printers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[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i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].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isDefaultPrinter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()) {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      return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0000C0"/>
                </a:solidFill>
                <a:latin typeface="Courier New"/>
              </a:rPr>
              <a:t>printers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[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i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];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   }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b="1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1.1.3.2</a:t>
            </a:r>
            <a:r>
              <a:rPr kumimoji="1" lang="en-US" altLang="ko-KR" sz="2200" b="1" baseline="0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 </a:t>
            </a:r>
            <a:r>
              <a:rPr lang="ko-KR" altLang="en-US" dirty="0" smtClean="0"/>
              <a:t>캡슐화</a:t>
            </a:r>
            <a:r>
              <a:rPr lang="en-US" altLang="ko-KR" dirty="0" smtClean="0"/>
              <a:t>(Encapsulation=information hiding) (2/2)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용어정의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(from </a:t>
            </a:r>
            <a:r>
              <a:rPr lang="en-US" altLang="ko-KR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wikipedia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캡슐화는 흔히 정보은폐와 동일한 의미로 사용되지만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둘 사이에 차이가 있다고 하기도 한다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하지만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정보 은폐는 원칙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</a:t>
            </a:r>
            <a:r>
              <a:rPr lang="en-US" altLang="ko-KR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pricipal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)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으로 캡슐화는 기술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(technique)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로 차이를 </a:t>
            </a:r>
            <a:r>
              <a:rPr lang="ko-KR" altLang="en-US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두려하나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이러한 견해에 대한 </a:t>
            </a:r>
            <a:r>
              <a:rPr lang="ko-KR" altLang="en-US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의견일치는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이루지 못한 상태이다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소프트웨어 모듈은 정보를 모듈이나 인터페이스로 대표되는 구성체 안으로 캡슐화함으로써 정보를 숨긴다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객체지향 프로그래밍에서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정보 은폐는 불확실한 구현에 존재하는 코드 의존성을 잘 정의된 인터페이스 안으로 이동함으로써 소프트웨어 개발 위험을 줄인다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인터페이스 클라이언트는 온전히 인터페이스를 통해 오퍼레이션을 수행함으로써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구현이 변경되더라도 클라이언트는 변경하지 않아도 된다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“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디자인 패턴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”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의 저자들은 상속과 캡슐화 간의 긴장에 대해서 길게 토의하고 난 후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그들의 경험에 의하면 설계자들이 대체로 상속을 남용한다고 언급하고 있다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상속의 위험을 다음과 같이 설명하였다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상속은 하위클래스에게 부모클래스의 세부구현을 노출하므로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상속은 캡슐화를 깬다고 할 수 있다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</a:t>
            </a:r>
            <a:r>
              <a:rPr lang="en-US" altLang="ko-KR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GoF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1995:19)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3.2.1 </a:t>
            </a:r>
            <a:r>
              <a:rPr lang="ko-KR" altLang="en-US" dirty="0" smtClean="0"/>
              <a:t>상황 이해</a:t>
            </a:r>
            <a:r>
              <a:rPr lang="en-US" altLang="ko-KR" dirty="0" smtClean="0"/>
              <a:t>(5/6)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Main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소스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66782" y="1571612"/>
            <a:ext cx="8572560" cy="36686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main(String[]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args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PrinterManager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manager =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PrinterManager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manager.setDefaultPrinter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400" b="1" dirty="0" smtClean="0">
                <a:solidFill>
                  <a:srgbClr val="2A00FF"/>
                </a:solidFill>
                <a:latin typeface="Courier New"/>
              </a:rPr>
              <a:t>개발부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altLang="ko-KR" sz="1400" b="1" i="1" dirty="0" err="1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400" b="1" i="1" dirty="0" err="1" smtClean="0">
                <a:solidFill>
                  <a:srgbClr val="000000"/>
                </a:solidFill>
                <a:latin typeface="Courier New"/>
              </a:rPr>
              <a:t>.println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400" b="1" i="1" dirty="0" smtClean="0">
                <a:solidFill>
                  <a:srgbClr val="2A00FF"/>
                </a:solidFill>
                <a:latin typeface="Courier New"/>
              </a:rPr>
              <a:t>"* Printer </a:t>
            </a:r>
            <a:r>
              <a:rPr lang="ko-KR" altLang="en-US" sz="1400" b="1" i="1" dirty="0" smtClean="0">
                <a:solidFill>
                  <a:srgbClr val="2A00FF"/>
                </a:solidFill>
                <a:latin typeface="Courier New"/>
              </a:rPr>
              <a:t>검색</a:t>
            </a:r>
            <a:r>
              <a:rPr lang="en-US" altLang="ko-KR" sz="1400" b="1" i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Printable[] printers =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manager.getPrinters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for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400" b="1" dirty="0" err="1" smtClean="0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i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= 0;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i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&lt;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printers.</a:t>
            </a:r>
            <a:r>
              <a:rPr lang="en-US" altLang="ko-KR" sz="1400" b="1" dirty="0" err="1" smtClean="0">
                <a:solidFill>
                  <a:srgbClr val="0000C0"/>
                </a:solidFill>
                <a:latin typeface="Courier New"/>
              </a:rPr>
              <a:t>length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;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i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++) {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  if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(printers[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i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].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isDefaultPrinter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())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altLang="ko-KR" sz="1400" b="1" i="1" dirty="0" err="1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400" b="1" i="1" dirty="0" err="1" smtClean="0">
                <a:solidFill>
                  <a:srgbClr val="000000"/>
                </a:solidFill>
                <a:latin typeface="Courier New"/>
              </a:rPr>
              <a:t>.print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400" b="1" i="1" dirty="0" smtClean="0">
                <a:solidFill>
                  <a:srgbClr val="2A00FF"/>
                </a:solidFill>
                <a:latin typeface="Courier New"/>
              </a:rPr>
              <a:t>"[</a:t>
            </a:r>
            <a:r>
              <a:rPr lang="ko-KR" altLang="en-US" sz="1400" b="1" i="1" dirty="0" smtClean="0">
                <a:solidFill>
                  <a:srgbClr val="2A00FF"/>
                </a:solidFill>
                <a:latin typeface="Courier New"/>
              </a:rPr>
              <a:t>기본프린터</a:t>
            </a:r>
            <a:r>
              <a:rPr lang="en-US" altLang="ko-KR" sz="1400" b="1" i="1" dirty="0" smtClean="0">
                <a:solidFill>
                  <a:srgbClr val="2A00FF"/>
                </a:solidFill>
                <a:latin typeface="Courier New"/>
              </a:rPr>
              <a:t>] "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else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altLang="ko-KR" sz="1400" b="1" i="1" dirty="0" err="1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400" b="1" i="1" dirty="0" err="1" smtClean="0">
                <a:solidFill>
                  <a:srgbClr val="000000"/>
                </a:solidFill>
                <a:latin typeface="Courier New"/>
              </a:rPr>
              <a:t>.print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400" b="1" i="1" dirty="0" smtClean="0">
                <a:solidFill>
                  <a:srgbClr val="2A00FF"/>
                </a:solidFill>
                <a:latin typeface="Courier New"/>
              </a:rPr>
              <a:t>"[</a:t>
            </a:r>
            <a:r>
              <a:rPr lang="ko-KR" altLang="en-US" sz="1400" b="1" i="1" dirty="0" smtClean="0">
                <a:solidFill>
                  <a:srgbClr val="2A00FF"/>
                </a:solidFill>
                <a:latin typeface="Courier New"/>
              </a:rPr>
              <a:t>선택프린터</a:t>
            </a:r>
            <a:r>
              <a:rPr lang="en-US" altLang="ko-KR" sz="1400" b="1" i="1" dirty="0" smtClean="0">
                <a:solidFill>
                  <a:srgbClr val="2A00FF"/>
                </a:solidFill>
                <a:latin typeface="Courier New"/>
              </a:rPr>
              <a:t>] "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altLang="ko-KR" sz="1400" b="1" i="1" dirty="0" err="1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400" b="1" i="1" dirty="0" err="1" smtClean="0">
                <a:solidFill>
                  <a:srgbClr val="000000"/>
                </a:solidFill>
                <a:latin typeface="Courier New"/>
              </a:rPr>
              <a:t>.println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(printers[</a:t>
            </a:r>
            <a:r>
              <a:rPr lang="en-US" altLang="ko-KR" sz="1400" b="1" i="1" dirty="0" err="1" smtClean="0">
                <a:solidFill>
                  <a:srgbClr val="000000"/>
                </a:solidFill>
                <a:latin typeface="Courier New"/>
              </a:rPr>
              <a:t>i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].</a:t>
            </a:r>
            <a:r>
              <a:rPr lang="en-US" altLang="ko-KR" sz="1400" b="1" i="1" dirty="0" err="1" smtClean="0">
                <a:solidFill>
                  <a:srgbClr val="000000"/>
                </a:solidFill>
                <a:latin typeface="Courier New"/>
              </a:rPr>
              <a:t>getPrinterName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());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altLang="ko-KR" sz="1400" b="1" i="1" dirty="0" err="1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400" b="1" i="1" dirty="0" err="1" smtClean="0">
                <a:solidFill>
                  <a:srgbClr val="000000"/>
                </a:solidFill>
                <a:latin typeface="Courier New"/>
              </a:rPr>
              <a:t>.println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400" b="1" i="1" dirty="0" smtClean="0">
                <a:solidFill>
                  <a:srgbClr val="2A00FF"/>
                </a:solidFill>
                <a:latin typeface="Courier New"/>
              </a:rPr>
              <a:t>"* </a:t>
            </a:r>
            <a:r>
              <a:rPr lang="ko-KR" altLang="en-US" sz="1400" b="1" i="1" dirty="0" smtClean="0">
                <a:solidFill>
                  <a:srgbClr val="2A00FF"/>
                </a:solidFill>
                <a:latin typeface="Courier New"/>
              </a:rPr>
              <a:t>출력</a:t>
            </a:r>
            <a:r>
              <a:rPr lang="en-US" altLang="ko-KR" sz="1400" b="1" i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Printable printer =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manager.getDefaultPrinter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printer.print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"Hello, Design Pattern"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 bwMode="auto">
          <a:xfrm>
            <a:off x="1238220" y="1857364"/>
            <a:ext cx="8286808" cy="500066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defTabSz="1038225"/>
            <a:endParaRPr lang="ko-KR" altLang="en-US" sz="120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1238220" y="2643182"/>
            <a:ext cx="8286808" cy="150019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defTabSz="1038225" eaLnBrk="1" hangingPunct="1">
              <a:lnSpc>
                <a:spcPct val="100000"/>
              </a:lnSpc>
              <a:buSzTx/>
              <a:buFont typeface="Wingdings" pitchFamily="2" charset="2"/>
              <a:buNone/>
              <a:tabLst/>
            </a:pPr>
            <a:endParaRPr lang="ko-KR" altLang="en-US" sz="120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1238220" y="4429132"/>
            <a:ext cx="8286808" cy="500066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defTabSz="1038225"/>
            <a:endParaRPr lang="ko-KR" altLang="en-US" sz="120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3.2.1 </a:t>
            </a:r>
            <a:r>
              <a:rPr lang="ko-KR" altLang="en-US" dirty="0" smtClean="0"/>
              <a:t>상황 이해</a:t>
            </a:r>
            <a:r>
              <a:rPr lang="en-US" altLang="ko-KR" dirty="0" smtClean="0"/>
              <a:t>(6/6)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Main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클래스 실행 결과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0613" y="1714488"/>
            <a:ext cx="8867775" cy="270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직사각형 5"/>
          <p:cNvSpPr/>
          <p:nvPr/>
        </p:nvSpPr>
        <p:spPr bwMode="auto">
          <a:xfrm>
            <a:off x="1023906" y="2071678"/>
            <a:ext cx="5072098" cy="71438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defTabSz="1038225" eaLnBrk="1" hangingPunct="1">
              <a:lnSpc>
                <a:spcPct val="100000"/>
              </a:lnSpc>
              <a:buSzTx/>
              <a:buFont typeface="Wingdings" pitchFamily="2" charset="2"/>
              <a:buNone/>
              <a:tabLst/>
            </a:pPr>
            <a:endParaRPr lang="ko-KR" altLang="en-US" sz="120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1023906" y="2928934"/>
            <a:ext cx="5072098" cy="571504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defTabSz="1038225" eaLnBrk="1" hangingPunct="1">
              <a:lnSpc>
                <a:spcPct val="100000"/>
              </a:lnSpc>
              <a:buSzTx/>
              <a:buFont typeface="Wingdings" pitchFamily="2" charset="2"/>
              <a:buNone/>
              <a:tabLst/>
            </a:pPr>
            <a:endParaRPr lang="ko-KR" altLang="en-US" sz="120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1023906" y="3714752"/>
            <a:ext cx="5072098" cy="35719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defTabSz="1038225" eaLnBrk="1" hangingPunct="1">
              <a:lnSpc>
                <a:spcPct val="100000"/>
              </a:lnSpc>
              <a:buSzTx/>
              <a:buFont typeface="Wingdings" pitchFamily="2" charset="2"/>
              <a:buNone/>
              <a:tabLst/>
            </a:pPr>
            <a:endParaRPr lang="ko-KR" altLang="en-US" sz="120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96136" y="2500306"/>
            <a:ext cx="1071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dirty="0" smtClean="0">
                <a:latin typeface="휴먼편지체" pitchFamily="18" charset="-127"/>
                <a:ea typeface="휴먼편지체" pitchFamily="18" charset="-127"/>
              </a:rPr>
              <a:t>20 </a:t>
            </a:r>
            <a:r>
              <a:rPr lang="ko-KR" altLang="en-US" sz="1400" dirty="0" smtClean="0">
                <a:latin typeface="휴먼편지체" pitchFamily="18" charset="-127"/>
                <a:ea typeface="휴먼편지체" pitchFamily="18" charset="-127"/>
              </a:rPr>
              <a:t>초 소요</a:t>
            </a:r>
            <a:endParaRPr lang="ko-KR" altLang="en-US" sz="1400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6167442" y="242886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7096136" y="264318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2" name="구부러진 연결선 11"/>
          <p:cNvCxnSpPr>
            <a:stCxn id="11" idx="1"/>
            <a:endCxn id="10" idx="3"/>
          </p:cNvCxnSpPr>
          <p:nvPr/>
        </p:nvCxnSpPr>
        <p:spPr bwMode="auto">
          <a:xfrm rot="10800000">
            <a:off x="6238880" y="2464587"/>
            <a:ext cx="857256" cy="214314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3.2.2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솔루션 찾기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솔루션 찾기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문제해결 실습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문제가 되는 지점 찾기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전체 클래스들 중 성능이 좋지 않은 부분을 식별한다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문제가 되는 클래스를 사용하는 클래스의 패턴을 분석한다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지연 로딩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(Lazy Loading)</a:t>
            </a: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문제가 되는 코드를 최대한 지연해서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필요할 때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)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실행하는 방법을 찾는다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문제 해결 후 몇 개의 클래스가 어떻게 변경되었는지 옆에 있는 사람과 비교 토의하시오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제한 사항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Printable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인터페이스는 산업표준이라 바꿀 수 없다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2"/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Print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객체는 충분히 튜닝 되어 더 이상 바꿀 수 없다고 가정한다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구조가 바뀌더라도 클라이언트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(Main)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클래스에 미치는 영향을 최소화 하라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3.2.3 </a:t>
            </a:r>
            <a:r>
              <a:rPr lang="ko-KR" altLang="en-US" dirty="0" smtClean="0"/>
              <a:t>솔루션 발표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문제해결을 위해 디자인한 다이어그램과 개발 소스를 기준으로 발표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3.2.4 </a:t>
            </a:r>
            <a:r>
              <a:rPr lang="ko-KR" altLang="en-US" dirty="0" smtClean="0"/>
              <a:t>패턴 소개 </a:t>
            </a:r>
            <a:r>
              <a:rPr lang="en-US" altLang="ko-KR" dirty="0" smtClean="0"/>
              <a:t>– Proxy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(1/14)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2344094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의도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다른 객체에 접근하기 위해 중간 대리 역할을 하는 객체를 사용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marL="230188" lvl="1" indent="0">
              <a:buNone/>
            </a:pP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동기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Problem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을 통해서 나타난 문제점을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Proxy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패턴을 통해 그 대안을 찾고자 한다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문제가 되는 지점 찾기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지연 로딩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(Lazy Loading)</a:t>
            </a: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영향도 최소화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3.2.4 </a:t>
            </a:r>
            <a:r>
              <a:rPr lang="ko-KR" altLang="en-US" dirty="0" smtClean="0"/>
              <a:t>패턴 소개 </a:t>
            </a:r>
            <a:r>
              <a:rPr lang="en-US" altLang="ko-KR" dirty="0" smtClean="0"/>
              <a:t>– Proxy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(2/14)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문제가 되는 지점 찾기</a:t>
            </a:r>
            <a:endParaRPr lang="en-US" altLang="ko-KR" sz="18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실행시간의 대부분은 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Printer 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객체를 생성하는데 소요</a:t>
            </a:r>
            <a:endParaRPr lang="en-US" altLang="ko-KR" sz="16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en-US" altLang="ko-KR" sz="1600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PrinterManager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가 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Printer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를 관리하기 위해 어쩔 수 없이 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Printer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를 생성하여야 함</a:t>
            </a:r>
            <a:endParaRPr lang="ko-KR" altLang="en-US" sz="16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5953128" y="2571743"/>
            <a:ext cx="1428760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Printable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5953128" y="2928934"/>
            <a:ext cx="1428760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5953128" y="3000371"/>
            <a:ext cx="142876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8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3238484" y="2571743"/>
            <a:ext cx="1428760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PrinterManager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3238484" y="2928934"/>
            <a:ext cx="1428760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3238484" y="3000371"/>
            <a:ext cx="142876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8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5953128" y="3714751"/>
            <a:ext cx="1428760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Printer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5953128" y="4071942"/>
            <a:ext cx="1428760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5953128" y="4143379"/>
            <a:ext cx="142876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8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0" name="꺾인 연결선 19"/>
          <p:cNvCxnSpPr>
            <a:stCxn id="17" idx="0"/>
            <a:endCxn id="7" idx="2"/>
          </p:cNvCxnSpPr>
          <p:nvPr/>
        </p:nvCxnSpPr>
        <p:spPr bwMode="auto">
          <a:xfrm rot="5400000" flipH="1" flipV="1">
            <a:off x="6346037" y="3393280"/>
            <a:ext cx="642942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이등변 삼각형 22"/>
          <p:cNvSpPr/>
          <p:nvPr/>
        </p:nvSpPr>
        <p:spPr bwMode="auto">
          <a:xfrm>
            <a:off x="6524632" y="3071809"/>
            <a:ext cx="285752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4" name="꺾인 연결선 23"/>
          <p:cNvCxnSpPr>
            <a:stCxn id="14" idx="3"/>
            <a:endCxn id="5" idx="1"/>
          </p:cNvCxnSpPr>
          <p:nvPr/>
        </p:nvCxnSpPr>
        <p:spPr bwMode="auto">
          <a:xfrm>
            <a:off x="4667244" y="2772663"/>
            <a:ext cx="1285884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31" name="다이아몬드 30"/>
          <p:cNvSpPr/>
          <p:nvPr/>
        </p:nvSpPr>
        <p:spPr bwMode="auto">
          <a:xfrm>
            <a:off x="4667244" y="2689681"/>
            <a:ext cx="285752" cy="142876"/>
          </a:xfrm>
          <a:prstGeom prst="diamond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38748" y="2500306"/>
            <a:ext cx="7841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 printers</a:t>
            </a:r>
            <a:endParaRPr lang="ko-KR" altLang="en-US" sz="10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5524500" y="2786058"/>
            <a:ext cx="266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*</a:t>
            </a:r>
            <a:endParaRPr lang="ko-KR" altLang="en-US" sz="1000" b="1" dirty="0"/>
          </a:p>
        </p:txBody>
      </p:sp>
      <p:cxnSp>
        <p:nvCxnSpPr>
          <p:cNvPr id="34" name="꺾인 연결선 33"/>
          <p:cNvCxnSpPr>
            <a:stCxn id="16" idx="2"/>
            <a:endCxn id="17" idx="1"/>
          </p:cNvCxnSpPr>
          <p:nvPr/>
        </p:nvCxnSpPr>
        <p:spPr bwMode="auto">
          <a:xfrm rot="16200000" flipH="1">
            <a:off x="4531065" y="2493608"/>
            <a:ext cx="843862" cy="2000264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 w="med" len="med"/>
          </a:ln>
          <a:effectLst/>
        </p:spPr>
      </p:cxnSp>
      <p:sp>
        <p:nvSpPr>
          <p:cNvPr id="37" name="TextBox 36"/>
          <p:cNvSpPr txBox="1"/>
          <p:nvPr/>
        </p:nvSpPr>
        <p:spPr>
          <a:xfrm>
            <a:off x="4024302" y="3643314"/>
            <a:ext cx="4571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new</a:t>
            </a:r>
            <a:endParaRPr lang="ko-KR" altLang="en-US" sz="10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4024302" y="3929066"/>
            <a:ext cx="14173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 smtClean="0"/>
              <a:t>setDefaultPrinter</a:t>
            </a:r>
            <a:r>
              <a:rPr lang="en-US" altLang="ko-KR" sz="1000" b="1" dirty="0" smtClean="0"/>
              <a:t>()</a:t>
            </a:r>
            <a:endParaRPr lang="ko-KR" altLang="en-US" sz="10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024302" y="4143380"/>
            <a:ext cx="13324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 smtClean="0"/>
              <a:t>getPrinterName</a:t>
            </a:r>
            <a:r>
              <a:rPr lang="en-US" altLang="ko-KR" sz="1000" b="1" dirty="0" smtClean="0"/>
              <a:t>()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024302" y="4357694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print()</a:t>
            </a:r>
          </a:p>
        </p:txBody>
      </p:sp>
      <p:sp>
        <p:nvSpPr>
          <p:cNvPr id="41" name="구름 40"/>
          <p:cNvSpPr/>
          <p:nvPr/>
        </p:nvSpPr>
        <p:spPr bwMode="auto">
          <a:xfrm>
            <a:off x="5453062" y="4429132"/>
            <a:ext cx="4143404" cy="1500198"/>
          </a:xfrm>
          <a:prstGeom prst="cloud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810252" y="4429132"/>
            <a:ext cx="36433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endParaRPr lang="ko-KR" altLang="en-US" sz="1000" b="1" dirty="0" smtClean="0">
              <a:latin typeface="Courier New"/>
            </a:endParaRP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initialize() {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altLang="ko-KR" sz="1000" b="1" i="1" dirty="0" err="1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b="1" i="1" dirty="0" err="1" smtClean="0">
                <a:solidFill>
                  <a:srgbClr val="000000"/>
                </a:solidFill>
                <a:latin typeface="Courier New"/>
              </a:rPr>
              <a:t>.print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000" b="1" i="1" dirty="0" smtClean="0">
                <a:solidFill>
                  <a:srgbClr val="0000C0"/>
                </a:solidFill>
                <a:latin typeface="Courier New"/>
              </a:rPr>
              <a:t>name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 + 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" ..</a:t>
            </a:r>
            <a:r>
              <a:rPr lang="ko-KR" altLang="en-US" sz="1000" b="1" i="1" dirty="0" smtClean="0">
                <a:solidFill>
                  <a:srgbClr val="2A00FF"/>
                </a:solidFill>
                <a:latin typeface="Courier New"/>
              </a:rPr>
              <a:t>중 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(5</a:t>
            </a:r>
            <a:r>
              <a:rPr lang="ko-KR" altLang="en-US" sz="1000" b="1" i="1" dirty="0" smtClean="0">
                <a:solidFill>
                  <a:srgbClr val="2A00FF"/>
                </a:solidFill>
                <a:latin typeface="Courier New"/>
              </a:rPr>
              <a:t>초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) ..."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...</a:t>
            </a:r>
            <a:endParaRPr lang="en-US" altLang="ko-KR" sz="1000" b="1" dirty="0" smtClean="0">
              <a:solidFill>
                <a:srgbClr val="000000"/>
              </a:solidFill>
              <a:latin typeface="Courier New"/>
            </a:endParaRP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Thread.</a:t>
            </a:r>
            <a:r>
              <a:rPr lang="en-US" altLang="ko-KR" sz="1000" b="1" i="1" dirty="0" err="1" smtClean="0">
                <a:solidFill>
                  <a:srgbClr val="000000"/>
                </a:solidFill>
                <a:latin typeface="Courier New"/>
              </a:rPr>
              <a:t>sleep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(1000L);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...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altLang="ko-KR" sz="1000" b="1" i="1" dirty="0" err="1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b="1" i="1" dirty="0" err="1" smtClean="0">
                <a:solidFill>
                  <a:srgbClr val="000000"/>
                </a:solidFill>
                <a:latin typeface="Courier New"/>
              </a:rPr>
              <a:t>.println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" </a:t>
            </a:r>
            <a:r>
              <a:rPr lang="ko-KR" altLang="en-US" sz="1000" b="1" i="1" dirty="0" smtClean="0">
                <a:solidFill>
                  <a:srgbClr val="2A00FF"/>
                </a:solidFill>
                <a:latin typeface="Courier New"/>
              </a:rPr>
              <a:t>완료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."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 algn="l">
              <a:spcBef>
                <a:spcPts val="0"/>
              </a:spcBef>
            </a:pPr>
            <a:endParaRPr lang="en-US" altLang="ko-KR" sz="1000" b="1" dirty="0" smtClean="0">
              <a:solidFill>
                <a:srgbClr val="7F0055"/>
              </a:solidFill>
              <a:latin typeface="Courier New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24764" y="4143380"/>
            <a:ext cx="2928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Printer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생성에서 초기화 시간이 오래 걸린다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5881690" y="5072074"/>
            <a:ext cx="2000264" cy="214314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defTabSz="1038225" eaLnBrk="1" hangingPunct="1">
              <a:lnSpc>
                <a:spcPct val="100000"/>
              </a:lnSpc>
              <a:buSzTx/>
              <a:buFont typeface="Wingdings" pitchFamily="2" charset="2"/>
              <a:buNone/>
              <a:tabLst/>
            </a:pPr>
            <a:endParaRPr lang="ko-KR" altLang="en-US" sz="1200" b="1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구름 49"/>
          <p:cNvSpPr/>
          <p:nvPr/>
        </p:nvSpPr>
        <p:spPr bwMode="auto">
          <a:xfrm>
            <a:off x="738154" y="3429000"/>
            <a:ext cx="2928958" cy="1285884"/>
          </a:xfrm>
          <a:prstGeom prst="cloud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952468" y="3500438"/>
            <a:ext cx="257176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Printable[] </a:t>
            </a:r>
            <a:r>
              <a:rPr lang="en-US" altLang="ko-KR" sz="1000" b="1" dirty="0" smtClean="0">
                <a:solidFill>
                  <a:srgbClr val="0000C0"/>
                </a:solidFill>
                <a:latin typeface="Courier New"/>
              </a:rPr>
              <a:t>printers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b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</a:b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=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Printable[]</a:t>
            </a:r>
            <a:b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</a:b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{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new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Printer(</a:t>
            </a:r>
            <a:r>
              <a:rPr lang="en-US" altLang="ko-KR" sz="10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000" b="1" dirty="0" smtClean="0">
                <a:solidFill>
                  <a:srgbClr val="2A00FF"/>
                </a:solidFill>
                <a:latin typeface="Courier New"/>
              </a:rPr>
              <a:t>회의실</a:t>
            </a:r>
            <a:r>
              <a:rPr lang="en-US" altLang="ko-KR" sz="10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),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new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Printer(</a:t>
            </a:r>
            <a:r>
              <a:rPr lang="en-US" altLang="ko-KR" sz="10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000" b="1" dirty="0" smtClean="0">
                <a:solidFill>
                  <a:srgbClr val="2A00FF"/>
                </a:solidFill>
                <a:latin typeface="Courier New"/>
              </a:rPr>
              <a:t>영업부</a:t>
            </a:r>
            <a:r>
              <a:rPr lang="en-US" altLang="ko-KR" sz="10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),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...</a:t>
            </a:r>
            <a:endParaRPr lang="en-US" altLang="ko-KR" sz="1000" b="1" dirty="0" smtClean="0">
              <a:solidFill>
                <a:srgbClr val="000000"/>
              </a:solidFill>
              <a:latin typeface="Courier New"/>
            </a:endParaRP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};</a:t>
            </a:r>
            <a:endParaRPr lang="en-US" altLang="ko-KR" sz="1000" b="1" dirty="0" smtClean="0">
              <a:solidFill>
                <a:srgbClr val="7F0055"/>
              </a:solidFill>
              <a:latin typeface="Courier New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3024170" y="278605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1809724" y="335756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6" name="구부러진 연결선 45"/>
          <p:cNvCxnSpPr>
            <a:stCxn id="45" idx="0"/>
            <a:endCxn id="44" idx="1"/>
          </p:cNvCxnSpPr>
          <p:nvPr/>
        </p:nvCxnSpPr>
        <p:spPr bwMode="auto">
          <a:xfrm rot="5400000" flipH="1" flipV="1">
            <a:off x="2166914" y="2500307"/>
            <a:ext cx="535785" cy="1178727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4" name="TextBox 53"/>
          <p:cNvSpPr txBox="1"/>
          <p:nvPr/>
        </p:nvSpPr>
        <p:spPr>
          <a:xfrm>
            <a:off x="952468" y="4714884"/>
            <a:ext cx="2928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1" dirty="0" err="1" smtClean="0">
                <a:latin typeface="휴먼편지체" pitchFamily="18" charset="-127"/>
                <a:ea typeface="휴먼편지체" pitchFamily="18" charset="-127"/>
              </a:rPr>
              <a:t>PrinterManager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는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Printer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관리와 사용을 위해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Printer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객체의 생성이 불가피하다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1095344" y="3929066"/>
            <a:ext cx="2214578" cy="500066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defTabSz="1038225" eaLnBrk="1" hangingPunct="1">
              <a:lnSpc>
                <a:spcPct val="100000"/>
              </a:lnSpc>
              <a:buSzTx/>
              <a:buFont typeface="Wingdings" pitchFamily="2" charset="2"/>
              <a:buNone/>
              <a:tabLst/>
            </a:pPr>
            <a:endParaRPr lang="ko-KR" altLang="en-US" sz="1200" b="1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3.2.4 </a:t>
            </a:r>
            <a:r>
              <a:rPr lang="ko-KR" altLang="en-US" dirty="0" smtClean="0"/>
              <a:t>패턴 소개 </a:t>
            </a:r>
            <a:r>
              <a:rPr lang="en-US" altLang="ko-KR" dirty="0" smtClean="0"/>
              <a:t>– Proxy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(3/14)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지연 로딩 </a:t>
            </a: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(Lazy Loading)</a:t>
            </a:r>
          </a:p>
          <a:p>
            <a:pPr lvl="1"/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대부분의 사용자는 하나의 프린터를 사용하므로 모든 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Printer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를 가질 필요는 없음</a:t>
            </a:r>
            <a:endParaRPr lang="en-US" altLang="ko-KR" sz="16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프린터의 핵심 기능이 필요할 때는 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print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를 호출할 때 임</a:t>
            </a:r>
            <a:endParaRPr lang="ko-KR" altLang="en-US" sz="16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6453194" y="2245670"/>
            <a:ext cx="2357454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Printable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6453194" y="2602861"/>
            <a:ext cx="2357454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6453194" y="2674298"/>
            <a:ext cx="2357454" cy="7143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setDefaultPrinter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boolean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):void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i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isDefaultPrinter</a:t>
            </a: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 : </a:t>
            </a:r>
            <a:r>
              <a:rPr lang="en-US" altLang="ko-KR" sz="1000" b="1" i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boolean</a:t>
            </a:r>
            <a:endParaRPr lang="en-US" altLang="ko-KR" sz="1000" b="1" i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getPrinterName</a:t>
            </a: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() : String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print(String) : void</a:t>
            </a:r>
            <a:endParaRPr kumimoji="1" lang="ko-KR" altLang="en-US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8024830" y="3888744"/>
            <a:ext cx="2357454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Printer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8024830" y="4245934"/>
            <a:ext cx="2357454" cy="3975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name : String</a:t>
            </a:r>
          </a:p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defaultPrinter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boolean</a:t>
            </a:r>
            <a:endParaRPr lang="ko-KR" altLang="en-US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8024830" y="4643446"/>
            <a:ext cx="2357454" cy="85725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setDefaultPrinter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boolean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):void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isDefaultPrinter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 :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boolean</a:t>
            </a:r>
            <a:endParaRPr lang="en-US" altLang="ko-KR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getPrinterName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() : String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print(String)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initialize() : void</a:t>
            </a:r>
            <a:endParaRPr kumimoji="1" lang="ko-KR" altLang="en-US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5024434" y="3888744"/>
            <a:ext cx="2357454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PrinterProxy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5024434" y="4245934"/>
            <a:ext cx="2357454" cy="3975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name : String</a:t>
            </a:r>
          </a:p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defaultPrinter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boolean</a:t>
            </a:r>
            <a:endParaRPr lang="ko-KR" altLang="en-US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5024434" y="4643446"/>
            <a:ext cx="2357454" cy="85725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setDefaultPrinter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boolean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):void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isDefaultPrinter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 :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boolean</a:t>
            </a:r>
            <a:endParaRPr lang="en-US" altLang="ko-KR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getPrinterName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() : String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print(String)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realize() : void</a:t>
            </a:r>
            <a:endParaRPr kumimoji="1" lang="ko-KR" altLang="en-US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5" name="꺾인 연결선 14"/>
          <p:cNvCxnSpPr>
            <a:stCxn id="13" idx="3"/>
            <a:endCxn id="10" idx="1"/>
          </p:cNvCxnSpPr>
          <p:nvPr/>
        </p:nvCxnSpPr>
        <p:spPr bwMode="auto">
          <a:xfrm>
            <a:off x="7381888" y="4444690"/>
            <a:ext cx="642942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7524764" y="4103058"/>
            <a:ext cx="5245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 real</a:t>
            </a:r>
            <a:endParaRPr lang="ko-KR" altLang="en-US" sz="1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667640" y="4388810"/>
            <a:ext cx="266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1</a:t>
            </a:r>
            <a:endParaRPr lang="ko-KR" altLang="en-US" sz="1000" b="1" dirty="0"/>
          </a:p>
        </p:txBody>
      </p:sp>
      <p:cxnSp>
        <p:nvCxnSpPr>
          <p:cNvPr id="20" name="꺾인 연결선 19"/>
          <p:cNvCxnSpPr>
            <a:stCxn id="9" idx="0"/>
            <a:endCxn id="7" idx="2"/>
          </p:cNvCxnSpPr>
          <p:nvPr/>
        </p:nvCxnSpPr>
        <p:spPr bwMode="auto">
          <a:xfrm rot="16200000" flipV="1">
            <a:off x="8167706" y="2852893"/>
            <a:ext cx="500066" cy="1571636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 w="med" len="med"/>
          </a:ln>
          <a:effectLst/>
        </p:spPr>
      </p:cxnSp>
      <p:cxnSp>
        <p:nvCxnSpPr>
          <p:cNvPr id="23" name="꺾인 연결선 22"/>
          <p:cNvCxnSpPr>
            <a:stCxn id="12" idx="0"/>
            <a:endCxn id="7" idx="2"/>
          </p:cNvCxnSpPr>
          <p:nvPr/>
        </p:nvCxnSpPr>
        <p:spPr bwMode="auto">
          <a:xfrm rot="5400000" flipH="1" flipV="1">
            <a:off x="6667508" y="2924331"/>
            <a:ext cx="500066" cy="1428760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 w="med" len="med"/>
          </a:ln>
          <a:effectLst/>
        </p:spPr>
      </p:cxnSp>
      <p:sp>
        <p:nvSpPr>
          <p:cNvPr id="26" name="이등변 삼각형 25"/>
          <p:cNvSpPr/>
          <p:nvPr/>
        </p:nvSpPr>
        <p:spPr bwMode="auto">
          <a:xfrm>
            <a:off x="7483944" y="3388678"/>
            <a:ext cx="285752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3238484" y="2245670"/>
            <a:ext cx="1428760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PrinterManager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3238484" y="2602861"/>
            <a:ext cx="1428760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3238484" y="2674298"/>
            <a:ext cx="142876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8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0" name="꺾인 연결선 29"/>
          <p:cNvCxnSpPr>
            <a:stCxn id="27" idx="3"/>
            <a:endCxn id="5" idx="1"/>
          </p:cNvCxnSpPr>
          <p:nvPr/>
        </p:nvCxnSpPr>
        <p:spPr bwMode="auto">
          <a:xfrm>
            <a:off x="4667244" y="2446590"/>
            <a:ext cx="178595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31" name="다이아몬드 30"/>
          <p:cNvSpPr/>
          <p:nvPr/>
        </p:nvSpPr>
        <p:spPr bwMode="auto">
          <a:xfrm>
            <a:off x="4667244" y="2388546"/>
            <a:ext cx="285752" cy="142876"/>
          </a:xfrm>
          <a:prstGeom prst="diamond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67376" y="2174232"/>
            <a:ext cx="7841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 printers</a:t>
            </a:r>
            <a:endParaRPr lang="ko-KR" altLang="en-US" sz="10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5953128" y="2459984"/>
            <a:ext cx="266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*</a:t>
            </a:r>
            <a:endParaRPr lang="ko-KR" altLang="en-US" sz="1000" b="1" dirty="0"/>
          </a:p>
        </p:txBody>
      </p:sp>
      <p:cxnSp>
        <p:nvCxnSpPr>
          <p:cNvPr id="35" name="꺾인 연결선 34"/>
          <p:cNvCxnSpPr>
            <a:stCxn id="29" idx="2"/>
            <a:endCxn id="13" idx="1"/>
          </p:cNvCxnSpPr>
          <p:nvPr/>
        </p:nvCxnSpPr>
        <p:spPr bwMode="auto">
          <a:xfrm rot="16200000" flipH="1">
            <a:off x="3639172" y="3059428"/>
            <a:ext cx="1698954" cy="1071570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 w="med" len="med"/>
          </a:ln>
          <a:effectLst/>
        </p:spPr>
      </p:cxnSp>
      <p:sp>
        <p:nvSpPr>
          <p:cNvPr id="38" name="TextBox 37"/>
          <p:cNvSpPr txBox="1"/>
          <p:nvPr/>
        </p:nvSpPr>
        <p:spPr>
          <a:xfrm>
            <a:off x="3952864" y="3071810"/>
            <a:ext cx="4571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new</a:t>
            </a:r>
            <a:endParaRPr lang="ko-KR" altLang="en-US" sz="10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6524632" y="5715016"/>
            <a:ext cx="2928958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Printer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와 동일한 역할을 하는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Proxy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를 둔다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</a:p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실제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Printer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가 필요한 시점까지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Printer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의 생성을 연기한다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40" name="구름 39"/>
          <p:cNvSpPr/>
          <p:nvPr/>
        </p:nvSpPr>
        <p:spPr bwMode="auto">
          <a:xfrm>
            <a:off x="1023906" y="4500570"/>
            <a:ext cx="3786214" cy="1500198"/>
          </a:xfrm>
          <a:prstGeom prst="cloud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023906" y="4681733"/>
            <a:ext cx="371477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print(String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string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realize();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C0"/>
                </a:solidFill>
                <a:latin typeface="Courier New"/>
              </a:rPr>
              <a:t>  </a:t>
            </a:r>
            <a:r>
              <a:rPr lang="en-US" altLang="ko-KR" sz="1000" b="1" dirty="0" err="1" smtClean="0">
                <a:solidFill>
                  <a:srgbClr val="0000C0"/>
                </a:solidFill>
                <a:latin typeface="Courier New"/>
              </a:rPr>
              <a:t>real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.print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(string);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synchronized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realize() {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if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(</a:t>
            </a:r>
            <a:r>
              <a:rPr lang="en-US" altLang="ko-KR" sz="1000" b="1" dirty="0" smtClean="0">
                <a:solidFill>
                  <a:srgbClr val="0000C0"/>
                </a:solidFill>
                <a:latin typeface="Courier New"/>
              </a:rPr>
              <a:t>real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==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null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) </a:t>
            </a:r>
            <a:r>
              <a:rPr lang="en-US" altLang="ko-KR" sz="1000" b="1" dirty="0" smtClean="0">
                <a:solidFill>
                  <a:srgbClr val="0000C0"/>
                </a:solidFill>
                <a:latin typeface="Courier New"/>
              </a:rPr>
              <a:t>real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Printer(</a:t>
            </a:r>
            <a:r>
              <a:rPr lang="en-US" altLang="ko-KR" sz="1000" b="1" dirty="0" smtClean="0">
                <a:solidFill>
                  <a:srgbClr val="0000C0"/>
                </a:solidFill>
                <a:latin typeface="Courier New"/>
              </a:rPr>
              <a:t>name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en-US" altLang="ko-KR" sz="1000" b="1" dirty="0" smtClean="0">
              <a:solidFill>
                <a:srgbClr val="7F0055"/>
              </a:solidFill>
              <a:latin typeface="Courier New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5953128" y="550070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6524632" y="5929330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4" name="구부러진 연결선 45"/>
          <p:cNvCxnSpPr>
            <a:stCxn id="43" idx="1"/>
            <a:endCxn id="42" idx="2"/>
          </p:cNvCxnSpPr>
          <p:nvPr/>
        </p:nvCxnSpPr>
        <p:spPr bwMode="auto">
          <a:xfrm rot="10800000">
            <a:off x="5988848" y="5572141"/>
            <a:ext cx="535785" cy="392909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7" name="구름 46"/>
          <p:cNvSpPr/>
          <p:nvPr/>
        </p:nvSpPr>
        <p:spPr bwMode="auto">
          <a:xfrm>
            <a:off x="523840" y="3000372"/>
            <a:ext cx="3071834" cy="1285884"/>
          </a:xfrm>
          <a:prstGeom prst="cloud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95278" y="3038659"/>
            <a:ext cx="257176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Printable[] </a:t>
            </a:r>
            <a:r>
              <a:rPr lang="en-US" altLang="ko-KR" sz="1000" b="1" dirty="0" smtClean="0">
                <a:solidFill>
                  <a:srgbClr val="0000C0"/>
                </a:solidFill>
                <a:latin typeface="Courier New"/>
              </a:rPr>
              <a:t>printers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b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</a:b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=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Printable[] </a:t>
            </a:r>
            <a:b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</a:b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{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new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PrinterProxy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0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000" b="1" dirty="0" smtClean="0">
                <a:solidFill>
                  <a:srgbClr val="2A00FF"/>
                </a:solidFill>
                <a:latin typeface="Courier New"/>
              </a:rPr>
              <a:t>회의실</a:t>
            </a:r>
            <a:r>
              <a:rPr lang="en-US" altLang="ko-KR" sz="10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),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new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PrinterProxy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0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000" b="1" dirty="0" smtClean="0">
                <a:solidFill>
                  <a:srgbClr val="2A00FF"/>
                </a:solidFill>
                <a:latin typeface="Courier New"/>
              </a:rPr>
              <a:t>영업부</a:t>
            </a:r>
            <a:r>
              <a:rPr lang="en-US" altLang="ko-KR" sz="10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),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...</a:t>
            </a:r>
            <a:endParaRPr lang="en-US" altLang="ko-KR" sz="1000" b="1" dirty="0" smtClean="0">
              <a:solidFill>
                <a:srgbClr val="000000"/>
              </a:solidFill>
              <a:latin typeface="Courier New"/>
            </a:endParaRP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};</a:t>
            </a:r>
          </a:p>
        </p:txBody>
      </p:sp>
      <p:cxnSp>
        <p:nvCxnSpPr>
          <p:cNvPr id="49" name="구부러진 연결선 45"/>
          <p:cNvCxnSpPr>
            <a:stCxn id="51" idx="0"/>
            <a:endCxn id="27" idx="1"/>
          </p:cNvCxnSpPr>
          <p:nvPr/>
        </p:nvCxnSpPr>
        <p:spPr bwMode="auto">
          <a:xfrm rot="5400000" flipH="1" flipV="1">
            <a:off x="2678142" y="2113957"/>
            <a:ext cx="227708" cy="892975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0" name="TextBox 49"/>
          <p:cNvSpPr txBox="1"/>
          <p:nvPr/>
        </p:nvSpPr>
        <p:spPr>
          <a:xfrm>
            <a:off x="738154" y="2459984"/>
            <a:ext cx="1571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Printer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대신 대리역할을 하는 </a:t>
            </a:r>
            <a:r>
              <a:rPr lang="en-US" altLang="ko-KR" sz="1200" b="1" dirty="0" err="1" smtClean="0">
                <a:latin typeface="휴먼편지체" pitchFamily="18" charset="-127"/>
                <a:ea typeface="휴먼편지체" pitchFamily="18" charset="-127"/>
              </a:rPr>
              <a:t>PrintProxy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를 사용한다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51" name="직사각형 50"/>
          <p:cNvSpPr/>
          <p:nvPr/>
        </p:nvSpPr>
        <p:spPr bwMode="auto">
          <a:xfrm>
            <a:off x="2309790" y="267429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952864" y="3246593"/>
            <a:ext cx="14173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 smtClean="0"/>
              <a:t>setDefaultPrinter</a:t>
            </a:r>
            <a:r>
              <a:rPr lang="en-US" altLang="ko-KR" sz="1000" b="1" dirty="0" smtClean="0"/>
              <a:t>()</a:t>
            </a:r>
            <a:endParaRPr lang="ko-KR" altLang="en-US" sz="10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3952864" y="3460907"/>
            <a:ext cx="13324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 smtClean="0"/>
              <a:t>getPrinterName</a:t>
            </a:r>
            <a:r>
              <a:rPr lang="en-US" altLang="ko-KR" sz="1000" b="1" dirty="0" smtClean="0"/>
              <a:t>()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952864" y="3675221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print()</a:t>
            </a:r>
          </a:p>
        </p:txBody>
      </p:sp>
      <p:sp>
        <p:nvSpPr>
          <p:cNvPr id="57" name="직사각형 56"/>
          <p:cNvSpPr/>
          <p:nvPr/>
        </p:nvSpPr>
        <p:spPr bwMode="auto">
          <a:xfrm>
            <a:off x="4024302" y="3675221"/>
            <a:ext cx="1000132" cy="214314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defTabSz="1038225" eaLnBrk="1" hangingPunct="1">
              <a:lnSpc>
                <a:spcPct val="100000"/>
              </a:lnSpc>
              <a:buSzTx/>
              <a:buFont typeface="Wingdings" pitchFamily="2" charset="2"/>
              <a:buNone/>
              <a:tabLst/>
            </a:pPr>
            <a:endParaRPr lang="ko-KR" altLang="en-US" sz="1200" b="1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직사각형 69"/>
          <p:cNvSpPr/>
          <p:nvPr/>
        </p:nvSpPr>
        <p:spPr bwMode="auto">
          <a:xfrm>
            <a:off x="738154" y="3500438"/>
            <a:ext cx="2214578" cy="500066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defTabSz="1038225" eaLnBrk="1" hangingPunct="1">
              <a:lnSpc>
                <a:spcPct val="100000"/>
              </a:lnSpc>
              <a:buSzTx/>
              <a:buFont typeface="Wingdings" pitchFamily="2" charset="2"/>
              <a:buNone/>
              <a:tabLst/>
            </a:pPr>
            <a:endParaRPr lang="ko-KR" altLang="en-US" sz="1200" b="1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3.2.4 </a:t>
            </a:r>
            <a:r>
              <a:rPr lang="ko-KR" altLang="en-US" dirty="0" smtClean="0"/>
              <a:t>패턴 소개 </a:t>
            </a:r>
            <a:r>
              <a:rPr lang="en-US" altLang="ko-KR" dirty="0" smtClean="0"/>
              <a:t>– Proxy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(4/14)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지연 로딩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(Lazy Loading)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024170" y="1643050"/>
            <a:ext cx="4500594" cy="4678204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PrinterProxy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implements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Printable {</a:t>
            </a: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private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String </a:t>
            </a:r>
            <a:r>
              <a:rPr lang="en-US" altLang="ko-KR" sz="1000" b="1" dirty="0" smtClean="0">
                <a:solidFill>
                  <a:srgbClr val="0000C0"/>
                </a:solidFill>
                <a:latin typeface="Courier New"/>
              </a:rPr>
              <a:t>name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private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err="1" smtClean="0">
                <a:solidFill>
                  <a:srgbClr val="7F0055"/>
                </a:solidFill>
                <a:latin typeface="Courier New"/>
              </a:rPr>
              <a:t>boolean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err="1" smtClean="0">
                <a:solidFill>
                  <a:srgbClr val="0000C0"/>
                </a:solidFill>
                <a:latin typeface="Courier New"/>
              </a:rPr>
              <a:t>defaultPrinter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private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Printer </a:t>
            </a:r>
            <a:r>
              <a:rPr lang="en-US" altLang="ko-KR" sz="1000" b="1" dirty="0" smtClean="0">
                <a:solidFill>
                  <a:srgbClr val="0000C0"/>
                </a:solidFill>
                <a:latin typeface="Courier New"/>
              </a:rPr>
              <a:t>real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 algn="l"/>
            <a:r>
              <a:rPr lang="en-US" altLang="ko-KR" sz="1000" b="1" dirty="0" smtClean="0">
                <a:latin typeface="Courier New"/>
              </a:rPr>
              <a:t>  ...</a:t>
            </a:r>
            <a:endParaRPr lang="en-US" altLang="ko-KR" sz="1000" b="1" dirty="0" smtClean="0">
              <a:solidFill>
                <a:srgbClr val="000000"/>
              </a:solidFill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String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getPrinterName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() {</a:t>
            </a: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return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0000C0"/>
                </a:solidFill>
                <a:latin typeface="Courier New"/>
              </a:rPr>
              <a:t>name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setDefaultPrinter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000" b="1" dirty="0" err="1" smtClean="0">
                <a:solidFill>
                  <a:srgbClr val="7F0055"/>
                </a:solidFill>
                <a:latin typeface="Courier New"/>
              </a:rPr>
              <a:t>boolean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b) {</a:t>
            </a: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if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(</a:t>
            </a:r>
            <a:r>
              <a:rPr lang="en-US" altLang="ko-KR" sz="1000" b="1" dirty="0" smtClean="0">
                <a:solidFill>
                  <a:srgbClr val="0000C0"/>
                </a:solidFill>
                <a:latin typeface="Courier New"/>
              </a:rPr>
              <a:t>real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!=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null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pPr algn="l"/>
            <a:r>
              <a:rPr lang="en-US" altLang="ko-KR" sz="1000" b="1" dirty="0" smtClean="0">
                <a:solidFill>
                  <a:srgbClr val="0000C0"/>
                </a:solidFill>
                <a:latin typeface="Courier New"/>
              </a:rPr>
              <a:t>    </a:t>
            </a:r>
            <a:r>
              <a:rPr lang="en-US" altLang="ko-KR" sz="1000" b="1" dirty="0" err="1" smtClean="0">
                <a:solidFill>
                  <a:srgbClr val="0000C0"/>
                </a:solidFill>
                <a:latin typeface="Courier New"/>
              </a:rPr>
              <a:t>real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.setDefaultPrinter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(b);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}</a:t>
            </a:r>
          </a:p>
          <a:p>
            <a:pPr algn="l"/>
            <a:r>
              <a:rPr lang="en-US" altLang="ko-KR" sz="1000" b="1" dirty="0" smtClean="0">
                <a:solidFill>
                  <a:srgbClr val="0000C0"/>
                </a:solidFill>
                <a:latin typeface="Courier New"/>
              </a:rPr>
              <a:t>    </a:t>
            </a:r>
            <a:r>
              <a:rPr lang="en-US" altLang="ko-KR" sz="1000" b="1" dirty="0" err="1" smtClean="0">
                <a:solidFill>
                  <a:srgbClr val="0000C0"/>
                </a:solidFill>
                <a:latin typeface="Courier New"/>
              </a:rPr>
              <a:t>defaultPrinter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= b;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err="1" smtClean="0">
                <a:solidFill>
                  <a:srgbClr val="7F0055"/>
                </a:solidFill>
                <a:latin typeface="Courier New"/>
              </a:rPr>
              <a:t>boolean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isDefaultPrinter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() {</a:t>
            </a: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return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err="1" smtClean="0">
                <a:solidFill>
                  <a:srgbClr val="0000C0"/>
                </a:solidFill>
                <a:latin typeface="Courier New"/>
              </a:rPr>
              <a:t>defaultPrinter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print(String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string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realize();</a:t>
            </a:r>
          </a:p>
          <a:p>
            <a:pPr algn="l"/>
            <a:r>
              <a:rPr lang="en-US" altLang="ko-KR" sz="1000" b="1" dirty="0" smtClean="0">
                <a:solidFill>
                  <a:srgbClr val="0000C0"/>
                </a:solidFill>
                <a:latin typeface="Courier New"/>
              </a:rPr>
              <a:t>    </a:t>
            </a:r>
            <a:r>
              <a:rPr lang="en-US" altLang="ko-KR" sz="1000" b="1" dirty="0" err="1" smtClean="0">
                <a:solidFill>
                  <a:srgbClr val="0000C0"/>
                </a:solidFill>
                <a:latin typeface="Courier New"/>
              </a:rPr>
              <a:t>real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.print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(string);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private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synchronized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realize() {</a:t>
            </a: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if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(</a:t>
            </a:r>
            <a:r>
              <a:rPr lang="en-US" altLang="ko-KR" sz="1000" b="1" dirty="0" smtClean="0">
                <a:solidFill>
                  <a:srgbClr val="0000C0"/>
                </a:solidFill>
                <a:latin typeface="Courier New"/>
              </a:rPr>
              <a:t>real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==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null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) </a:t>
            </a:r>
            <a:r>
              <a:rPr lang="en-US" altLang="ko-KR" sz="1000" b="1" dirty="0" smtClean="0">
                <a:solidFill>
                  <a:srgbClr val="0000C0"/>
                </a:solidFill>
                <a:latin typeface="Courier New"/>
              </a:rPr>
              <a:t>real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Printer(</a:t>
            </a:r>
            <a:r>
              <a:rPr lang="en-US" altLang="ko-KR" sz="1000" b="1" dirty="0" smtClean="0">
                <a:solidFill>
                  <a:srgbClr val="0000C0"/>
                </a:solidFill>
                <a:latin typeface="Courier New"/>
              </a:rPr>
              <a:t>name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}</a:t>
            </a:r>
          </a:p>
        </p:txBody>
      </p:sp>
      <p:cxnSp>
        <p:nvCxnSpPr>
          <p:cNvPr id="6" name="구부러진 연결선 45"/>
          <p:cNvCxnSpPr>
            <a:stCxn id="7" idx="1"/>
            <a:endCxn id="9" idx="3"/>
          </p:cNvCxnSpPr>
          <p:nvPr/>
        </p:nvCxnSpPr>
        <p:spPr bwMode="auto">
          <a:xfrm rot="10800000">
            <a:off x="5024434" y="2321712"/>
            <a:ext cx="2928958" cy="73133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7953392" y="2071678"/>
            <a:ext cx="1714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실제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Printer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를 가지고 있다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초기에는 생성하지 않는다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4952996" y="228599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3238484" y="2857496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1" name="구부러진 연결선 45"/>
          <p:cNvCxnSpPr>
            <a:stCxn id="25" idx="3"/>
            <a:endCxn id="20" idx="1"/>
          </p:cNvCxnSpPr>
          <p:nvPr/>
        </p:nvCxnSpPr>
        <p:spPr bwMode="auto">
          <a:xfrm flipV="1">
            <a:off x="2381228" y="2893215"/>
            <a:ext cx="857256" cy="1073265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666716" y="3643314"/>
            <a:ext cx="1714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당장 실제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Printer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가 필요하지 않은 경우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Proxy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의 속성을 사용한다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3238484" y="3929066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9" name="구부러진 연결선 45"/>
          <p:cNvCxnSpPr>
            <a:stCxn id="25" idx="3"/>
            <a:endCxn id="27" idx="1"/>
          </p:cNvCxnSpPr>
          <p:nvPr/>
        </p:nvCxnSpPr>
        <p:spPr bwMode="auto">
          <a:xfrm flipV="1">
            <a:off x="2381228" y="3964785"/>
            <a:ext cx="857256" cy="1695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2" name="직사각형 31"/>
          <p:cNvSpPr/>
          <p:nvPr/>
        </p:nvSpPr>
        <p:spPr bwMode="auto">
          <a:xfrm>
            <a:off x="3238484" y="4500570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3" name="구부러진 연결선 45"/>
          <p:cNvCxnSpPr>
            <a:stCxn id="25" idx="3"/>
            <a:endCxn id="32" idx="1"/>
          </p:cNvCxnSpPr>
          <p:nvPr/>
        </p:nvCxnSpPr>
        <p:spPr bwMode="auto">
          <a:xfrm>
            <a:off x="2381228" y="3966480"/>
            <a:ext cx="857256" cy="569809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구부러진 연결선 45"/>
          <p:cNvCxnSpPr>
            <a:stCxn id="39" idx="1"/>
            <a:endCxn id="37" idx="3"/>
          </p:cNvCxnSpPr>
          <p:nvPr/>
        </p:nvCxnSpPr>
        <p:spPr bwMode="auto">
          <a:xfrm rot="10800000" flipV="1">
            <a:off x="4310054" y="5106099"/>
            <a:ext cx="3643338" cy="1694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7" name="직사각형 36"/>
          <p:cNvSpPr/>
          <p:nvPr/>
        </p:nvSpPr>
        <p:spPr bwMode="auto">
          <a:xfrm>
            <a:off x="4238616" y="5072074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953392" y="4782933"/>
            <a:ext cx="1714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출력하는 기능이 필요할 때 비소로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Print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객체를 생성한다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3095608" y="4929198"/>
            <a:ext cx="2571768" cy="42862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defTabSz="1038225" eaLnBrk="1" hangingPunct="1">
              <a:lnSpc>
                <a:spcPct val="100000"/>
              </a:lnSpc>
              <a:buSzTx/>
              <a:buFont typeface="Wingdings" pitchFamily="2" charset="2"/>
              <a:buNone/>
              <a:tabLst/>
            </a:pPr>
            <a:endParaRPr lang="ko-KR" altLang="en-US" sz="1200" b="1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3.2.4 </a:t>
            </a:r>
            <a:r>
              <a:rPr lang="ko-KR" altLang="en-US" dirty="0" smtClean="0"/>
              <a:t>패턴 소개 </a:t>
            </a:r>
            <a:r>
              <a:rPr lang="en-US" altLang="ko-KR" dirty="0" smtClean="0"/>
              <a:t>– Proxy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(5/14)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동작 방법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1666848" y="1857364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Main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4095740" y="1857364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:</a:t>
            </a:r>
            <a:r>
              <a:rPr kumimoji="1" lang="en-US" altLang="ko-KR" sz="1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PrinterManager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2238352" y="6215082"/>
            <a:ext cx="285752" cy="142876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" name="꺾인 연결선 7"/>
          <p:cNvCxnSpPr>
            <a:stCxn id="5" idx="2"/>
            <a:endCxn id="7" idx="0"/>
          </p:cNvCxnSpPr>
          <p:nvPr/>
        </p:nvCxnSpPr>
        <p:spPr bwMode="auto">
          <a:xfrm rot="5400000">
            <a:off x="380964" y="4214818"/>
            <a:ext cx="4000528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9" name="직사각형 8"/>
          <p:cNvSpPr/>
          <p:nvPr/>
        </p:nvSpPr>
        <p:spPr bwMode="auto">
          <a:xfrm>
            <a:off x="4667244" y="6214288"/>
            <a:ext cx="285752" cy="142876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" name="꺾인 연결선 9"/>
          <p:cNvCxnSpPr>
            <a:stCxn id="6" idx="2"/>
            <a:endCxn id="9" idx="0"/>
          </p:cNvCxnSpPr>
          <p:nvPr/>
        </p:nvCxnSpPr>
        <p:spPr bwMode="auto">
          <a:xfrm rot="5400000">
            <a:off x="2810253" y="4214421"/>
            <a:ext cx="3999734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직사각형 10"/>
          <p:cNvSpPr/>
          <p:nvPr/>
        </p:nvSpPr>
        <p:spPr bwMode="auto">
          <a:xfrm>
            <a:off x="2309790" y="2500306"/>
            <a:ext cx="142876" cy="35719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2309790" y="2500306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3" name="꺾인 연결선 12"/>
          <p:cNvCxnSpPr>
            <a:stCxn id="12" idx="3"/>
            <a:endCxn id="21" idx="1"/>
          </p:cNvCxnSpPr>
          <p:nvPr/>
        </p:nvCxnSpPr>
        <p:spPr bwMode="auto">
          <a:xfrm>
            <a:off x="2462190" y="2566982"/>
            <a:ext cx="2276492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4" name="직사각형 13"/>
          <p:cNvSpPr/>
          <p:nvPr/>
        </p:nvSpPr>
        <p:spPr bwMode="auto">
          <a:xfrm>
            <a:off x="4738682" y="2500306"/>
            <a:ext cx="142876" cy="35719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6096004" y="1857364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:</a:t>
            </a:r>
            <a:r>
              <a:rPr kumimoji="1" lang="en-US" altLang="ko-KR" sz="1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PrinterProxy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6667508" y="6214288"/>
            <a:ext cx="285752" cy="142876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7" name="꺾인 연결선 16"/>
          <p:cNvCxnSpPr>
            <a:stCxn id="15" idx="2"/>
            <a:endCxn id="16" idx="0"/>
          </p:cNvCxnSpPr>
          <p:nvPr/>
        </p:nvCxnSpPr>
        <p:spPr bwMode="auto">
          <a:xfrm rot="5400000">
            <a:off x="4810517" y="4214421"/>
            <a:ext cx="3999734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직사각형 17"/>
          <p:cNvSpPr/>
          <p:nvPr/>
        </p:nvSpPr>
        <p:spPr bwMode="auto">
          <a:xfrm>
            <a:off x="8167706" y="1857364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:Printer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8739210" y="6214288"/>
            <a:ext cx="285752" cy="142876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0" name="꺾인 연결선 19"/>
          <p:cNvCxnSpPr>
            <a:stCxn id="18" idx="2"/>
            <a:endCxn id="19" idx="0"/>
          </p:cNvCxnSpPr>
          <p:nvPr/>
        </p:nvCxnSpPr>
        <p:spPr bwMode="auto">
          <a:xfrm rot="5400000">
            <a:off x="6882219" y="4214421"/>
            <a:ext cx="3999734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직사각형 20"/>
          <p:cNvSpPr/>
          <p:nvPr/>
        </p:nvSpPr>
        <p:spPr bwMode="auto">
          <a:xfrm>
            <a:off x="4738682" y="2500306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97403" y="2357430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생성</a:t>
            </a:r>
            <a:endParaRPr lang="ko-KR" altLang="en-US" sz="1000" b="1" dirty="0"/>
          </a:p>
        </p:txBody>
      </p:sp>
      <p:sp>
        <p:nvSpPr>
          <p:cNvPr id="23" name="직사각형 22"/>
          <p:cNvSpPr/>
          <p:nvPr/>
        </p:nvSpPr>
        <p:spPr bwMode="auto">
          <a:xfrm>
            <a:off x="4738682" y="2857496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4" name="꺾인 연결선 23"/>
          <p:cNvCxnSpPr>
            <a:stCxn id="23" idx="3"/>
            <a:endCxn id="25" idx="1"/>
          </p:cNvCxnSpPr>
          <p:nvPr/>
        </p:nvCxnSpPr>
        <p:spPr bwMode="auto">
          <a:xfrm>
            <a:off x="4891082" y="2924172"/>
            <a:ext cx="183834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5" name="직사각형 24"/>
          <p:cNvSpPr/>
          <p:nvPr/>
        </p:nvSpPr>
        <p:spPr bwMode="auto">
          <a:xfrm>
            <a:off x="6729422" y="2857496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95872" y="2714620"/>
            <a:ext cx="12955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 smtClean="0"/>
              <a:t>PrinterProxy</a:t>
            </a:r>
            <a:r>
              <a:rPr lang="en-US" altLang="ko-KR" sz="1000" b="1" dirty="0" smtClean="0"/>
              <a:t> </a:t>
            </a:r>
            <a:r>
              <a:rPr lang="ko-KR" altLang="en-US" sz="1000" b="1" dirty="0" smtClean="0"/>
              <a:t>생성</a:t>
            </a:r>
            <a:endParaRPr lang="ko-KR" altLang="en-US" sz="1000" b="1" dirty="0"/>
          </a:p>
        </p:txBody>
      </p:sp>
      <p:sp>
        <p:nvSpPr>
          <p:cNvPr id="27" name="직사각형 26"/>
          <p:cNvSpPr/>
          <p:nvPr/>
        </p:nvSpPr>
        <p:spPr bwMode="auto">
          <a:xfrm>
            <a:off x="6738946" y="2500306"/>
            <a:ext cx="142876" cy="35719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6810384" y="5010160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5" name="꺾인 연결선 44"/>
          <p:cNvCxnSpPr>
            <a:stCxn id="46" idx="3"/>
            <a:endCxn id="44" idx="3"/>
          </p:cNvCxnSpPr>
          <p:nvPr/>
        </p:nvCxnSpPr>
        <p:spPr bwMode="auto">
          <a:xfrm>
            <a:off x="6891346" y="4852998"/>
            <a:ext cx="71438" cy="223838"/>
          </a:xfrm>
          <a:prstGeom prst="bentConnector3">
            <a:avLst>
              <a:gd name="adj1" fmla="val 419998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46" name="직사각형 45"/>
          <p:cNvSpPr/>
          <p:nvPr/>
        </p:nvSpPr>
        <p:spPr bwMode="auto">
          <a:xfrm>
            <a:off x="6738946" y="4786322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830526" y="4642316"/>
            <a:ext cx="11560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실제 프린터 획득</a:t>
            </a:r>
            <a:endParaRPr lang="ko-KR" altLang="en-US" sz="1000" b="1" dirty="0"/>
          </a:p>
        </p:txBody>
      </p:sp>
      <p:sp>
        <p:nvSpPr>
          <p:cNvPr id="48" name="직사각형 47"/>
          <p:cNvSpPr/>
          <p:nvPr/>
        </p:nvSpPr>
        <p:spPr bwMode="auto">
          <a:xfrm>
            <a:off x="6726305" y="5286388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9" name="꺾인 연결선 48"/>
          <p:cNvCxnSpPr>
            <a:stCxn id="48" idx="3"/>
            <a:endCxn id="50" idx="1"/>
          </p:cNvCxnSpPr>
          <p:nvPr/>
        </p:nvCxnSpPr>
        <p:spPr bwMode="auto">
          <a:xfrm>
            <a:off x="6878705" y="5353064"/>
            <a:ext cx="1931943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50" name="직사각형 49"/>
          <p:cNvSpPr/>
          <p:nvPr/>
        </p:nvSpPr>
        <p:spPr bwMode="auto">
          <a:xfrm>
            <a:off x="8810648" y="5286388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544906" y="5143512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생성</a:t>
            </a:r>
            <a:endParaRPr lang="ko-KR" altLang="en-US" sz="1000" b="1" dirty="0"/>
          </a:p>
        </p:txBody>
      </p:sp>
      <p:sp>
        <p:nvSpPr>
          <p:cNvPr id="52" name="직사각형 51"/>
          <p:cNvSpPr/>
          <p:nvPr/>
        </p:nvSpPr>
        <p:spPr bwMode="auto">
          <a:xfrm>
            <a:off x="8810648" y="2500306"/>
            <a:ext cx="142876" cy="35719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 bwMode="auto">
          <a:xfrm>
            <a:off x="2309790" y="3219448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4" name="꺾인 연결선 53"/>
          <p:cNvCxnSpPr>
            <a:stCxn id="53" idx="3"/>
            <a:endCxn id="55" idx="1"/>
          </p:cNvCxnSpPr>
          <p:nvPr/>
        </p:nvCxnSpPr>
        <p:spPr bwMode="auto">
          <a:xfrm>
            <a:off x="2462190" y="3286124"/>
            <a:ext cx="2276492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55" name="직사각형 54"/>
          <p:cNvSpPr/>
          <p:nvPr/>
        </p:nvSpPr>
        <p:spPr bwMode="auto">
          <a:xfrm>
            <a:off x="4738682" y="3219448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943765" y="3071810"/>
            <a:ext cx="1412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/>
              <a:t>프린터 목록 가져오기</a:t>
            </a:r>
            <a:endParaRPr lang="ko-KR" altLang="en-US" sz="1000" b="1" dirty="0"/>
          </a:p>
        </p:txBody>
      </p:sp>
      <p:sp>
        <p:nvSpPr>
          <p:cNvPr id="59" name="직사각형 58"/>
          <p:cNvSpPr/>
          <p:nvPr/>
        </p:nvSpPr>
        <p:spPr bwMode="auto">
          <a:xfrm>
            <a:off x="2309790" y="3438524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0" name="꺾인 연결선 59"/>
          <p:cNvCxnSpPr>
            <a:stCxn id="59" idx="3"/>
            <a:endCxn id="61" idx="1"/>
          </p:cNvCxnSpPr>
          <p:nvPr/>
        </p:nvCxnSpPr>
        <p:spPr bwMode="auto">
          <a:xfrm>
            <a:off x="2462190" y="3505200"/>
            <a:ext cx="2276492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arrow" w="med" len="med"/>
            <a:tailEnd type="none" w="med" len="med"/>
          </a:ln>
          <a:effectLst/>
        </p:spPr>
      </p:cxnSp>
      <p:sp>
        <p:nvSpPr>
          <p:cNvPr id="61" name="직사각형 60"/>
          <p:cNvSpPr/>
          <p:nvPr/>
        </p:nvSpPr>
        <p:spPr bwMode="auto">
          <a:xfrm>
            <a:off x="4738682" y="3438524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직사각형 61"/>
          <p:cNvSpPr/>
          <p:nvPr/>
        </p:nvSpPr>
        <p:spPr bwMode="auto">
          <a:xfrm>
            <a:off x="2309790" y="3943352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3" name="꺾인 연결선 62"/>
          <p:cNvCxnSpPr>
            <a:stCxn id="62" idx="3"/>
            <a:endCxn id="64" idx="1"/>
          </p:cNvCxnSpPr>
          <p:nvPr/>
        </p:nvCxnSpPr>
        <p:spPr bwMode="auto">
          <a:xfrm>
            <a:off x="2462190" y="4010028"/>
            <a:ext cx="4267232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64" name="직사각형 63"/>
          <p:cNvSpPr/>
          <p:nvPr/>
        </p:nvSpPr>
        <p:spPr bwMode="auto">
          <a:xfrm>
            <a:off x="6729422" y="3943352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517785" y="3785060"/>
            <a:ext cx="22926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기본 프린터 설정 또는 이름 가져오기</a:t>
            </a:r>
            <a:endParaRPr lang="ko-KR" altLang="en-US" sz="1000" b="1" dirty="0"/>
          </a:p>
        </p:txBody>
      </p:sp>
      <p:sp>
        <p:nvSpPr>
          <p:cNvPr id="66" name="직사각형 65"/>
          <p:cNvSpPr/>
          <p:nvPr/>
        </p:nvSpPr>
        <p:spPr bwMode="auto">
          <a:xfrm>
            <a:off x="2309790" y="4081466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7" name="꺾인 연결선 66"/>
          <p:cNvCxnSpPr>
            <a:stCxn id="66" idx="3"/>
            <a:endCxn id="68" idx="1"/>
          </p:cNvCxnSpPr>
          <p:nvPr/>
        </p:nvCxnSpPr>
        <p:spPr bwMode="auto">
          <a:xfrm>
            <a:off x="2462190" y="4148142"/>
            <a:ext cx="4267232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arrow" w="med" len="med"/>
            <a:tailEnd type="none" w="med" len="med"/>
          </a:ln>
          <a:effectLst/>
        </p:spPr>
      </p:cxnSp>
      <p:sp>
        <p:nvSpPr>
          <p:cNvPr id="68" name="직사각형 67"/>
          <p:cNvSpPr/>
          <p:nvPr/>
        </p:nvSpPr>
        <p:spPr bwMode="auto">
          <a:xfrm>
            <a:off x="6729422" y="4081466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직사각형 68"/>
          <p:cNvSpPr/>
          <p:nvPr/>
        </p:nvSpPr>
        <p:spPr bwMode="auto">
          <a:xfrm>
            <a:off x="2309790" y="4510094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0" name="꺾인 연결선 69"/>
          <p:cNvCxnSpPr>
            <a:stCxn id="69" idx="3"/>
            <a:endCxn id="71" idx="1"/>
          </p:cNvCxnSpPr>
          <p:nvPr/>
        </p:nvCxnSpPr>
        <p:spPr bwMode="auto">
          <a:xfrm>
            <a:off x="2462190" y="4576770"/>
            <a:ext cx="4267232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71" name="직사각형 70"/>
          <p:cNvSpPr/>
          <p:nvPr/>
        </p:nvSpPr>
        <p:spPr bwMode="auto">
          <a:xfrm>
            <a:off x="6729422" y="4510094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297403" y="4362456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출력</a:t>
            </a:r>
            <a:endParaRPr lang="ko-KR" altLang="en-US" sz="1000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2809856" y="3286124"/>
            <a:ext cx="15888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 smtClean="0"/>
              <a:t>PrinterProxy</a:t>
            </a:r>
            <a:r>
              <a:rPr lang="en-US" altLang="ko-KR" sz="1000" b="1" dirty="0" smtClean="0"/>
              <a:t> </a:t>
            </a:r>
            <a:r>
              <a:rPr lang="ko-KR" altLang="en-US" sz="1000" b="1" dirty="0" smtClean="0"/>
              <a:t>목록 반환</a:t>
            </a:r>
            <a:endParaRPr lang="ko-KR" altLang="en-US" sz="1000" b="1" dirty="0"/>
          </a:p>
        </p:txBody>
      </p:sp>
      <p:sp>
        <p:nvSpPr>
          <p:cNvPr id="77" name="직사각형 76"/>
          <p:cNvSpPr/>
          <p:nvPr/>
        </p:nvSpPr>
        <p:spPr bwMode="auto">
          <a:xfrm>
            <a:off x="6726305" y="5643578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8" name="꺾인 연결선 77"/>
          <p:cNvCxnSpPr>
            <a:stCxn id="77" idx="3"/>
            <a:endCxn id="79" idx="1"/>
          </p:cNvCxnSpPr>
          <p:nvPr/>
        </p:nvCxnSpPr>
        <p:spPr bwMode="auto">
          <a:xfrm>
            <a:off x="6878705" y="5710254"/>
            <a:ext cx="1931943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79" name="직사각형 78"/>
          <p:cNvSpPr/>
          <p:nvPr/>
        </p:nvSpPr>
        <p:spPr bwMode="auto">
          <a:xfrm>
            <a:off x="8810648" y="5643578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583683" y="5500702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/>
              <a:t>출력</a:t>
            </a:r>
            <a:endParaRPr lang="ko-KR" altLang="en-US" sz="1000" b="1" dirty="0"/>
          </a:p>
        </p:txBody>
      </p:sp>
      <p:sp>
        <p:nvSpPr>
          <p:cNvPr id="81" name="직사각형 80"/>
          <p:cNvSpPr/>
          <p:nvPr/>
        </p:nvSpPr>
        <p:spPr bwMode="auto">
          <a:xfrm>
            <a:off x="6667508" y="5143512"/>
            <a:ext cx="2428892" cy="35719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defTabSz="1038225" eaLnBrk="1" hangingPunct="1">
              <a:lnSpc>
                <a:spcPct val="100000"/>
              </a:lnSpc>
              <a:buSzTx/>
              <a:buFont typeface="Wingdings" pitchFamily="2" charset="2"/>
              <a:buNone/>
              <a:tabLst/>
            </a:pPr>
            <a:endParaRPr lang="ko-KR" altLang="en-US" sz="1200" b="1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3.2.4 </a:t>
            </a:r>
            <a:r>
              <a:rPr lang="ko-KR" altLang="en-US" dirty="0" smtClean="0"/>
              <a:t>패턴 소개 </a:t>
            </a:r>
            <a:r>
              <a:rPr lang="en-US" altLang="ko-KR" dirty="0" smtClean="0"/>
              <a:t>– Proxy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(6/14)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Main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클래스 실행 결과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5850" y="1714488"/>
            <a:ext cx="8877300" cy="270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직사각형 6"/>
          <p:cNvSpPr/>
          <p:nvPr/>
        </p:nvSpPr>
        <p:spPr bwMode="auto">
          <a:xfrm>
            <a:off x="1023906" y="3000372"/>
            <a:ext cx="5072098" cy="285752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defTabSz="1038225" eaLnBrk="1" hangingPunct="1">
              <a:lnSpc>
                <a:spcPct val="100000"/>
              </a:lnSpc>
              <a:buSzTx/>
              <a:buFont typeface="Wingdings" pitchFamily="2" charset="2"/>
              <a:buNone/>
              <a:tabLst/>
            </a:pPr>
            <a:endParaRPr lang="ko-KR" altLang="en-US" sz="120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96136" y="3000372"/>
            <a:ext cx="2214578" cy="5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 smtClean="0">
                <a:latin typeface="휴먼편지체" pitchFamily="18" charset="-127"/>
                <a:ea typeface="휴먼편지체" pitchFamily="18" charset="-127"/>
              </a:rPr>
              <a:t>필요한 시점에 한번만 생성</a:t>
            </a:r>
            <a:endParaRPr lang="en-US" altLang="ko-KR" sz="1400" dirty="0" smtClean="0">
              <a:latin typeface="휴먼편지체" pitchFamily="18" charset="-127"/>
              <a:ea typeface="휴먼편지체" pitchFamily="18" charset="-127"/>
            </a:endParaRPr>
          </a:p>
          <a:p>
            <a:pPr algn="l"/>
            <a:r>
              <a:rPr lang="en-US" altLang="ko-KR" sz="1400" dirty="0" smtClean="0">
                <a:latin typeface="휴먼편지체" pitchFamily="18" charset="-127"/>
                <a:ea typeface="휴먼편지체" pitchFamily="18" charset="-127"/>
              </a:rPr>
              <a:t>5</a:t>
            </a:r>
            <a:r>
              <a:rPr lang="ko-KR" altLang="en-US" sz="1400" dirty="0" smtClean="0">
                <a:latin typeface="휴먼편지체" pitchFamily="18" charset="-127"/>
                <a:ea typeface="휴먼편지체" pitchFamily="18" charset="-127"/>
              </a:rPr>
              <a:t>초 소요</a:t>
            </a:r>
            <a:endParaRPr lang="ko-KR" altLang="en-US" sz="1400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6167442" y="314324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1" name="구부러진 연결선 10"/>
          <p:cNvCxnSpPr>
            <a:endCxn id="9" idx="3"/>
          </p:cNvCxnSpPr>
          <p:nvPr/>
        </p:nvCxnSpPr>
        <p:spPr bwMode="auto">
          <a:xfrm rot="10800000" flipV="1">
            <a:off x="6238880" y="3143247"/>
            <a:ext cx="928694" cy="35719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b="1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1.1.3.3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모듈화</a:t>
            </a:r>
            <a:r>
              <a:rPr lang="en-US" altLang="ko-KR" dirty="0" smtClean="0"/>
              <a:t>(</a:t>
            </a:r>
            <a:r>
              <a:rPr lang="en-US" altLang="ko-KR" dirty="0"/>
              <a:t>Modularity</a:t>
            </a:r>
            <a:r>
              <a:rPr lang="en-US" altLang="ko-KR" dirty="0" smtClean="0"/>
              <a:t>) (1/2)</a:t>
            </a:r>
            <a:endParaRPr lang="en-US" altLang="ko-KR" dirty="0"/>
          </a:p>
        </p:txBody>
      </p:sp>
      <p:sp>
        <p:nvSpPr>
          <p:cNvPr id="506883" name="Rectangle 3"/>
          <p:cNvSpPr>
            <a:spLocks noGrp="1" noChangeArrowheads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복잡한 개체를 쉽게 관리할 수 있는 단위로 쪼개는 것</a:t>
            </a:r>
          </a:p>
          <a:p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복잡한 시스템을 이해하는데 필수적이다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</a:p>
          <a:p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모듈 단위의 재사용을 가능케 한다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  <a:endParaRPr lang="en-US" altLang="ko-KR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pic>
        <p:nvPicPr>
          <p:cNvPr id="506884" name="Picture 4" descr="C:\Documents and Settings\tsong\Application Data\Microsoft\Media Catalog\Downloaded Clips\cl2\BD07237_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6695" y="2480286"/>
            <a:ext cx="2500330" cy="1623251"/>
          </a:xfrm>
          <a:prstGeom prst="rect">
            <a:avLst/>
          </a:prstGeom>
          <a:noFill/>
        </p:spPr>
      </p:pic>
      <p:pic>
        <p:nvPicPr>
          <p:cNvPr id="94210" name="Picture 2" descr="http://www.linuxdevices.com/eljonline/issue08/4745f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78793" y="2251867"/>
            <a:ext cx="3946518" cy="389554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3.2.4 </a:t>
            </a:r>
            <a:r>
              <a:rPr lang="ko-KR" altLang="en-US" dirty="0" smtClean="0"/>
              <a:t>패턴 소개 </a:t>
            </a:r>
            <a:r>
              <a:rPr lang="en-US" altLang="ko-KR" dirty="0" smtClean="0"/>
              <a:t>– Proxy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(7/14)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확장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새로운 타입의 </a:t>
            </a:r>
            <a:r>
              <a:rPr lang="en-US" altLang="ko-KR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PortablePrinter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가 추가될 경우 어떻게 확장이 가능한가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?</a:t>
            </a:r>
            <a:b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</a:b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새로운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Proxy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가 필요한가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?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4024302" y="2428868"/>
            <a:ext cx="2286016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Printable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4024302" y="2786059"/>
            <a:ext cx="2286016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4024302" y="2857496"/>
            <a:ext cx="2286016" cy="7143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setDefaultPrinter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boolean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):void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i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isDefaultPrinter</a:t>
            </a: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 : </a:t>
            </a:r>
            <a:r>
              <a:rPr lang="en-US" altLang="ko-KR" sz="1000" b="1" i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boolean</a:t>
            </a:r>
            <a:endParaRPr lang="en-US" altLang="ko-KR" sz="1000" b="1" i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getPrinterName</a:t>
            </a: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() : String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print(String) : void</a:t>
            </a:r>
            <a:endParaRPr kumimoji="1" lang="ko-KR" altLang="en-US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5310186" y="4071942"/>
            <a:ext cx="2286016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Printer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5310186" y="4429132"/>
            <a:ext cx="2286016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Name : String</a:t>
            </a:r>
          </a:p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defaultPrinter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boolean</a:t>
            </a:r>
            <a:endParaRPr lang="ko-KR" altLang="en-US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5310186" y="4786322"/>
            <a:ext cx="2286016" cy="100013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setDefaultPrinter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boolean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):void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isDefaultPrinter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 :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boolean</a:t>
            </a:r>
            <a:endParaRPr lang="en-US" altLang="ko-KR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getPrinterName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() : String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print(String)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initialize() : void</a:t>
            </a:r>
            <a:endParaRPr kumimoji="1" lang="ko-KR" altLang="en-US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2738418" y="4071942"/>
            <a:ext cx="2286016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PrinterProxy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2738418" y="4429132"/>
            <a:ext cx="2286016" cy="57150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Name : String</a:t>
            </a:r>
          </a:p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defaultPrinter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boolean</a:t>
            </a:r>
            <a:endParaRPr lang="en-US" altLang="ko-KR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en-US" altLang="ko-KR" sz="1000" b="1" dirty="0" err="1" smtClean="0">
                <a:solidFill>
                  <a:srgbClr val="7F0055"/>
                </a:solidFill>
                <a:latin typeface="맑은 고딕" pitchFamily="50" charset="-127"/>
                <a:ea typeface="맑은 고딕" pitchFamily="50" charset="-127"/>
              </a:rPr>
              <a:t>printerType</a:t>
            </a:r>
            <a:r>
              <a:rPr lang="en-US" altLang="ko-KR" sz="1000" b="1" dirty="0" smtClean="0">
                <a:solidFill>
                  <a:srgbClr val="7F0055"/>
                </a:solidFill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en-US" altLang="ko-KR" sz="1000" b="1" dirty="0" err="1" smtClean="0">
                <a:solidFill>
                  <a:srgbClr val="7F0055"/>
                </a:solidFill>
                <a:latin typeface="맑은 고딕" pitchFamily="50" charset="-127"/>
                <a:ea typeface="맑은 고딕" pitchFamily="50" charset="-127"/>
              </a:rPr>
              <a:t>int</a:t>
            </a:r>
            <a:endParaRPr lang="ko-KR" altLang="en-US" sz="1000" b="1" dirty="0" smtClean="0">
              <a:solidFill>
                <a:srgbClr val="7F0055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2738418" y="5000636"/>
            <a:ext cx="2286016" cy="78581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setDefaultPrinter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boolean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):void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isDefaultPrinter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 :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boolean</a:t>
            </a:r>
            <a:endParaRPr lang="en-US" altLang="ko-KR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getPrinterName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() : String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print(String)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realize() : void</a:t>
            </a:r>
            <a:endParaRPr kumimoji="1" lang="ko-KR" altLang="en-US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4" name="꺾인 연결선 13"/>
          <p:cNvCxnSpPr>
            <a:stCxn id="12" idx="1"/>
            <a:endCxn id="7" idx="1"/>
          </p:cNvCxnSpPr>
          <p:nvPr/>
        </p:nvCxnSpPr>
        <p:spPr bwMode="auto">
          <a:xfrm rot="10800000" flipH="1">
            <a:off x="2738418" y="3214686"/>
            <a:ext cx="1285884" cy="1500198"/>
          </a:xfrm>
          <a:prstGeom prst="bentConnector3">
            <a:avLst>
              <a:gd name="adj1" fmla="val -17778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3452798" y="3000372"/>
            <a:ext cx="5245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 real</a:t>
            </a:r>
            <a:endParaRPr lang="ko-KR" altLang="en-US" sz="1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595674" y="3214686"/>
            <a:ext cx="266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1</a:t>
            </a:r>
            <a:endParaRPr lang="ko-KR" altLang="en-US" sz="1000" b="1" dirty="0"/>
          </a:p>
        </p:txBody>
      </p:sp>
      <p:cxnSp>
        <p:nvCxnSpPr>
          <p:cNvPr id="17" name="꺾인 연결선 16"/>
          <p:cNvCxnSpPr>
            <a:stCxn id="8" idx="0"/>
            <a:endCxn id="7" idx="2"/>
          </p:cNvCxnSpPr>
          <p:nvPr/>
        </p:nvCxnSpPr>
        <p:spPr bwMode="auto">
          <a:xfrm rot="16200000" flipV="1">
            <a:off x="5560219" y="3178967"/>
            <a:ext cx="500066" cy="1285884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 w="med" len="med"/>
          </a:ln>
          <a:effectLst/>
        </p:spPr>
      </p:cxnSp>
      <p:cxnSp>
        <p:nvCxnSpPr>
          <p:cNvPr id="18" name="꺾인 연결선 17"/>
          <p:cNvCxnSpPr>
            <a:stCxn id="11" idx="0"/>
            <a:endCxn id="7" idx="2"/>
          </p:cNvCxnSpPr>
          <p:nvPr/>
        </p:nvCxnSpPr>
        <p:spPr bwMode="auto">
          <a:xfrm rot="5400000" flipH="1" flipV="1">
            <a:off x="4274335" y="3178967"/>
            <a:ext cx="500066" cy="1285884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 w="med" len="med"/>
          </a:ln>
          <a:effectLst/>
        </p:spPr>
      </p:cxnSp>
      <p:sp>
        <p:nvSpPr>
          <p:cNvPr id="20" name="직사각형 19"/>
          <p:cNvSpPr/>
          <p:nvPr/>
        </p:nvSpPr>
        <p:spPr bwMode="auto">
          <a:xfrm>
            <a:off x="1166782" y="2428868"/>
            <a:ext cx="1428760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PrinterManager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1166782" y="2786059"/>
            <a:ext cx="1428760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1166782" y="2857496"/>
            <a:ext cx="142876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8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3" name="꺾인 연결선 22"/>
          <p:cNvCxnSpPr>
            <a:stCxn id="20" idx="3"/>
            <a:endCxn id="5" idx="1"/>
          </p:cNvCxnSpPr>
          <p:nvPr/>
        </p:nvCxnSpPr>
        <p:spPr bwMode="auto">
          <a:xfrm>
            <a:off x="2595542" y="2629788"/>
            <a:ext cx="142876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4" name="다이아몬드 23"/>
          <p:cNvSpPr/>
          <p:nvPr/>
        </p:nvSpPr>
        <p:spPr bwMode="auto">
          <a:xfrm>
            <a:off x="2595542" y="2555416"/>
            <a:ext cx="285752" cy="142876"/>
          </a:xfrm>
          <a:prstGeom prst="diamond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38484" y="2357430"/>
            <a:ext cx="7841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 printers</a:t>
            </a:r>
            <a:endParaRPr lang="ko-KR" altLang="en-US" sz="1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3524236" y="2643182"/>
            <a:ext cx="266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*</a:t>
            </a:r>
            <a:endParaRPr lang="ko-KR" altLang="en-US" sz="1000" b="1" dirty="0"/>
          </a:p>
        </p:txBody>
      </p:sp>
      <p:sp>
        <p:nvSpPr>
          <p:cNvPr id="38" name="직사각형 37"/>
          <p:cNvSpPr/>
          <p:nvPr/>
        </p:nvSpPr>
        <p:spPr bwMode="auto">
          <a:xfrm>
            <a:off x="7810516" y="4071942"/>
            <a:ext cx="2286016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PortablePrinter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7810516" y="4429132"/>
            <a:ext cx="2286016" cy="50006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Name : String</a:t>
            </a:r>
          </a:p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defaultPrinter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boolean</a:t>
            </a:r>
            <a:endParaRPr lang="en-US" altLang="ko-KR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Location : String</a:t>
            </a:r>
            <a:endParaRPr lang="ko-KR" altLang="en-US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7810516" y="4929198"/>
            <a:ext cx="2286016" cy="85725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setDefaultPrinter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boolean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):void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isDefaultPrinter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 :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boolean</a:t>
            </a:r>
            <a:endParaRPr lang="en-US" altLang="ko-KR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getPrinterName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() : String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print(String)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initialize() : void</a:t>
            </a:r>
            <a:endParaRPr kumimoji="1" lang="ko-KR" altLang="en-US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1" name="꺾인 연결선 40"/>
          <p:cNvCxnSpPr>
            <a:stCxn id="38" idx="0"/>
            <a:endCxn id="7" idx="2"/>
          </p:cNvCxnSpPr>
          <p:nvPr/>
        </p:nvCxnSpPr>
        <p:spPr bwMode="auto">
          <a:xfrm rot="16200000" flipV="1">
            <a:off x="6810384" y="1928802"/>
            <a:ext cx="500066" cy="3786214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 w="med" len="med"/>
          </a:ln>
          <a:effectLst/>
        </p:spPr>
      </p:cxnSp>
      <p:sp>
        <p:nvSpPr>
          <p:cNvPr id="19" name="이등변 삼각형 18"/>
          <p:cNvSpPr/>
          <p:nvPr/>
        </p:nvSpPr>
        <p:spPr bwMode="auto">
          <a:xfrm>
            <a:off x="5024434" y="3571876"/>
            <a:ext cx="285752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7" name="꺾인 연결선 46"/>
          <p:cNvCxnSpPr>
            <a:stCxn id="13" idx="2"/>
            <a:endCxn id="10" idx="2"/>
          </p:cNvCxnSpPr>
          <p:nvPr/>
        </p:nvCxnSpPr>
        <p:spPr bwMode="auto">
          <a:xfrm rot="16200000" flipH="1">
            <a:off x="5167310" y="4500570"/>
            <a:ext cx="1588" cy="2571768"/>
          </a:xfrm>
          <a:prstGeom prst="bentConnector3">
            <a:avLst>
              <a:gd name="adj1" fmla="val 14395466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 w="med" len="med"/>
          </a:ln>
          <a:effectLst/>
        </p:spPr>
      </p:cxnSp>
      <p:cxnSp>
        <p:nvCxnSpPr>
          <p:cNvPr id="50" name="꺾인 연결선 49"/>
          <p:cNvCxnSpPr>
            <a:stCxn id="13" idx="2"/>
            <a:endCxn id="40" idx="2"/>
          </p:cNvCxnSpPr>
          <p:nvPr/>
        </p:nvCxnSpPr>
        <p:spPr bwMode="auto">
          <a:xfrm rot="16200000" flipH="1">
            <a:off x="6417475" y="3250405"/>
            <a:ext cx="1588" cy="5072098"/>
          </a:xfrm>
          <a:prstGeom prst="bentConnector3">
            <a:avLst>
              <a:gd name="adj1" fmla="val 34446295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 w="med" len="med"/>
          </a:ln>
          <a:effectLst/>
        </p:spPr>
      </p:cxnSp>
      <p:sp>
        <p:nvSpPr>
          <p:cNvPr id="54" name="TextBox 53"/>
          <p:cNvSpPr txBox="1"/>
          <p:nvPr/>
        </p:nvSpPr>
        <p:spPr>
          <a:xfrm>
            <a:off x="4667244" y="5786454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print</a:t>
            </a:r>
            <a:endParaRPr lang="ko-KR" altLang="en-US" sz="10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4667244" y="6040299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print</a:t>
            </a:r>
            <a:endParaRPr lang="ko-KR" altLang="en-US" sz="10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916749" y="4786322"/>
            <a:ext cx="1607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어떤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Printer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를 사용할 지 결정할 수 있는 구분자가 필요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62" name="직사각형 61"/>
          <p:cNvSpPr/>
          <p:nvPr/>
        </p:nvSpPr>
        <p:spPr bwMode="auto">
          <a:xfrm>
            <a:off x="2809855" y="4857760"/>
            <a:ext cx="95251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4" name="구부러진 연결선 45"/>
          <p:cNvCxnSpPr>
            <a:stCxn id="61" idx="3"/>
            <a:endCxn id="62" idx="1"/>
          </p:cNvCxnSpPr>
          <p:nvPr/>
        </p:nvCxnSpPr>
        <p:spPr bwMode="auto">
          <a:xfrm flipV="1">
            <a:off x="2524104" y="4893479"/>
            <a:ext cx="285751" cy="216009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9" name="직사각형 78"/>
          <p:cNvSpPr/>
          <p:nvPr/>
        </p:nvSpPr>
        <p:spPr bwMode="auto">
          <a:xfrm>
            <a:off x="2666980" y="4786322"/>
            <a:ext cx="2214578" cy="214314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defTabSz="1038225" eaLnBrk="1" hangingPunct="1">
              <a:lnSpc>
                <a:spcPct val="100000"/>
              </a:lnSpc>
              <a:buSzTx/>
              <a:buFont typeface="Wingdings" pitchFamily="2" charset="2"/>
              <a:buNone/>
              <a:tabLst/>
            </a:pPr>
            <a:endParaRPr lang="ko-KR" altLang="en-US" sz="120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직사각형 79"/>
          <p:cNvSpPr/>
          <p:nvPr/>
        </p:nvSpPr>
        <p:spPr bwMode="auto">
          <a:xfrm>
            <a:off x="3309922" y="3000372"/>
            <a:ext cx="857256" cy="42862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defTabSz="1038225" eaLnBrk="1" hangingPunct="1">
              <a:lnSpc>
                <a:spcPct val="100000"/>
              </a:lnSpc>
              <a:buSzTx/>
              <a:buFont typeface="Wingdings" pitchFamily="2" charset="2"/>
              <a:buNone/>
              <a:tabLst/>
            </a:pPr>
            <a:endParaRPr lang="ko-KR" altLang="en-US" sz="120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3.2.4 </a:t>
            </a:r>
            <a:r>
              <a:rPr lang="ko-KR" altLang="en-US" dirty="0" smtClean="0"/>
              <a:t>패턴 소개 </a:t>
            </a:r>
            <a:r>
              <a:rPr lang="en-US" altLang="ko-KR" dirty="0" smtClean="0"/>
              <a:t>– Proxy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(8/14)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확장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새로운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Proxy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를 생성할 경우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4095740" y="2214554"/>
            <a:ext cx="2214578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Printable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4095740" y="2571745"/>
            <a:ext cx="2214578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4095740" y="2643182"/>
            <a:ext cx="2214578" cy="7143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setDefaultPrinter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boolean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):void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i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isDefaultPrinter</a:t>
            </a: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 : </a:t>
            </a:r>
            <a:r>
              <a:rPr lang="en-US" altLang="ko-KR" sz="1000" b="1" i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boolean</a:t>
            </a:r>
            <a:endParaRPr lang="en-US" altLang="ko-KR" sz="1000" b="1" i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getPrinterName</a:t>
            </a: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() : String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print(String) : void</a:t>
            </a:r>
            <a:endParaRPr kumimoji="1" lang="ko-KR" altLang="en-US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5381624" y="3857628"/>
            <a:ext cx="2214578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Printer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5381624" y="4214818"/>
            <a:ext cx="2214578" cy="4286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Name : String</a:t>
            </a:r>
          </a:p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defaultPrinter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boolean</a:t>
            </a:r>
            <a:endParaRPr lang="ko-KR" altLang="en-US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5381624" y="4643446"/>
            <a:ext cx="2214578" cy="85725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setDefaultPrinter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boolean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):void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isDefaultPrinter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 :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boolean</a:t>
            </a:r>
            <a:endParaRPr lang="en-US" altLang="ko-KR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getPrinterName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() : String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print(String)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initialize() : void</a:t>
            </a:r>
            <a:endParaRPr kumimoji="1" lang="ko-KR" altLang="en-US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2666980" y="3857628"/>
            <a:ext cx="1714512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PrinterProxy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2666980" y="4214818"/>
            <a:ext cx="1714512" cy="1428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endParaRPr lang="ko-KR" altLang="en-US" sz="8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2666980" y="4357694"/>
            <a:ext cx="1714512" cy="1428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8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4" name="꺾인 연결선 13"/>
          <p:cNvCxnSpPr>
            <a:stCxn id="11" idx="3"/>
            <a:endCxn id="8" idx="1"/>
          </p:cNvCxnSpPr>
          <p:nvPr/>
        </p:nvCxnSpPr>
        <p:spPr bwMode="auto">
          <a:xfrm>
            <a:off x="4381492" y="4058548"/>
            <a:ext cx="1000132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4881558" y="3857628"/>
            <a:ext cx="5245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 real</a:t>
            </a:r>
            <a:endParaRPr lang="ko-KR" altLang="en-US" sz="1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024434" y="4071942"/>
            <a:ext cx="266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1</a:t>
            </a:r>
            <a:endParaRPr lang="ko-KR" altLang="en-US" sz="1000" b="1" dirty="0"/>
          </a:p>
        </p:txBody>
      </p:sp>
      <p:cxnSp>
        <p:nvCxnSpPr>
          <p:cNvPr id="17" name="꺾인 연결선 16"/>
          <p:cNvCxnSpPr>
            <a:stCxn id="8" idx="0"/>
            <a:endCxn id="7" idx="2"/>
          </p:cNvCxnSpPr>
          <p:nvPr/>
        </p:nvCxnSpPr>
        <p:spPr bwMode="auto">
          <a:xfrm rot="16200000" flipV="1">
            <a:off x="5595938" y="2964653"/>
            <a:ext cx="500066" cy="1285884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 w="med" len="med"/>
          </a:ln>
          <a:effectLst/>
        </p:spPr>
      </p:cxnSp>
      <p:cxnSp>
        <p:nvCxnSpPr>
          <p:cNvPr id="18" name="꺾인 연결선 17"/>
          <p:cNvCxnSpPr>
            <a:stCxn id="11" idx="0"/>
            <a:endCxn id="7" idx="2"/>
          </p:cNvCxnSpPr>
          <p:nvPr/>
        </p:nvCxnSpPr>
        <p:spPr bwMode="auto">
          <a:xfrm rot="5400000" flipH="1" flipV="1">
            <a:off x="4113599" y="2768199"/>
            <a:ext cx="500066" cy="1678793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 w="med" len="med"/>
          </a:ln>
          <a:effectLst/>
        </p:spPr>
      </p:cxnSp>
      <p:sp>
        <p:nvSpPr>
          <p:cNvPr id="19" name="직사각형 18"/>
          <p:cNvSpPr/>
          <p:nvPr/>
        </p:nvSpPr>
        <p:spPr bwMode="auto">
          <a:xfrm>
            <a:off x="1238220" y="2214554"/>
            <a:ext cx="1428760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PrinterManager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1238220" y="2571745"/>
            <a:ext cx="1428760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1238220" y="2643182"/>
            <a:ext cx="142876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8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2" name="꺾인 연결선 21"/>
          <p:cNvCxnSpPr>
            <a:stCxn id="19" idx="3"/>
            <a:endCxn id="5" idx="1"/>
          </p:cNvCxnSpPr>
          <p:nvPr/>
        </p:nvCxnSpPr>
        <p:spPr bwMode="auto">
          <a:xfrm>
            <a:off x="2666980" y="2415474"/>
            <a:ext cx="142876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3" name="다이아몬드 22"/>
          <p:cNvSpPr/>
          <p:nvPr/>
        </p:nvSpPr>
        <p:spPr bwMode="auto">
          <a:xfrm>
            <a:off x="2666980" y="2341102"/>
            <a:ext cx="285752" cy="142876"/>
          </a:xfrm>
          <a:prstGeom prst="diamond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09922" y="2143116"/>
            <a:ext cx="7841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 printers</a:t>
            </a:r>
            <a:endParaRPr lang="ko-KR" altLang="en-US" sz="10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595674" y="2428868"/>
            <a:ext cx="266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*</a:t>
            </a:r>
            <a:endParaRPr lang="ko-KR" altLang="en-US" sz="1000" b="1" dirty="0"/>
          </a:p>
        </p:txBody>
      </p:sp>
      <p:sp>
        <p:nvSpPr>
          <p:cNvPr id="26" name="직사각형 25"/>
          <p:cNvSpPr/>
          <p:nvPr/>
        </p:nvSpPr>
        <p:spPr bwMode="auto">
          <a:xfrm>
            <a:off x="7667640" y="3857628"/>
            <a:ext cx="2214578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PortablePrinter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7667640" y="4214818"/>
            <a:ext cx="2214578" cy="57150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Name : String</a:t>
            </a:r>
          </a:p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defaultPrinter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boolean</a:t>
            </a:r>
            <a:endParaRPr lang="en-US" altLang="ko-KR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Location : String</a:t>
            </a:r>
            <a:endParaRPr lang="ko-KR" altLang="en-US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7667640" y="4786322"/>
            <a:ext cx="2214578" cy="92869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setDefaultPrinter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boolean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):void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isDefaultPrinter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 :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boolean</a:t>
            </a:r>
            <a:endParaRPr lang="en-US" altLang="ko-KR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getPrinterName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() : String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print(String)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initialize() : void</a:t>
            </a:r>
            <a:endParaRPr kumimoji="1" lang="ko-KR" altLang="en-US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9" name="꺾인 연결선 28"/>
          <p:cNvCxnSpPr>
            <a:stCxn id="26" idx="0"/>
            <a:endCxn id="7" idx="2"/>
          </p:cNvCxnSpPr>
          <p:nvPr/>
        </p:nvCxnSpPr>
        <p:spPr bwMode="auto">
          <a:xfrm rot="16200000" flipV="1">
            <a:off x="6738946" y="1821645"/>
            <a:ext cx="500066" cy="3571900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 w="med" len="med"/>
          </a:ln>
          <a:effectLst/>
        </p:spPr>
      </p:cxnSp>
      <p:sp>
        <p:nvSpPr>
          <p:cNvPr id="45" name="직사각형 44"/>
          <p:cNvSpPr/>
          <p:nvPr/>
        </p:nvSpPr>
        <p:spPr bwMode="auto">
          <a:xfrm>
            <a:off x="881030" y="3857628"/>
            <a:ext cx="1714512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PortablePrinterProxy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직사각형 45"/>
          <p:cNvSpPr/>
          <p:nvPr/>
        </p:nvSpPr>
        <p:spPr bwMode="auto">
          <a:xfrm>
            <a:off x="881030" y="4214818"/>
            <a:ext cx="1714512" cy="1428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endParaRPr lang="ko-KR" altLang="en-US" sz="8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881030" y="4357694"/>
            <a:ext cx="1714512" cy="1428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8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8" name="꺾인 연결선 47"/>
          <p:cNvCxnSpPr>
            <a:stCxn id="45" idx="0"/>
            <a:endCxn id="7" idx="2"/>
          </p:cNvCxnSpPr>
          <p:nvPr/>
        </p:nvCxnSpPr>
        <p:spPr bwMode="auto">
          <a:xfrm rot="5400000" flipH="1" flipV="1">
            <a:off x="3220624" y="1875224"/>
            <a:ext cx="500066" cy="3464743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 w="med" len="med"/>
          </a:ln>
          <a:effectLst/>
        </p:spPr>
      </p:cxnSp>
      <p:sp>
        <p:nvSpPr>
          <p:cNvPr id="30" name="이등변 삼각형 29"/>
          <p:cNvSpPr/>
          <p:nvPr/>
        </p:nvSpPr>
        <p:spPr bwMode="auto">
          <a:xfrm>
            <a:off x="5063216" y="3357562"/>
            <a:ext cx="285752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1" name="꺾인 연결선 50"/>
          <p:cNvCxnSpPr>
            <a:stCxn id="47" idx="2"/>
            <a:endCxn id="28" idx="2"/>
          </p:cNvCxnSpPr>
          <p:nvPr/>
        </p:nvCxnSpPr>
        <p:spPr bwMode="auto">
          <a:xfrm rot="16200000" flipH="1">
            <a:off x="4649384" y="1589471"/>
            <a:ext cx="1214446" cy="7036643"/>
          </a:xfrm>
          <a:prstGeom prst="bentConnector3">
            <a:avLst>
              <a:gd name="adj1" fmla="val 118823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54" name="TextBox 53"/>
          <p:cNvSpPr txBox="1"/>
          <p:nvPr/>
        </p:nvSpPr>
        <p:spPr>
          <a:xfrm>
            <a:off x="7167574" y="5715016"/>
            <a:ext cx="5245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 real</a:t>
            </a:r>
            <a:endParaRPr lang="ko-KR" altLang="en-US" sz="10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7310450" y="5929330"/>
            <a:ext cx="266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1</a:t>
            </a:r>
            <a:endParaRPr lang="ko-KR" altLang="en-US" sz="1000" b="1" dirty="0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3.2.4 </a:t>
            </a:r>
            <a:r>
              <a:rPr lang="ko-KR" altLang="en-US" dirty="0" smtClean="0"/>
              <a:t>패턴 소개 </a:t>
            </a:r>
            <a:r>
              <a:rPr lang="en-US" altLang="ko-KR" dirty="0" smtClean="0"/>
              <a:t>– Proxy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(9/14)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Dynamic Proxy (Java 1.3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이상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실제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Proxy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구현 없이 특정 인터페이스에 대한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Proxy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를 동적으로 생성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Proxy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패턴 적용 시 다양한 인터페이스에 대해 동일한 패턴의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Proxy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가 필요할 경우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5310186" y="2714620"/>
            <a:ext cx="1714512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Printable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5310186" y="3071810"/>
            <a:ext cx="1714512" cy="1428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5310186" y="3214686"/>
            <a:ext cx="1714512" cy="1428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6881822" y="4357694"/>
            <a:ext cx="1714512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Printer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6881822" y="4714884"/>
            <a:ext cx="1714512" cy="1428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endParaRPr lang="ko-KR" altLang="en-US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6881822" y="4857760"/>
            <a:ext cx="1714512" cy="1428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en-US" altLang="ko-KR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4452930" y="4357694"/>
            <a:ext cx="1714512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PrinterProxy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4452930" y="4714884"/>
            <a:ext cx="1714512" cy="1428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endParaRPr lang="ko-KR" altLang="en-US" sz="8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4452930" y="4857760"/>
            <a:ext cx="1714512" cy="1428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8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4" name="꺾인 연결선 13"/>
          <p:cNvCxnSpPr>
            <a:stCxn id="11" idx="3"/>
            <a:endCxn id="8" idx="1"/>
          </p:cNvCxnSpPr>
          <p:nvPr/>
        </p:nvCxnSpPr>
        <p:spPr bwMode="auto">
          <a:xfrm>
            <a:off x="6167442" y="4558614"/>
            <a:ext cx="71438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6381756" y="4357694"/>
            <a:ext cx="5245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 real</a:t>
            </a:r>
            <a:endParaRPr lang="ko-KR" altLang="en-US" sz="1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524632" y="4572008"/>
            <a:ext cx="266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1</a:t>
            </a:r>
            <a:endParaRPr lang="ko-KR" altLang="en-US" sz="1000" b="1" dirty="0"/>
          </a:p>
        </p:txBody>
      </p:sp>
      <p:cxnSp>
        <p:nvCxnSpPr>
          <p:cNvPr id="17" name="꺾인 연결선 16"/>
          <p:cNvCxnSpPr>
            <a:stCxn id="8" idx="0"/>
            <a:endCxn id="7" idx="2"/>
          </p:cNvCxnSpPr>
          <p:nvPr/>
        </p:nvCxnSpPr>
        <p:spPr bwMode="auto">
          <a:xfrm rot="16200000" flipV="1">
            <a:off x="6453194" y="3071810"/>
            <a:ext cx="1000132" cy="1571636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 w="med" len="med"/>
          </a:ln>
          <a:effectLst/>
        </p:spPr>
      </p:cxnSp>
      <p:cxnSp>
        <p:nvCxnSpPr>
          <p:cNvPr id="18" name="꺾인 연결선 17"/>
          <p:cNvCxnSpPr>
            <a:stCxn id="11" idx="0"/>
            <a:endCxn id="7" idx="2"/>
          </p:cNvCxnSpPr>
          <p:nvPr/>
        </p:nvCxnSpPr>
        <p:spPr bwMode="auto">
          <a:xfrm rot="5400000" flipH="1" flipV="1">
            <a:off x="5238748" y="3429000"/>
            <a:ext cx="1000132" cy="857256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 w="med" len="med"/>
          </a:ln>
          <a:effectLst/>
        </p:spPr>
      </p:cxnSp>
      <p:sp>
        <p:nvSpPr>
          <p:cNvPr id="19" name="직사각형 18"/>
          <p:cNvSpPr/>
          <p:nvPr/>
        </p:nvSpPr>
        <p:spPr bwMode="auto">
          <a:xfrm>
            <a:off x="2452666" y="2714620"/>
            <a:ext cx="1428760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PrinterManager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2452666" y="3071811"/>
            <a:ext cx="1428760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2452666" y="3143248"/>
            <a:ext cx="142876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8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2" name="꺾인 연결선 21"/>
          <p:cNvCxnSpPr>
            <a:stCxn id="19" idx="3"/>
            <a:endCxn id="5" idx="1"/>
          </p:cNvCxnSpPr>
          <p:nvPr/>
        </p:nvCxnSpPr>
        <p:spPr bwMode="auto">
          <a:xfrm>
            <a:off x="3881426" y="2915540"/>
            <a:ext cx="142876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3" name="다이아몬드 22"/>
          <p:cNvSpPr/>
          <p:nvPr/>
        </p:nvSpPr>
        <p:spPr bwMode="auto">
          <a:xfrm>
            <a:off x="3881426" y="2841168"/>
            <a:ext cx="285752" cy="142876"/>
          </a:xfrm>
          <a:prstGeom prst="diamond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24368" y="2643182"/>
            <a:ext cx="7841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 printers</a:t>
            </a:r>
            <a:endParaRPr lang="ko-KR" altLang="en-US" sz="10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810120" y="2928934"/>
            <a:ext cx="266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*</a:t>
            </a:r>
            <a:endParaRPr lang="ko-KR" altLang="en-US" sz="1000" b="1" dirty="0"/>
          </a:p>
        </p:txBody>
      </p:sp>
      <p:sp>
        <p:nvSpPr>
          <p:cNvPr id="30" name="직사각형 29"/>
          <p:cNvSpPr/>
          <p:nvPr/>
        </p:nvSpPr>
        <p:spPr bwMode="auto">
          <a:xfrm>
            <a:off x="1666848" y="4357694"/>
            <a:ext cx="1714512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Log</a:t>
            </a:r>
            <a:r>
              <a:rPr kumimoji="1" lang="en-US" altLang="ko-KR" sz="12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Proxy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1666848" y="4714884"/>
            <a:ext cx="1714512" cy="1428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endParaRPr lang="ko-KR" altLang="en-US" sz="8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1666848" y="4857760"/>
            <a:ext cx="1714512" cy="1428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8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3" name="꺾인 연결선 32"/>
          <p:cNvCxnSpPr>
            <a:stCxn id="30" idx="0"/>
            <a:endCxn id="7" idx="2"/>
          </p:cNvCxnSpPr>
          <p:nvPr/>
        </p:nvCxnSpPr>
        <p:spPr bwMode="auto">
          <a:xfrm rot="5400000" flipH="1" flipV="1">
            <a:off x="3845707" y="2035959"/>
            <a:ext cx="1000132" cy="364333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 w="med" len="med"/>
          </a:ln>
          <a:effectLst/>
        </p:spPr>
      </p:cxnSp>
      <p:sp>
        <p:nvSpPr>
          <p:cNvPr id="34" name="이등변 삼각형 33"/>
          <p:cNvSpPr/>
          <p:nvPr/>
        </p:nvSpPr>
        <p:spPr bwMode="auto">
          <a:xfrm>
            <a:off x="6024566" y="3357562"/>
            <a:ext cx="285752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8" name="꺾인 연결선 37"/>
          <p:cNvCxnSpPr>
            <a:stCxn id="30" idx="3"/>
            <a:endCxn id="11" idx="1"/>
          </p:cNvCxnSpPr>
          <p:nvPr/>
        </p:nvCxnSpPr>
        <p:spPr bwMode="auto">
          <a:xfrm>
            <a:off x="3381360" y="4558614"/>
            <a:ext cx="107157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3971708" y="4357694"/>
            <a:ext cx="5245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 real</a:t>
            </a:r>
            <a:endParaRPr lang="ko-KR" altLang="en-US" sz="10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4114584" y="4572008"/>
            <a:ext cx="266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1</a:t>
            </a:r>
            <a:endParaRPr lang="ko-KR" altLang="en-US" sz="10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952732" y="5214950"/>
            <a:ext cx="3000396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호출하는 모든 </a:t>
            </a:r>
            <a:r>
              <a:rPr lang="ko-KR" altLang="en-US" sz="1200" b="1" dirty="0" err="1" smtClean="0">
                <a:latin typeface="휴먼편지체" pitchFamily="18" charset="-127"/>
                <a:ea typeface="휴먼편지체" pitchFamily="18" charset="-127"/>
              </a:rPr>
              <a:t>메소드에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 대해 로그를 남긴다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</a:p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실제로 </a:t>
            </a:r>
            <a:r>
              <a:rPr lang="en-US" altLang="ko-KR" sz="1200" b="1" dirty="0" err="1" smtClean="0">
                <a:latin typeface="휴먼편지체" pitchFamily="18" charset="-127"/>
                <a:ea typeface="휴먼편지체" pitchFamily="18" charset="-127"/>
              </a:rPr>
              <a:t>LogProxy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클래스는 작성하지 않는다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cxnSp>
        <p:nvCxnSpPr>
          <p:cNvPr id="45" name="구부러진 연결선 45"/>
          <p:cNvCxnSpPr>
            <a:stCxn id="43" idx="1"/>
            <a:endCxn id="32" idx="2"/>
          </p:cNvCxnSpPr>
          <p:nvPr/>
        </p:nvCxnSpPr>
        <p:spPr bwMode="auto">
          <a:xfrm rot="10800000">
            <a:off x="2524104" y="5000637"/>
            <a:ext cx="428628" cy="463613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3.2.4 </a:t>
            </a:r>
            <a:r>
              <a:rPr lang="ko-KR" altLang="en-US" dirty="0" smtClean="0"/>
              <a:t>패턴 소개 </a:t>
            </a:r>
            <a:r>
              <a:rPr lang="en-US" altLang="ko-KR" dirty="0" smtClean="0"/>
              <a:t>– Proxy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(10/14)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LogInvocationHandler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소스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09592" y="1412720"/>
            <a:ext cx="5786478" cy="2246769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endParaRPr lang="ko-KR" altLang="en-US" sz="1000" b="1" dirty="0" smtClean="0">
              <a:latin typeface="Courier New"/>
            </a:endParaRP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LogInvocationHandler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implements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InvocationHandler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{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private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Printable </a:t>
            </a:r>
            <a:r>
              <a:rPr lang="en-US" altLang="ko-KR" sz="1000" b="1" dirty="0" smtClean="0">
                <a:solidFill>
                  <a:srgbClr val="0000C0"/>
                </a:solidFill>
                <a:latin typeface="Courier New"/>
              </a:rPr>
              <a:t>real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 algn="l">
              <a:spcBef>
                <a:spcPts val="0"/>
              </a:spcBef>
            </a:pPr>
            <a:endParaRPr lang="ko-KR" altLang="en-US" sz="1000" b="1" dirty="0" smtClean="0">
              <a:latin typeface="Courier New"/>
            </a:endParaRP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LogInvocationHandler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(Printable printer) {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C0"/>
                </a:solidFill>
                <a:latin typeface="Courier New"/>
              </a:rPr>
              <a:t>    real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= printer;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pPr algn="l">
              <a:spcBef>
                <a:spcPts val="0"/>
              </a:spcBef>
            </a:pPr>
            <a:endParaRPr lang="ko-KR" altLang="en-US" sz="1000" b="1" dirty="0" smtClean="0">
              <a:latin typeface="Courier New"/>
            </a:endParaRP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Object invoke(Object proxy, Method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method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, Object[]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args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)</a:t>
            </a:r>
            <a:b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</a:b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 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throws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Throwable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{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altLang="ko-KR" sz="1000" b="1" i="1" dirty="0" err="1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b="1" i="1" dirty="0" err="1" smtClean="0">
                <a:solidFill>
                  <a:srgbClr val="000000"/>
                </a:solidFill>
                <a:latin typeface="Courier New"/>
              </a:rPr>
              <a:t>.println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"Method call : "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 + </a:t>
            </a:r>
            <a:r>
              <a:rPr lang="en-US" altLang="ko-KR" sz="1000" b="1" i="1" dirty="0" err="1" smtClean="0">
                <a:solidFill>
                  <a:srgbClr val="000000"/>
                </a:solidFill>
                <a:latin typeface="Courier New"/>
              </a:rPr>
              <a:t>method.getName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());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return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method.invoke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000" b="1" dirty="0" smtClean="0">
                <a:solidFill>
                  <a:srgbClr val="0000C0"/>
                </a:solidFill>
                <a:latin typeface="Courier New"/>
              </a:rPr>
              <a:t>real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args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 bwMode="auto">
          <a:xfrm>
            <a:off x="881030" y="2615139"/>
            <a:ext cx="5572164" cy="857256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defTabSz="1038225" eaLnBrk="1" hangingPunct="1">
              <a:lnSpc>
                <a:spcPct val="100000"/>
              </a:lnSpc>
              <a:buSzTx/>
              <a:buFont typeface="Wingdings" pitchFamily="2" charset="2"/>
              <a:buNone/>
              <a:tabLst/>
            </a:pPr>
            <a:endParaRPr lang="ko-KR" altLang="en-US" sz="120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96136" y="2439226"/>
            <a:ext cx="2928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특정 인터페이스를 통해 호출되는 모든 </a:t>
            </a:r>
            <a:r>
              <a:rPr lang="ko-KR" altLang="en-US" sz="1200" b="1" dirty="0" err="1" smtClean="0">
                <a:latin typeface="휴먼편지체" pitchFamily="18" charset="-127"/>
                <a:ea typeface="휴먼편지체" pitchFamily="18" charset="-127"/>
              </a:rPr>
              <a:t>메소드는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 이 </a:t>
            </a:r>
            <a:r>
              <a:rPr lang="ko-KR" altLang="en-US" sz="1200" b="1" dirty="0" err="1" smtClean="0">
                <a:latin typeface="휴먼편지체" pitchFamily="18" charset="-127"/>
                <a:ea typeface="휴먼편지체" pitchFamily="18" charset="-127"/>
              </a:rPr>
              <a:t>메소드를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 통해 실행된다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6453194" y="2900891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7096136" y="2510664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" name="구부러진 연결선 45"/>
          <p:cNvCxnSpPr>
            <a:stCxn id="9" idx="1"/>
            <a:endCxn id="8" idx="3"/>
          </p:cNvCxnSpPr>
          <p:nvPr/>
        </p:nvCxnSpPr>
        <p:spPr bwMode="auto">
          <a:xfrm rot="10800000" flipV="1">
            <a:off x="6524632" y="2546382"/>
            <a:ext cx="571504" cy="390227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내용 개체 틀 2"/>
          <p:cNvSpPr txBox="1">
            <a:spLocks/>
          </p:cNvSpPr>
          <p:nvPr/>
        </p:nvSpPr>
        <p:spPr bwMode="auto">
          <a:xfrm>
            <a:off x="644525" y="3956917"/>
            <a:ext cx="10009188" cy="428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3843" tIns="51922" rIns="103843" bIns="51922" numCol="1" anchor="t" anchorCtr="0" compatLnSpc="1">
            <a:prstTxWarp prst="textNoShape">
              <a:avLst/>
            </a:prstTxWarp>
            <a:spAutoFit/>
          </a:bodyPr>
          <a:lstStyle/>
          <a:p>
            <a:pPr marL="388938" indent="-388938" algn="l" defTabSz="1038225" eaLnBrk="0" hangingPunct="0">
              <a:buSzPct val="90000"/>
              <a:buFont typeface="Wingdings" pitchFamily="2" charset="2"/>
              <a:buChar char="q"/>
              <a:defRPr/>
            </a:pPr>
            <a:r>
              <a:rPr lang="en-US" altLang="ko-KR" sz="2000" b="1" kern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PrinterManager</a:t>
            </a:r>
            <a:r>
              <a:rPr lang="en-US" altLang="ko-KR" sz="2000" b="1" kern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ko-KR" altLang="en-US" sz="2000" b="1" kern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소스</a:t>
            </a:r>
            <a:endParaRPr kumimoji="1" lang="ko-KR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09592" y="4500570"/>
            <a:ext cx="9715568" cy="1143903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>
              <a:spcBef>
                <a:spcPts val="20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Printable[] </a:t>
            </a:r>
            <a:r>
              <a:rPr lang="en-US" altLang="ko-KR" sz="1000" b="1" dirty="0" smtClean="0">
                <a:solidFill>
                  <a:srgbClr val="0000C0"/>
                </a:solidFill>
                <a:latin typeface="Courier New"/>
              </a:rPr>
              <a:t>printers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Printable[] {</a:t>
            </a:r>
          </a:p>
          <a:p>
            <a:pPr algn="l">
              <a:spcBef>
                <a:spcPts val="20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(Printable)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Proxy.</a:t>
            </a:r>
            <a:r>
              <a:rPr lang="en-US" altLang="ko-KR" sz="1000" b="1" i="1" dirty="0" err="1" smtClean="0">
                <a:solidFill>
                  <a:srgbClr val="000000"/>
                </a:solidFill>
                <a:latin typeface="Courier New"/>
              </a:rPr>
              <a:t>newProxyInstance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000" b="1" i="1" dirty="0" err="1" smtClean="0">
                <a:solidFill>
                  <a:srgbClr val="0000C0"/>
                </a:solidFill>
                <a:latin typeface="Courier New"/>
              </a:rPr>
              <a:t>cl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ko-KR" sz="1000" b="1" i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 Class[]{</a:t>
            </a:r>
            <a:r>
              <a:rPr lang="en-US" altLang="ko-KR" sz="1000" b="1" i="1" dirty="0" err="1" smtClean="0">
                <a:solidFill>
                  <a:srgbClr val="000000"/>
                </a:solidFill>
                <a:latin typeface="Courier New"/>
              </a:rPr>
              <a:t>Printable.</a:t>
            </a:r>
            <a:r>
              <a:rPr lang="en-US" altLang="ko-KR" sz="1000" b="1" i="1" dirty="0" err="1" smtClean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}, </a:t>
            </a:r>
            <a:r>
              <a:rPr lang="en-US" altLang="ko-KR" sz="1000" b="1" i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i="1" dirty="0" err="1" smtClean="0">
                <a:solidFill>
                  <a:srgbClr val="000000"/>
                </a:solidFill>
                <a:latin typeface="Courier New"/>
              </a:rPr>
              <a:t>LogInvocationHandler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000" b="1" i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i="1" dirty="0" err="1" smtClean="0">
                <a:solidFill>
                  <a:srgbClr val="000000"/>
                </a:solidFill>
                <a:latin typeface="Courier New"/>
              </a:rPr>
              <a:t>PrinterProxy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000" b="1" i="1" dirty="0" smtClean="0">
                <a:solidFill>
                  <a:srgbClr val="2A00FF"/>
                </a:solidFill>
                <a:latin typeface="Courier New"/>
              </a:rPr>
              <a:t>회의실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))),</a:t>
            </a:r>
          </a:p>
          <a:p>
            <a:pPr algn="l">
              <a:spcBef>
                <a:spcPts val="20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(Printable)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Proxy.</a:t>
            </a:r>
            <a:r>
              <a:rPr lang="en-US" altLang="ko-KR" sz="1000" b="1" i="1" dirty="0" err="1" smtClean="0">
                <a:solidFill>
                  <a:srgbClr val="000000"/>
                </a:solidFill>
                <a:latin typeface="Courier New"/>
              </a:rPr>
              <a:t>newProxyInstance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000" b="1" i="1" dirty="0" err="1" smtClean="0">
                <a:solidFill>
                  <a:srgbClr val="0000C0"/>
                </a:solidFill>
                <a:latin typeface="Courier New"/>
              </a:rPr>
              <a:t>cl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ko-KR" sz="1000" b="1" i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 Class[]{</a:t>
            </a:r>
            <a:r>
              <a:rPr lang="en-US" altLang="ko-KR" sz="1000" b="1" i="1" dirty="0" err="1" smtClean="0">
                <a:solidFill>
                  <a:srgbClr val="000000"/>
                </a:solidFill>
                <a:latin typeface="Courier New"/>
              </a:rPr>
              <a:t>Printable.</a:t>
            </a:r>
            <a:r>
              <a:rPr lang="en-US" altLang="ko-KR" sz="1000" b="1" i="1" dirty="0" err="1" smtClean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}, </a:t>
            </a:r>
            <a:r>
              <a:rPr lang="en-US" altLang="ko-KR" sz="1000" b="1" i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i="1" dirty="0" err="1" smtClean="0">
                <a:solidFill>
                  <a:srgbClr val="000000"/>
                </a:solidFill>
                <a:latin typeface="Courier New"/>
              </a:rPr>
              <a:t>LogInvocationHandler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000" b="1" i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i="1" dirty="0" err="1" smtClean="0">
                <a:solidFill>
                  <a:srgbClr val="000000"/>
                </a:solidFill>
                <a:latin typeface="Courier New"/>
              </a:rPr>
              <a:t>PrinterProxy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000" b="1" i="1" dirty="0" smtClean="0">
                <a:solidFill>
                  <a:srgbClr val="2A00FF"/>
                </a:solidFill>
                <a:latin typeface="Courier New"/>
              </a:rPr>
              <a:t>영업부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))),</a:t>
            </a:r>
          </a:p>
          <a:p>
            <a:pPr algn="l">
              <a:spcBef>
                <a:spcPts val="20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(Printable)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Proxy.</a:t>
            </a:r>
            <a:r>
              <a:rPr lang="en-US" altLang="ko-KR" sz="1000" b="1" i="1" dirty="0" err="1" smtClean="0">
                <a:solidFill>
                  <a:srgbClr val="000000"/>
                </a:solidFill>
                <a:latin typeface="Courier New"/>
              </a:rPr>
              <a:t>newProxyInstance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000" b="1" i="1" dirty="0" err="1" smtClean="0">
                <a:solidFill>
                  <a:srgbClr val="0000C0"/>
                </a:solidFill>
                <a:latin typeface="Courier New"/>
              </a:rPr>
              <a:t>cl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ko-KR" sz="1000" b="1" i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 Class[]{</a:t>
            </a:r>
            <a:r>
              <a:rPr lang="en-US" altLang="ko-KR" sz="1000" b="1" i="1" dirty="0" err="1" smtClean="0">
                <a:solidFill>
                  <a:srgbClr val="000000"/>
                </a:solidFill>
                <a:latin typeface="Courier New"/>
              </a:rPr>
              <a:t>Printable.</a:t>
            </a:r>
            <a:r>
              <a:rPr lang="en-US" altLang="ko-KR" sz="1000" b="1" i="1" dirty="0" err="1" smtClean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}, </a:t>
            </a:r>
            <a:r>
              <a:rPr lang="en-US" altLang="ko-KR" sz="1000" b="1" i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i="1" dirty="0" err="1" smtClean="0">
                <a:solidFill>
                  <a:srgbClr val="000000"/>
                </a:solidFill>
                <a:latin typeface="Courier New"/>
              </a:rPr>
              <a:t>LogInvocationHandler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000" b="1" i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i="1" dirty="0" err="1" smtClean="0">
                <a:solidFill>
                  <a:srgbClr val="000000"/>
                </a:solidFill>
                <a:latin typeface="Courier New"/>
              </a:rPr>
              <a:t>PrinterProxy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000" b="1" i="1" dirty="0" smtClean="0">
                <a:solidFill>
                  <a:srgbClr val="2A00FF"/>
                </a:solidFill>
                <a:latin typeface="Courier New"/>
              </a:rPr>
              <a:t>개발부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))),</a:t>
            </a:r>
          </a:p>
          <a:p>
            <a:pPr algn="l">
              <a:spcBef>
                <a:spcPts val="20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(Printable)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Proxy.</a:t>
            </a:r>
            <a:r>
              <a:rPr lang="en-US" altLang="ko-KR" sz="1000" b="1" i="1" dirty="0" err="1" smtClean="0">
                <a:solidFill>
                  <a:srgbClr val="000000"/>
                </a:solidFill>
                <a:latin typeface="Courier New"/>
              </a:rPr>
              <a:t>newProxyInstance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000" b="1" i="1" dirty="0" err="1" smtClean="0">
                <a:solidFill>
                  <a:srgbClr val="0000C0"/>
                </a:solidFill>
                <a:latin typeface="Courier New"/>
              </a:rPr>
              <a:t>cl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ko-KR" sz="1000" b="1" i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 Class[]{</a:t>
            </a:r>
            <a:r>
              <a:rPr lang="en-US" altLang="ko-KR" sz="1000" b="1" i="1" dirty="0" err="1" smtClean="0">
                <a:solidFill>
                  <a:srgbClr val="000000"/>
                </a:solidFill>
                <a:latin typeface="Courier New"/>
              </a:rPr>
              <a:t>Printable.</a:t>
            </a:r>
            <a:r>
              <a:rPr lang="en-US" altLang="ko-KR" sz="1000" b="1" i="1" dirty="0" err="1" smtClean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}, </a:t>
            </a:r>
            <a:r>
              <a:rPr lang="en-US" altLang="ko-KR" sz="1000" b="1" i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i="1" dirty="0" err="1" smtClean="0">
                <a:solidFill>
                  <a:srgbClr val="000000"/>
                </a:solidFill>
                <a:latin typeface="Courier New"/>
              </a:rPr>
              <a:t>LogInvocationHandler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000" b="1" i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i="1" dirty="0" err="1" smtClean="0">
                <a:solidFill>
                  <a:srgbClr val="000000"/>
                </a:solidFill>
                <a:latin typeface="Courier New"/>
              </a:rPr>
              <a:t>PrinterProxy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000" b="1" i="1" dirty="0" smtClean="0">
                <a:solidFill>
                  <a:srgbClr val="2A00FF"/>
                </a:solidFill>
                <a:latin typeface="Courier New"/>
              </a:rPr>
              <a:t>관리부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)))</a:t>
            </a:r>
          </a:p>
          <a:p>
            <a:pPr algn="l">
              <a:spcBef>
                <a:spcPts val="20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};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3.2.4 </a:t>
            </a:r>
            <a:r>
              <a:rPr lang="ko-KR" altLang="en-US" dirty="0" smtClean="0"/>
              <a:t>패턴 소개 </a:t>
            </a:r>
            <a:r>
              <a:rPr lang="en-US" altLang="ko-KR" dirty="0" smtClean="0"/>
              <a:t>– Proxy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(11/14)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Main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클래스 실행 결과</a:t>
            </a: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5313" y="1556740"/>
            <a:ext cx="9858375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직사각형 8"/>
          <p:cNvSpPr/>
          <p:nvPr/>
        </p:nvSpPr>
        <p:spPr>
          <a:xfrm>
            <a:off x="2952732" y="5517290"/>
            <a:ext cx="75724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 smtClean="0"/>
              <a:t>Dynamic Proxy </a:t>
            </a:r>
            <a:r>
              <a:rPr lang="ko-KR" altLang="en-US" sz="1200" b="1" dirty="0" smtClean="0"/>
              <a:t>참조 </a:t>
            </a:r>
            <a:r>
              <a:rPr lang="en-US" altLang="ko-KR" sz="1200" b="1" dirty="0" smtClean="0"/>
              <a:t>: http://www.javaworld.com/javaworld/jw-11-2000/jw-1110-proxy.html </a:t>
            </a:r>
            <a:endParaRPr lang="ko-KR" altLang="en-US" sz="1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3.2.4 </a:t>
            </a:r>
            <a:r>
              <a:rPr lang="ko-KR" altLang="en-US" dirty="0" smtClean="0"/>
              <a:t>패턴 소개 </a:t>
            </a:r>
            <a:r>
              <a:rPr lang="en-US" altLang="ko-KR" dirty="0" smtClean="0"/>
              <a:t>– Proxy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(12/14)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적용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원격 호출이 필요할 경우 클라이언트는 원격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Proxy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를 통해 호출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예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: RMI)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요청이 있을 경우에만 복잡한 객체를 생성할 필요가 있을 경우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/>
            </a:r>
            <a:b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</a:b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성능이 떨어지거나 메모리를 많이 사용하거나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원래 객체에 대한 접근을 제어할 경우 보호용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Proxy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를 사용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3.2.4 </a:t>
            </a:r>
            <a:r>
              <a:rPr lang="ko-KR" altLang="en-US" dirty="0" smtClean="0"/>
              <a:t>패턴 소개 </a:t>
            </a:r>
            <a:r>
              <a:rPr lang="en-US" altLang="ko-KR" dirty="0" smtClean="0"/>
              <a:t>– Proxy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(13/14)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구조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5550812" y="2357430"/>
            <a:ext cx="1714512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Subject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5550812" y="2714621"/>
            <a:ext cx="1714512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5550812" y="2786058"/>
            <a:ext cx="1714512" cy="4286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request()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...</a:t>
            </a:r>
            <a:endParaRPr kumimoji="1" lang="ko-KR" altLang="en-US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7122448" y="4000504"/>
            <a:ext cx="1714512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RealSubject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7122448" y="4357694"/>
            <a:ext cx="1714512" cy="1428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endParaRPr lang="ko-KR" altLang="en-US" sz="8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7122448" y="4500570"/>
            <a:ext cx="1714512" cy="50006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request()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...</a:t>
            </a:r>
            <a:endParaRPr kumimoji="1" lang="ko-KR" altLang="en-US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4122052" y="4000504"/>
            <a:ext cx="1714512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Proxy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4122052" y="4357694"/>
            <a:ext cx="1714512" cy="1428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endParaRPr lang="ko-KR" altLang="en-US" sz="8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4" name="꺾인 연결선 13"/>
          <p:cNvCxnSpPr>
            <a:stCxn id="11" idx="3"/>
            <a:endCxn id="8" idx="1"/>
          </p:cNvCxnSpPr>
          <p:nvPr/>
        </p:nvCxnSpPr>
        <p:spPr bwMode="auto">
          <a:xfrm>
            <a:off x="5836564" y="4201424"/>
            <a:ext cx="1285884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6122316" y="3929066"/>
            <a:ext cx="1013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 </a:t>
            </a:r>
            <a:r>
              <a:rPr lang="en-US" altLang="ko-KR" sz="1000" b="1" dirty="0" err="1" smtClean="0"/>
              <a:t>realSubject</a:t>
            </a:r>
            <a:endParaRPr lang="ko-KR" altLang="en-US" sz="1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739376" y="4143380"/>
            <a:ext cx="266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1</a:t>
            </a:r>
            <a:endParaRPr lang="ko-KR" altLang="en-US" sz="1000" b="1" dirty="0"/>
          </a:p>
        </p:txBody>
      </p:sp>
      <p:cxnSp>
        <p:nvCxnSpPr>
          <p:cNvPr id="17" name="꺾인 연결선 16"/>
          <p:cNvCxnSpPr>
            <a:stCxn id="8" idx="0"/>
            <a:endCxn id="7" idx="2"/>
          </p:cNvCxnSpPr>
          <p:nvPr/>
        </p:nvCxnSpPr>
        <p:spPr bwMode="auto">
          <a:xfrm rot="16200000" flipV="1">
            <a:off x="6800977" y="2821777"/>
            <a:ext cx="785818" cy="1571636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 w="med" len="med"/>
          </a:ln>
          <a:effectLst/>
        </p:spPr>
      </p:cxnSp>
      <p:cxnSp>
        <p:nvCxnSpPr>
          <p:cNvPr id="18" name="꺾인 연결선 17"/>
          <p:cNvCxnSpPr>
            <a:stCxn id="11" idx="0"/>
            <a:endCxn id="7" idx="2"/>
          </p:cNvCxnSpPr>
          <p:nvPr/>
        </p:nvCxnSpPr>
        <p:spPr bwMode="auto">
          <a:xfrm rot="5400000" flipH="1" flipV="1">
            <a:off x="5300779" y="2893215"/>
            <a:ext cx="785818" cy="1428760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 w="med" len="med"/>
          </a:ln>
          <a:effectLst/>
        </p:spPr>
      </p:cxnSp>
      <p:sp>
        <p:nvSpPr>
          <p:cNvPr id="19" name="직사각형 18"/>
          <p:cNvSpPr/>
          <p:nvPr/>
        </p:nvSpPr>
        <p:spPr bwMode="auto">
          <a:xfrm>
            <a:off x="2693292" y="2357430"/>
            <a:ext cx="1428760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Client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2693292" y="2714621"/>
            <a:ext cx="1428760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2693292" y="2786058"/>
            <a:ext cx="142876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8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2" name="꺾인 연결선 21"/>
          <p:cNvCxnSpPr>
            <a:stCxn id="19" idx="3"/>
            <a:endCxn id="5" idx="1"/>
          </p:cNvCxnSpPr>
          <p:nvPr/>
        </p:nvCxnSpPr>
        <p:spPr bwMode="auto">
          <a:xfrm>
            <a:off x="4122052" y="2558350"/>
            <a:ext cx="142876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30" name="이등변 삼각형 29"/>
          <p:cNvSpPr/>
          <p:nvPr/>
        </p:nvSpPr>
        <p:spPr bwMode="auto">
          <a:xfrm>
            <a:off x="6265192" y="3214686"/>
            <a:ext cx="285752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4122052" y="4500570"/>
            <a:ext cx="1714512" cy="50006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request()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...</a:t>
            </a:r>
            <a:endParaRPr kumimoji="1" lang="ko-KR" altLang="en-US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1" name="구부러진 연결선 110"/>
          <p:cNvCxnSpPr>
            <a:stCxn id="44" idx="2"/>
            <a:endCxn id="43" idx="1"/>
          </p:cNvCxnSpPr>
          <p:nvPr/>
        </p:nvCxnSpPr>
        <p:spPr bwMode="auto">
          <a:xfrm rot="16200000" flipH="1">
            <a:off x="3142688" y="3628363"/>
            <a:ext cx="815720" cy="1285884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43" name="직사각형 42"/>
          <p:cNvSpPr/>
          <p:nvPr/>
        </p:nvSpPr>
        <p:spPr bwMode="auto">
          <a:xfrm>
            <a:off x="4193490" y="4643446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764598" y="3143248"/>
            <a:ext cx="2286016" cy="720197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ko-KR" sz="1200" b="1" dirty="0" smtClean="0">
                <a:solidFill>
                  <a:schemeClr val="tx1"/>
                </a:solidFill>
                <a:latin typeface="Courier New"/>
              </a:rPr>
              <a:t>...</a:t>
            </a:r>
          </a:p>
          <a:p>
            <a:pPr algn="l"/>
            <a:r>
              <a:rPr lang="en-US" altLang="ko-KR" sz="1200" b="1" dirty="0" err="1" smtClean="0">
                <a:solidFill>
                  <a:schemeClr val="tx1"/>
                </a:solidFill>
                <a:latin typeface="Courier New"/>
              </a:rPr>
              <a:t>realSubject.request</a:t>
            </a:r>
            <a:r>
              <a:rPr lang="en-US" altLang="ko-KR" sz="1200" b="1" dirty="0" smtClean="0">
                <a:solidFill>
                  <a:schemeClr val="tx1"/>
                </a:solidFill>
                <a:latin typeface="Courier New"/>
              </a:rPr>
              <a:t>();</a:t>
            </a:r>
          </a:p>
          <a:p>
            <a:pPr algn="l"/>
            <a:r>
              <a:rPr lang="en-US" altLang="ko-KR" sz="1200" b="1" dirty="0" smtClean="0">
                <a:solidFill>
                  <a:schemeClr val="tx1"/>
                </a:solidFill>
                <a:latin typeface="Courier New"/>
              </a:rPr>
              <a:t>...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3.2.4 </a:t>
            </a:r>
            <a:r>
              <a:rPr lang="ko-KR" altLang="en-US" dirty="0" smtClean="0"/>
              <a:t>패턴 소개 </a:t>
            </a:r>
            <a:r>
              <a:rPr lang="en-US" altLang="ko-KR" dirty="0" smtClean="0"/>
              <a:t>– Proxy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(14/14)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Sequence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2238352" y="1857364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Client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4524368" y="1857364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:Proxy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2809856" y="6215082"/>
            <a:ext cx="285752" cy="142876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" name="꺾인 연결선 7"/>
          <p:cNvCxnSpPr>
            <a:stCxn id="5" idx="2"/>
            <a:endCxn id="7" idx="0"/>
          </p:cNvCxnSpPr>
          <p:nvPr/>
        </p:nvCxnSpPr>
        <p:spPr bwMode="auto">
          <a:xfrm rot="5400000">
            <a:off x="952468" y="4214818"/>
            <a:ext cx="4000528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9" name="직사각형 8"/>
          <p:cNvSpPr/>
          <p:nvPr/>
        </p:nvSpPr>
        <p:spPr bwMode="auto">
          <a:xfrm>
            <a:off x="5095872" y="6214288"/>
            <a:ext cx="285752" cy="142876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" name="꺾인 연결선 9"/>
          <p:cNvCxnSpPr>
            <a:stCxn id="6" idx="2"/>
            <a:endCxn id="9" idx="0"/>
          </p:cNvCxnSpPr>
          <p:nvPr/>
        </p:nvCxnSpPr>
        <p:spPr bwMode="auto">
          <a:xfrm rot="5400000">
            <a:off x="3238881" y="4214421"/>
            <a:ext cx="3999734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직사각형 10"/>
          <p:cNvSpPr/>
          <p:nvPr/>
        </p:nvSpPr>
        <p:spPr bwMode="auto">
          <a:xfrm>
            <a:off x="2881294" y="2500306"/>
            <a:ext cx="142876" cy="35719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2881294" y="2867020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3" name="꺾인 연결선 12"/>
          <p:cNvCxnSpPr>
            <a:stCxn id="12" idx="3"/>
            <a:endCxn id="73" idx="1"/>
          </p:cNvCxnSpPr>
          <p:nvPr/>
        </p:nvCxnSpPr>
        <p:spPr bwMode="auto">
          <a:xfrm flipV="1">
            <a:off x="3033694" y="2932485"/>
            <a:ext cx="2124092" cy="121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4" name="직사각형 13"/>
          <p:cNvSpPr/>
          <p:nvPr/>
        </p:nvSpPr>
        <p:spPr bwMode="auto">
          <a:xfrm>
            <a:off x="5167310" y="2500306"/>
            <a:ext cx="142876" cy="35719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6667508" y="1857364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:</a:t>
            </a:r>
            <a:r>
              <a:rPr kumimoji="1" lang="en-US" altLang="ko-KR" sz="1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RealSubject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7239012" y="6214288"/>
            <a:ext cx="285752" cy="142876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7" name="꺾인 연결선 16"/>
          <p:cNvCxnSpPr>
            <a:stCxn id="15" idx="2"/>
            <a:endCxn id="16" idx="0"/>
          </p:cNvCxnSpPr>
          <p:nvPr/>
        </p:nvCxnSpPr>
        <p:spPr bwMode="auto">
          <a:xfrm rot="5400000">
            <a:off x="5382021" y="4214421"/>
            <a:ext cx="3999734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3452798" y="2713490"/>
            <a:ext cx="12073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 smtClean="0"/>
              <a:t>Reuest</a:t>
            </a:r>
            <a:r>
              <a:rPr lang="en-US" altLang="ko-KR" sz="1000" b="1" dirty="0" smtClean="0"/>
              <a:t> to Proxy</a:t>
            </a:r>
            <a:endParaRPr lang="ko-KR" altLang="en-US" sz="1000" b="1" dirty="0"/>
          </a:p>
        </p:txBody>
      </p:sp>
      <p:sp>
        <p:nvSpPr>
          <p:cNvPr id="27" name="직사각형 26"/>
          <p:cNvSpPr/>
          <p:nvPr/>
        </p:nvSpPr>
        <p:spPr bwMode="auto">
          <a:xfrm>
            <a:off x="7310450" y="2500306"/>
            <a:ext cx="142876" cy="35719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직사각형 72"/>
          <p:cNvSpPr/>
          <p:nvPr/>
        </p:nvSpPr>
        <p:spPr bwMode="auto">
          <a:xfrm>
            <a:off x="5157786" y="2865809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직사각형 74"/>
          <p:cNvSpPr/>
          <p:nvPr/>
        </p:nvSpPr>
        <p:spPr bwMode="auto">
          <a:xfrm>
            <a:off x="5167310" y="3511092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2" name="꺾인 연결선 81"/>
          <p:cNvCxnSpPr>
            <a:stCxn id="75" idx="3"/>
            <a:endCxn id="84" idx="1"/>
          </p:cNvCxnSpPr>
          <p:nvPr/>
        </p:nvCxnSpPr>
        <p:spPr bwMode="auto">
          <a:xfrm flipV="1">
            <a:off x="5319710" y="3576557"/>
            <a:ext cx="1990740" cy="121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83" name="TextBox 82"/>
          <p:cNvSpPr txBox="1"/>
          <p:nvPr/>
        </p:nvSpPr>
        <p:spPr>
          <a:xfrm>
            <a:off x="5452111" y="3357562"/>
            <a:ext cx="16482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 smtClean="0"/>
              <a:t>Reuest</a:t>
            </a:r>
            <a:r>
              <a:rPr lang="en-US" altLang="ko-KR" sz="1000" b="1" dirty="0" smtClean="0"/>
              <a:t> to Real Subject</a:t>
            </a:r>
            <a:endParaRPr lang="ko-KR" altLang="en-US" sz="1000" b="1" dirty="0"/>
          </a:p>
        </p:txBody>
      </p:sp>
      <p:sp>
        <p:nvSpPr>
          <p:cNvPr id="84" name="직사각형 83"/>
          <p:cNvSpPr/>
          <p:nvPr/>
        </p:nvSpPr>
        <p:spPr bwMode="auto">
          <a:xfrm>
            <a:off x="7310450" y="3509881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3.3 Bridge </a:t>
            </a:r>
            <a:r>
              <a:rPr lang="ko-KR" altLang="en-US" dirty="0" smtClean="0"/>
              <a:t>패턴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1652633" y="836640"/>
            <a:ext cx="9272617" cy="152063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3.3.1 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상황이해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3.3.2 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솔루션 찾기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3.3.3 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솔루션 발표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3.3.4 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패턴 소개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77" y="836613"/>
            <a:ext cx="1395384" cy="5688817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3.3.1 </a:t>
            </a:r>
            <a:r>
              <a:rPr lang="ko-KR" altLang="en-US" dirty="0" smtClean="0"/>
              <a:t>상황 이해</a:t>
            </a:r>
            <a:r>
              <a:rPr lang="en-US" altLang="ko-KR" dirty="0" smtClean="0"/>
              <a:t>(1/7)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Problem 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제시</a:t>
            </a:r>
            <a:endParaRPr lang="en-US" altLang="ko-KR" sz="18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>
              <a:buNone/>
            </a:pP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	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프로그래머 </a:t>
            </a: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A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씨는 주소양식을 출력하는 프로그램을 작성하였다</a:t>
            </a: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이 프로그램을 예상외로 많이 사용하여 새로운 기능을 추가해 달라는 요청에 고민이다</a:t>
            </a: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  <a:b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</a:b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주소양식을 출력하는 프로그램은 텍스트 양식과 </a:t>
            </a: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HTML 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양식으로 출력할 수 있으며 주소를 해당 양식에 여러 번 출력하는 기능을 추가해야 한다</a:t>
            </a: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  <a:endParaRPr lang="ko-KR" altLang="en-US" sz="18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66848" y="3857628"/>
            <a:ext cx="4000528" cy="7201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ko-KR" sz="1200" b="1" dirty="0" smtClean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+--------------------------------------+</a:t>
            </a:r>
          </a:p>
          <a:p>
            <a:pPr algn="l"/>
            <a:r>
              <a:rPr lang="en-US" altLang="ko-KR" sz="1200" b="1" dirty="0" smtClean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|</a:t>
            </a:r>
            <a:r>
              <a:rPr lang="en-US" altLang="ko-KR" sz="1200" b="1" dirty="0" err="1" smtClean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Gasan</a:t>
            </a:r>
            <a:r>
              <a:rPr lang="en-US" altLang="ko-KR" sz="1200" b="1" dirty="0" smtClean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-Dong </a:t>
            </a:r>
            <a:r>
              <a:rPr lang="en-US" altLang="ko-KR" sz="1200" b="1" dirty="0" err="1" smtClean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Genumcheon-Gu</a:t>
            </a:r>
            <a:r>
              <a:rPr lang="en-US" altLang="ko-KR" sz="1200" b="1" dirty="0" smtClean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Seoul, Korea|</a:t>
            </a:r>
          </a:p>
          <a:p>
            <a:pPr algn="l"/>
            <a:r>
              <a:rPr lang="en-US" altLang="ko-KR" sz="1200" b="1" dirty="0" smtClean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+--------------------------------------+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095740" y="3093835"/>
            <a:ext cx="4071966" cy="27699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ko-KR" sz="1200" b="1" dirty="0" err="1" smtClean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Gasan</a:t>
            </a:r>
            <a:r>
              <a:rPr lang="en-US" altLang="ko-KR" sz="1200" b="1" dirty="0" smtClean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-Dong </a:t>
            </a:r>
            <a:r>
              <a:rPr lang="en-US" altLang="ko-KR" sz="1200" b="1" dirty="0" err="1" smtClean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Genumcheon-Gu</a:t>
            </a:r>
            <a:r>
              <a:rPr lang="en-US" altLang="ko-KR" sz="1200" b="1" dirty="0" smtClean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Seoul, Korea</a:t>
            </a:r>
            <a:endParaRPr lang="en-US" altLang="ko-KR" sz="1200" b="1" dirty="0" smtClean="0">
              <a:solidFill>
                <a:srgbClr val="7F0055"/>
              </a:solidFill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96192" y="3071810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입력값</a:t>
            </a:r>
            <a:endParaRPr lang="ko-KR" altLang="en-US" sz="1400" b="1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24632" y="4000504"/>
            <a:ext cx="33718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이등변 삼각형 10"/>
          <p:cNvSpPr/>
          <p:nvPr/>
        </p:nvSpPr>
        <p:spPr bwMode="auto">
          <a:xfrm rot="10800000">
            <a:off x="5595938" y="3500438"/>
            <a:ext cx="714380" cy="260348"/>
          </a:xfrm>
          <a:prstGeom prst="triangle">
            <a:avLst/>
          </a:prstGeom>
          <a:gradFill flip="none" rotWithShape="1">
            <a:gsLst>
              <a:gs pos="0">
                <a:srgbClr val="FFFF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99855" tIns="49928" rIns="99855" bIns="49928" anchor="b"/>
          <a:lstStyle/>
          <a:p>
            <a:pPr marL="360363" indent="-360363" defTabSz="1038225">
              <a:defRPr/>
            </a:pPr>
            <a:endParaRPr lang="ko-KR" altLang="en-US">
              <a:solidFill>
                <a:schemeClr val="tx1"/>
              </a:solidFill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82972" y="4643446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텍스트 양식</a:t>
            </a:r>
            <a:endParaRPr lang="ko-KR" altLang="en-US" sz="1400" b="1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80757" y="4643446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HTML</a:t>
            </a:r>
            <a:r>
              <a:rPr lang="ko-KR" altLang="en-US" sz="1400" b="1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양식</a:t>
            </a:r>
            <a:endParaRPr lang="ko-KR" altLang="en-US" sz="1400" b="1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14" name="이등변 삼각형 13"/>
          <p:cNvSpPr/>
          <p:nvPr/>
        </p:nvSpPr>
        <p:spPr bwMode="auto">
          <a:xfrm rot="10800000">
            <a:off x="5595938" y="4740287"/>
            <a:ext cx="714380" cy="260348"/>
          </a:xfrm>
          <a:prstGeom prst="triangle">
            <a:avLst/>
          </a:prstGeom>
          <a:gradFill flip="none" rotWithShape="1">
            <a:gsLst>
              <a:gs pos="0">
                <a:srgbClr val="FFFF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99855" tIns="49928" rIns="99855" bIns="49928" anchor="b"/>
          <a:lstStyle/>
          <a:p>
            <a:pPr marL="360363" indent="-360363" defTabSz="1038225">
              <a:defRPr/>
            </a:pPr>
            <a:endParaRPr lang="ko-KR" altLang="en-US">
              <a:solidFill>
                <a:schemeClr val="tx1"/>
              </a:solidFill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66848" y="5051687"/>
            <a:ext cx="4000528" cy="11633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ko-KR" sz="1200" b="1" dirty="0" smtClean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+--------------------------------------+</a:t>
            </a:r>
          </a:p>
          <a:p>
            <a:pPr algn="l"/>
            <a:r>
              <a:rPr lang="en-US" altLang="ko-KR" sz="1200" b="1" dirty="0" smtClean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|</a:t>
            </a:r>
            <a:r>
              <a:rPr lang="en-US" altLang="ko-KR" sz="1200" b="1" dirty="0" err="1" smtClean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Gasan</a:t>
            </a:r>
            <a:r>
              <a:rPr lang="en-US" altLang="ko-KR" sz="1200" b="1" dirty="0" smtClean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-Dong </a:t>
            </a:r>
            <a:r>
              <a:rPr lang="en-US" altLang="ko-KR" sz="1200" b="1" dirty="0" err="1" smtClean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Genumcheon-Gu</a:t>
            </a:r>
            <a:r>
              <a:rPr lang="en-US" altLang="ko-KR" sz="1200" b="1" dirty="0" smtClean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Seoul, Korea|</a:t>
            </a:r>
          </a:p>
          <a:p>
            <a:pPr algn="l"/>
            <a:r>
              <a:rPr lang="en-US" altLang="ko-KR" sz="1200" b="1" dirty="0" smtClean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|</a:t>
            </a:r>
            <a:r>
              <a:rPr lang="en-US" altLang="ko-KR" sz="1200" b="1" dirty="0" err="1" smtClean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Gasan</a:t>
            </a:r>
            <a:r>
              <a:rPr lang="en-US" altLang="ko-KR" sz="1200" b="1" dirty="0" smtClean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-Dong </a:t>
            </a:r>
            <a:r>
              <a:rPr lang="en-US" altLang="ko-KR" sz="1200" b="1" dirty="0" err="1" smtClean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Genumcheon-Gu</a:t>
            </a:r>
            <a:r>
              <a:rPr lang="en-US" altLang="ko-KR" sz="1200" b="1" dirty="0" smtClean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Seoul, Korea|</a:t>
            </a:r>
          </a:p>
          <a:p>
            <a:pPr algn="l"/>
            <a:r>
              <a:rPr lang="en-US" altLang="ko-KR" sz="1200" b="1" dirty="0" smtClean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|</a:t>
            </a:r>
            <a:r>
              <a:rPr lang="en-US" altLang="ko-KR" sz="1200" b="1" dirty="0" err="1" smtClean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Gasan</a:t>
            </a:r>
            <a:r>
              <a:rPr lang="en-US" altLang="ko-KR" sz="1200" b="1" dirty="0" smtClean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-Dong </a:t>
            </a:r>
            <a:r>
              <a:rPr lang="en-US" altLang="ko-KR" sz="1200" b="1" dirty="0" err="1" smtClean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Genumcheon-Gu</a:t>
            </a:r>
            <a:r>
              <a:rPr lang="en-US" altLang="ko-KR" sz="1200" b="1" dirty="0" smtClean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Seoul, Korea|</a:t>
            </a:r>
          </a:p>
          <a:p>
            <a:pPr algn="l"/>
            <a:r>
              <a:rPr lang="en-US" altLang="ko-KR" sz="1200" b="1" dirty="0" smtClean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+--------------------------------------+ 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96070" y="5072074"/>
            <a:ext cx="3314700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672222" y="4152133"/>
            <a:ext cx="7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현재모습</a:t>
            </a:r>
            <a:endParaRPr lang="ko-KR" altLang="en-US" sz="1400" b="1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2222" y="5429264"/>
            <a:ext cx="7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요구사항</a:t>
            </a:r>
            <a:endParaRPr lang="ko-KR" altLang="en-US" sz="1400" b="1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b="1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1.1.3.3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모듈화</a:t>
            </a:r>
            <a:r>
              <a:rPr lang="en-US" altLang="ko-KR" dirty="0" smtClean="0"/>
              <a:t>(Modularity) (2/2)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3870666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용어</a:t>
            </a: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(from </a:t>
            </a:r>
            <a:r>
              <a:rPr lang="en-US" altLang="ko-KR" dirty="0" err="1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wikipedia</a:t>
            </a: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모듈은 다양하게 정의할 수 있지만</a:t>
            </a: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,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일반적으로 보다 큰 시스템의 컴포넌트</a:t>
            </a: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(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또는 부품</a:t>
            </a: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)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여야 하고</a:t>
            </a: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,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그 시스템 안에서 다른 컴포넌트의 오퍼레이션과는 독립적으로 동작한다</a:t>
            </a: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. </a:t>
            </a:r>
          </a:p>
          <a:p>
            <a:pPr lvl="1"/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모듈은 인터페이스와 구현 간의 분리를 제공한다</a:t>
            </a: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.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모듈 인터페이스는 모듈이 요구하거나 제공하는 요소를 표현한다</a:t>
            </a: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.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인터페이스에서 정의된 요소는 다른 모듈이 볼 수 있다</a:t>
            </a: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.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구현은 인터페이스에서 선언된 요소에 대응하는 작동 코드를 포함한다</a:t>
            </a: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.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 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모듈과 클래스의 차이점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클래스는 객체생성을 위해 </a:t>
            </a:r>
            <a:r>
              <a:rPr lang="ko-KR" altLang="en-US" dirty="0" err="1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인스턴스화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 할 수 있다</a:t>
            </a: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. </a:t>
            </a:r>
          </a:p>
          <a:p>
            <a:pPr lvl="1"/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클래스는 다른 클래스로부터 데이터와 행위를 상속한다</a:t>
            </a: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. </a:t>
            </a:r>
          </a:p>
          <a:p>
            <a:pPr lvl="1"/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다형성은 클래스 </a:t>
            </a:r>
            <a:r>
              <a:rPr lang="ko-KR" altLang="en-US" dirty="0" err="1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인스턴스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 간의 관계를 실행 시간에 변경하도록 허용한다</a:t>
            </a: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. </a:t>
            </a:r>
          </a:p>
          <a:p>
            <a:pPr lvl="1"/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모듈 간의 관계는 정적이다</a:t>
            </a: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. </a:t>
            </a:r>
          </a:p>
          <a:p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모듈과 클래스의 유사점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세부 구현은 외부</a:t>
            </a: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(public)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 </a:t>
            </a:r>
            <a:r>
              <a:rPr lang="ko-KR" altLang="en-US" dirty="0" err="1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뷰로부터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 감추는데 사용된다</a:t>
            </a: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. </a:t>
            </a:r>
          </a:p>
          <a:p>
            <a:pPr lvl="1"/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둘 다 계층을 형성할 수 있다</a:t>
            </a: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. </a:t>
            </a:r>
            <a:endParaRPr lang="en-US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3.3.1 </a:t>
            </a:r>
            <a:r>
              <a:rPr lang="ko-KR" altLang="en-US" dirty="0" smtClean="0"/>
              <a:t>상황 이해</a:t>
            </a:r>
            <a:r>
              <a:rPr lang="en-US" altLang="ko-KR" dirty="0" smtClean="0"/>
              <a:t>(2/7)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현재 </a:t>
            </a: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Model</a:t>
            </a:r>
            <a:b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</a:b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다양한 양식을 지원하기 위한 </a:t>
            </a:r>
            <a:r>
              <a:rPr lang="ko-KR" altLang="en-US" sz="1800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확장성을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고려하여 다음과 같이 모델을 만들었다</a:t>
            </a: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  <a:b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</a:b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Formatter 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클래스의 </a:t>
            </a: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Header, Body, Tail 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순으로 주소를 출력한다</a:t>
            </a: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  <a:b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</a:b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새로운 양식을 만들기 위해서는 </a:t>
            </a: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Formatter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를 상속하면 된다</a:t>
            </a: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  <a:endParaRPr lang="ko-KR" altLang="en-US" sz="18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6914" y="2571744"/>
            <a:ext cx="6072230" cy="3793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3.3.1 </a:t>
            </a:r>
            <a:r>
              <a:rPr lang="ko-KR" altLang="en-US" dirty="0" smtClean="0"/>
              <a:t>상황 이해</a:t>
            </a:r>
            <a:r>
              <a:rPr lang="en-US" altLang="ko-KR" dirty="0" smtClean="0"/>
              <a:t>(3/7)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Formatter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소스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66782" y="1484730"/>
            <a:ext cx="8572560" cy="31516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ko-KR" altLang="en-US" sz="1400" b="1" dirty="0" smtClean="0">
              <a:latin typeface="Courier New"/>
            </a:endParaRP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abstract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Formatter {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abstract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printHeader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abstract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printBody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abstract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printTail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 algn="l"/>
            <a:endParaRPr lang="ko-KR" altLang="en-US" sz="1400" b="1" dirty="0" smtClean="0">
              <a:latin typeface="Courier New"/>
            </a:endParaRP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final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print() {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printHeader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printBody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printTail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}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3.3.1 </a:t>
            </a:r>
            <a:r>
              <a:rPr lang="ko-KR" altLang="en-US" dirty="0" smtClean="0"/>
              <a:t>상황 이해</a:t>
            </a:r>
            <a:r>
              <a:rPr lang="en-US" altLang="ko-KR" dirty="0" smtClean="0"/>
              <a:t>(4/7)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TextFormatter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소스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66782" y="1484730"/>
            <a:ext cx="8572560" cy="392722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TextFormatter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extends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Formatter {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private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String </a:t>
            </a:r>
            <a:r>
              <a:rPr lang="en-US" altLang="ko-KR" sz="1400" b="1" dirty="0" err="1" smtClean="0">
                <a:solidFill>
                  <a:srgbClr val="0000C0"/>
                </a:solidFill>
                <a:latin typeface="Courier New"/>
              </a:rPr>
              <a:t>string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private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err="1" smtClean="0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0000C0"/>
                </a:solidFill>
                <a:latin typeface="Courier New"/>
              </a:rPr>
              <a:t>width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TextFormatter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(String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string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  </a:t>
            </a:r>
            <a:r>
              <a:rPr lang="en-US" altLang="ko-KR" sz="1400" b="1" dirty="0" err="1" smtClean="0">
                <a:solidFill>
                  <a:srgbClr val="7F0055"/>
                </a:solidFill>
                <a:latin typeface="Courier New"/>
              </a:rPr>
              <a:t>this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.</a:t>
            </a:r>
            <a:r>
              <a:rPr lang="en-US" altLang="ko-KR" sz="1400" b="1" dirty="0" err="1" smtClean="0">
                <a:solidFill>
                  <a:srgbClr val="0000C0"/>
                </a:solidFill>
                <a:latin typeface="Courier New"/>
              </a:rPr>
              <a:t>string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= string;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  </a:t>
            </a:r>
            <a:r>
              <a:rPr lang="en-US" altLang="ko-KR" sz="1400" b="1" dirty="0" err="1" smtClean="0">
                <a:solidFill>
                  <a:srgbClr val="7F0055"/>
                </a:solidFill>
                <a:latin typeface="Courier New"/>
              </a:rPr>
              <a:t>this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.</a:t>
            </a:r>
            <a:r>
              <a:rPr lang="en-US" altLang="ko-KR" sz="1400" b="1" dirty="0" err="1" smtClean="0">
                <a:solidFill>
                  <a:srgbClr val="0000C0"/>
                </a:solidFill>
                <a:latin typeface="Courier New"/>
              </a:rPr>
              <a:t>width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string.getBytes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().</a:t>
            </a:r>
            <a:r>
              <a:rPr lang="en-US" altLang="ko-KR" sz="1400" b="1" dirty="0" smtClean="0">
                <a:solidFill>
                  <a:srgbClr val="0000C0"/>
                </a:solidFill>
                <a:latin typeface="Courier New"/>
              </a:rPr>
              <a:t>length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printHeader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() {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printLine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(); }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printBody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() {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altLang="ko-KR" sz="1400" b="1" i="1" dirty="0" err="1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400" b="1" i="1" dirty="0" err="1" smtClean="0">
                <a:solidFill>
                  <a:srgbClr val="000000"/>
                </a:solidFill>
                <a:latin typeface="Courier New"/>
              </a:rPr>
              <a:t>.println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400" b="1" i="1" dirty="0" smtClean="0">
                <a:solidFill>
                  <a:srgbClr val="2A00FF"/>
                </a:solidFill>
                <a:latin typeface="Courier New"/>
              </a:rPr>
              <a:t>"|"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 + </a:t>
            </a:r>
            <a:r>
              <a:rPr lang="en-US" altLang="ko-KR" sz="1400" b="1" i="1" dirty="0" smtClean="0">
                <a:solidFill>
                  <a:srgbClr val="0000C0"/>
                </a:solidFill>
                <a:latin typeface="Courier New"/>
              </a:rPr>
              <a:t>string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 + </a:t>
            </a:r>
            <a:r>
              <a:rPr lang="en-US" altLang="ko-KR" sz="1400" b="1" i="1" dirty="0" smtClean="0">
                <a:solidFill>
                  <a:srgbClr val="2A00FF"/>
                </a:solidFill>
                <a:latin typeface="Courier New"/>
              </a:rPr>
              <a:t>"|"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printTail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() {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printLine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();}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private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printLine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() {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 ...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}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3.3.1 </a:t>
            </a:r>
            <a:r>
              <a:rPr lang="ko-KR" altLang="en-US" dirty="0" smtClean="0"/>
              <a:t>상황 이해</a:t>
            </a:r>
            <a:r>
              <a:rPr lang="en-US" altLang="ko-KR" dirty="0" smtClean="0"/>
              <a:t>(5/7)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HtmlFormatter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소스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66782" y="1484730"/>
            <a:ext cx="8572560" cy="392722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HtmlFormatter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extends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Formatter {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private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String </a:t>
            </a:r>
            <a:r>
              <a:rPr lang="en-US" altLang="ko-KR" sz="1400" b="1" dirty="0" err="1" smtClean="0">
                <a:solidFill>
                  <a:srgbClr val="0000C0"/>
                </a:solidFill>
                <a:latin typeface="Courier New"/>
              </a:rPr>
              <a:t>string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HtmlFormatter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(String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string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  </a:t>
            </a:r>
            <a:r>
              <a:rPr lang="en-US" altLang="ko-KR" sz="1400" b="1" dirty="0" err="1" smtClean="0">
                <a:solidFill>
                  <a:srgbClr val="7F0055"/>
                </a:solidFill>
                <a:latin typeface="Courier New"/>
              </a:rPr>
              <a:t>this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.</a:t>
            </a:r>
            <a:r>
              <a:rPr lang="en-US" altLang="ko-KR" sz="1400" b="1" dirty="0" err="1" smtClean="0">
                <a:solidFill>
                  <a:srgbClr val="0000C0"/>
                </a:solidFill>
                <a:latin typeface="Courier New"/>
              </a:rPr>
              <a:t>string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= string;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printHeader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() {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altLang="ko-KR" sz="1400" b="1" i="1" dirty="0" err="1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400" b="1" i="1" dirty="0" err="1" smtClean="0">
                <a:solidFill>
                  <a:srgbClr val="000000"/>
                </a:solidFill>
                <a:latin typeface="Courier New"/>
              </a:rPr>
              <a:t>.println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400" b="1" i="1" dirty="0" smtClean="0">
                <a:solidFill>
                  <a:srgbClr val="2A00FF"/>
                </a:solidFill>
                <a:latin typeface="Courier New"/>
              </a:rPr>
              <a:t>"&lt;table border=\"1\"&gt;"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printBody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() {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altLang="ko-KR" sz="1400" b="1" i="1" dirty="0" err="1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400" b="1" i="1" dirty="0" err="1" smtClean="0">
                <a:solidFill>
                  <a:srgbClr val="000000"/>
                </a:solidFill>
                <a:latin typeface="Courier New"/>
              </a:rPr>
              <a:t>.println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400" b="1" i="1" dirty="0" smtClean="0">
                <a:solidFill>
                  <a:srgbClr val="2A00FF"/>
                </a:solidFill>
                <a:latin typeface="Courier New"/>
              </a:rPr>
              <a:t>"&lt;</a:t>
            </a:r>
            <a:r>
              <a:rPr lang="en-US" altLang="ko-KR" sz="1400" b="1" i="1" dirty="0" err="1" smtClean="0">
                <a:solidFill>
                  <a:srgbClr val="2A00FF"/>
                </a:solidFill>
                <a:latin typeface="Courier New"/>
              </a:rPr>
              <a:t>tr</a:t>
            </a:r>
            <a:r>
              <a:rPr lang="en-US" altLang="ko-KR" sz="1400" b="1" i="1" dirty="0" smtClean="0">
                <a:solidFill>
                  <a:srgbClr val="2A00FF"/>
                </a:solidFill>
                <a:latin typeface="Courier New"/>
              </a:rPr>
              <a:t>&gt;&lt;td&gt;"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 + </a:t>
            </a:r>
            <a:r>
              <a:rPr lang="en-US" altLang="ko-KR" sz="1400" b="1" i="1" dirty="0" smtClean="0">
                <a:solidFill>
                  <a:srgbClr val="0000C0"/>
                </a:solidFill>
                <a:latin typeface="Courier New"/>
              </a:rPr>
              <a:t>string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 + </a:t>
            </a:r>
            <a:r>
              <a:rPr lang="en-US" altLang="ko-KR" sz="1400" b="1" i="1" dirty="0" smtClean="0">
                <a:solidFill>
                  <a:srgbClr val="2A00FF"/>
                </a:solidFill>
                <a:latin typeface="Courier New"/>
              </a:rPr>
              <a:t>"&lt;/td&gt;&lt;/</a:t>
            </a:r>
            <a:r>
              <a:rPr lang="en-US" altLang="ko-KR" sz="1400" b="1" i="1" dirty="0" err="1" smtClean="0">
                <a:solidFill>
                  <a:srgbClr val="2A00FF"/>
                </a:solidFill>
                <a:latin typeface="Courier New"/>
              </a:rPr>
              <a:t>tr</a:t>
            </a:r>
            <a:r>
              <a:rPr lang="en-US" altLang="ko-KR" sz="1400" b="1" i="1" dirty="0" smtClean="0">
                <a:solidFill>
                  <a:srgbClr val="2A00FF"/>
                </a:solidFill>
                <a:latin typeface="Courier New"/>
              </a:rPr>
              <a:t>&gt;"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printTail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() {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altLang="ko-KR" sz="1400" b="1" i="1" dirty="0" err="1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400" b="1" i="1" dirty="0" err="1" smtClean="0">
                <a:solidFill>
                  <a:srgbClr val="000000"/>
                </a:solidFill>
                <a:latin typeface="Courier New"/>
              </a:rPr>
              <a:t>.println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400" b="1" i="1" dirty="0" smtClean="0">
                <a:solidFill>
                  <a:srgbClr val="2A00FF"/>
                </a:solidFill>
                <a:latin typeface="Courier New"/>
              </a:rPr>
              <a:t>"&lt;/table&gt;"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}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3.3.1 </a:t>
            </a:r>
            <a:r>
              <a:rPr lang="ko-KR" altLang="en-US" dirty="0" smtClean="0"/>
              <a:t>상황 이해</a:t>
            </a:r>
            <a:r>
              <a:rPr lang="en-US" altLang="ko-KR" dirty="0" smtClean="0"/>
              <a:t>(6/7)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Main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소스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66782" y="1484730"/>
            <a:ext cx="8572560" cy="211750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Main {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main(String[]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args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 Formatter d1 =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TextFormatter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altLang="ko-KR" sz="1400" b="1" dirty="0" err="1" smtClean="0">
                <a:solidFill>
                  <a:srgbClr val="2A00FF"/>
                </a:solidFill>
                <a:latin typeface="Courier New"/>
              </a:rPr>
              <a:t>Gasan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-Dong </a:t>
            </a:r>
            <a:r>
              <a:rPr lang="en-US" altLang="ko-KR" sz="1400" b="1" dirty="0" err="1" smtClean="0">
                <a:solidFill>
                  <a:srgbClr val="2A00FF"/>
                </a:solidFill>
                <a:latin typeface="Courier New"/>
              </a:rPr>
              <a:t>Genumcheon-Gu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, Seoul, Korea"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 Formatter d2 =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HtmlFormatter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altLang="ko-KR" sz="1400" b="1" dirty="0" err="1" smtClean="0">
                <a:solidFill>
                  <a:srgbClr val="2A00FF"/>
                </a:solidFill>
                <a:latin typeface="Courier New"/>
              </a:rPr>
              <a:t>Gasan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-Dong </a:t>
            </a:r>
            <a:r>
              <a:rPr lang="en-US" altLang="ko-KR" sz="1400" b="1" dirty="0" err="1" smtClean="0">
                <a:solidFill>
                  <a:srgbClr val="2A00FF"/>
                </a:solidFill>
                <a:latin typeface="Courier New"/>
              </a:rPr>
              <a:t>Genumcheon-Gu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, Seoul, Korea"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 d1.print();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 d2.print();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}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3.3.1 </a:t>
            </a:r>
            <a:r>
              <a:rPr lang="ko-KR" altLang="en-US" dirty="0" smtClean="0"/>
              <a:t>상황 이해</a:t>
            </a:r>
            <a:r>
              <a:rPr lang="en-US" altLang="ko-KR" dirty="0" smtClean="0"/>
              <a:t>(7/7)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Main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클래스 수행 결과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2975" y="1700760"/>
            <a:ext cx="9163050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3.3.2 </a:t>
            </a:r>
            <a:r>
              <a:rPr lang="ko-KR" altLang="en-US" dirty="0" smtClean="0"/>
              <a:t>솔루션 찾기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솔루션 찾기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문제해결 실습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상속을 통한 기능 추가 하기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모든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Formatter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가 동일하게 새로운 기능을 가질 수 있는 방법을 상속을 통해 풀어 보시오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어느 클래스에 새로운 기능이 추가되어야 하는지 모델에 표현하고 구현하시오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확장 준비 하기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기능이 추가될 때 마다 부모 클래스를 수정할 경우 발생할 수 있는 문제점을 토의하시오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기존 클래스를 수정하지 않고 상속을 이용하여 기능을 추가하시오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현재 상태에서 상속을 통해 확장할 경우 문제점을 토의하시오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상속의 두 가지 용도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기능을 추가할 경우 상속을 어떻게 사용하는가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?</a:t>
            </a: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상위 클래스에 정의된 기능에 새로운 구현을 추가할 때 상속을 어떻게 사용하는가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?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3.3.3 </a:t>
            </a:r>
            <a:r>
              <a:rPr lang="ko-KR" altLang="en-US" dirty="0" smtClean="0"/>
              <a:t>솔루션 발표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문제해결을 위해 디자인한 다이어그램과 개발소스를 기준으로 발표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3.3.4 </a:t>
            </a:r>
            <a:r>
              <a:rPr lang="ko-KR" altLang="en-US" dirty="0" smtClean="0"/>
              <a:t>패턴 소개 </a:t>
            </a:r>
            <a:r>
              <a:rPr lang="en-US" altLang="ko-KR" dirty="0" smtClean="0"/>
              <a:t>– Bridge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(1/9)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29350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의도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추상화와 구현의 개념을 분리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구현 자체도 하나의 추상화 개념으로 다양한 변형이 가능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구현과 독립적으로 인터페이스도 다양함을 가질 수 있음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marL="230188" lvl="1" indent="0">
              <a:buNone/>
            </a:pP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동기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Problem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을 통해서 나타난 문제점을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Bridge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패턴을 통해 그 대안을 찾고자 한다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상속을 통한 기능 추가의 문제점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예측이 어려운 기능 확장 시 문제점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추상화와 구현의 분리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3.3.4 </a:t>
            </a:r>
            <a:r>
              <a:rPr lang="ko-KR" altLang="en-US" dirty="0" smtClean="0"/>
              <a:t>패턴 소개 </a:t>
            </a:r>
            <a:r>
              <a:rPr lang="en-US" altLang="ko-KR" dirty="0" smtClean="0"/>
              <a:t>– Bridge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(2/9)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상속을 통한 기능 추가의 문제점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기능을 추가할 때 마다 부모 클래스를 변경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하위 클래스에 영향을 줄 수 있음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)</a:t>
            </a:r>
          </a:p>
          <a:p>
            <a:pPr lvl="1"/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Formatter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에 추상 메소드 추가 시 모든 구현 클래스가 변경되어야 함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일반적으로 상위 클래스의 변경은 바람직하지 않음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3095608" y="2714620"/>
            <a:ext cx="1857388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Formatter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3095608" y="3071811"/>
            <a:ext cx="1857388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3095608" y="3143248"/>
            <a:ext cx="1857388" cy="92869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printHeader</a:t>
            </a: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i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printBody</a:t>
            </a: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printTail</a:t>
            </a: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print() : void</a:t>
            </a:r>
            <a:endParaRPr kumimoji="1" lang="en-US" altLang="ko-KR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multiPrint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(times) : void</a:t>
            </a:r>
            <a:endParaRPr kumimoji="1" lang="ko-KR" altLang="en-US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9" name="꺾인 연결선 8"/>
          <p:cNvCxnSpPr>
            <a:stCxn id="13" idx="0"/>
            <a:endCxn id="7" idx="2"/>
          </p:cNvCxnSpPr>
          <p:nvPr/>
        </p:nvCxnSpPr>
        <p:spPr bwMode="auto">
          <a:xfrm rot="5400000" flipH="1" flipV="1">
            <a:off x="2952732" y="3571876"/>
            <a:ext cx="571504" cy="1571636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직사각형 12"/>
          <p:cNvSpPr/>
          <p:nvPr/>
        </p:nvSpPr>
        <p:spPr bwMode="auto">
          <a:xfrm>
            <a:off x="1523972" y="4643446"/>
            <a:ext cx="1857388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TextFormatter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1523972" y="5000636"/>
            <a:ext cx="1857388" cy="35718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string: String</a:t>
            </a:r>
          </a:p>
          <a:p>
            <a:pPr marL="360363" indent="-360363" algn="l" defTabSz="1038225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width: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int</a:t>
            </a:r>
            <a:endParaRPr lang="ko-KR" altLang="en-US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1523972" y="5357826"/>
            <a:ext cx="1857388" cy="85725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printHeader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printBody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printTail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printLine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 : void</a:t>
            </a:r>
            <a:endParaRPr kumimoji="1" lang="en-US" altLang="ko-KR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4667244" y="4643446"/>
            <a:ext cx="1857388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HtmlFormatter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4667244" y="5000637"/>
            <a:ext cx="1857388" cy="2143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string: String</a:t>
            </a:r>
          </a:p>
        </p:txBody>
      </p:sp>
      <p:sp>
        <p:nvSpPr>
          <p:cNvPr id="19" name="직사각형 18"/>
          <p:cNvSpPr/>
          <p:nvPr/>
        </p:nvSpPr>
        <p:spPr bwMode="auto">
          <a:xfrm>
            <a:off x="4667244" y="5214950"/>
            <a:ext cx="1857388" cy="64294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printHeader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printBody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printTail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() : void</a:t>
            </a:r>
          </a:p>
        </p:txBody>
      </p:sp>
      <p:cxnSp>
        <p:nvCxnSpPr>
          <p:cNvPr id="21" name="꺾인 연결선 20"/>
          <p:cNvCxnSpPr>
            <a:stCxn id="17" idx="0"/>
            <a:endCxn id="7" idx="2"/>
          </p:cNvCxnSpPr>
          <p:nvPr/>
        </p:nvCxnSpPr>
        <p:spPr bwMode="auto">
          <a:xfrm rot="16200000" flipV="1">
            <a:off x="4524368" y="3571876"/>
            <a:ext cx="571504" cy="1571636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이등변 삼각형 9"/>
          <p:cNvSpPr/>
          <p:nvPr/>
        </p:nvSpPr>
        <p:spPr bwMode="auto">
          <a:xfrm>
            <a:off x="3869520" y="4071942"/>
            <a:ext cx="309564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2881294" y="3857628"/>
            <a:ext cx="2143140" cy="214314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defTabSz="1038225" eaLnBrk="1" hangingPunct="1">
              <a:lnSpc>
                <a:spcPct val="100000"/>
              </a:lnSpc>
              <a:buSzTx/>
              <a:buFont typeface="Wingdings" pitchFamily="2" charset="2"/>
              <a:buNone/>
              <a:tabLst/>
            </a:pPr>
            <a:endParaRPr lang="ko-KR" altLang="en-US" sz="1200" b="1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810252" y="2786058"/>
            <a:ext cx="2646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주소를 여러 번 출력하는 </a:t>
            </a:r>
            <a:r>
              <a:rPr lang="ko-KR" altLang="en-US" sz="1200" b="1" dirty="0" err="1" smtClean="0">
                <a:latin typeface="휴먼편지체" pitchFamily="18" charset="-127"/>
                <a:ea typeface="휴먼편지체" pitchFamily="18" charset="-127"/>
              </a:rPr>
              <a:t>메소드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 구현을 상위 클래스에 추가한다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모든 하위 클래스는 이 구현을 상속받아 그대로 사용할 수 있다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29" name="구름 28"/>
          <p:cNvSpPr/>
          <p:nvPr/>
        </p:nvSpPr>
        <p:spPr bwMode="auto">
          <a:xfrm>
            <a:off x="6596070" y="3429000"/>
            <a:ext cx="3357586" cy="1500198"/>
          </a:xfrm>
          <a:prstGeom prst="cloud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953260" y="3465311"/>
            <a:ext cx="3000396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000" b="1" dirty="0" smtClean="0"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multiPrint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000" b="1" dirty="0" err="1" smtClean="0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times) {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printHeader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 algn="l"/>
            <a:r>
              <a:rPr lang="nn-NO" altLang="ko-KR" sz="1000" b="1" dirty="0" smtClean="0">
                <a:solidFill>
                  <a:srgbClr val="7F0055"/>
                </a:solidFill>
                <a:latin typeface="Courier New"/>
              </a:rPr>
              <a:t>  for</a:t>
            </a:r>
            <a:r>
              <a:rPr lang="nn-NO" altLang="ko-KR" sz="10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nn-NO" altLang="ko-KR" sz="1000" b="1" dirty="0" smtClean="0">
                <a:solidFill>
                  <a:srgbClr val="7F0055"/>
                </a:solidFill>
                <a:latin typeface="Courier New"/>
              </a:rPr>
              <a:t>int</a:t>
            </a:r>
            <a:r>
              <a:rPr lang="nn-NO" altLang="ko-KR" sz="1000" b="1" dirty="0" smtClean="0">
                <a:solidFill>
                  <a:srgbClr val="000000"/>
                </a:solidFill>
                <a:latin typeface="Courier New"/>
              </a:rPr>
              <a:t> i = 0; i &lt; times; i++) {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printBody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printTail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en-US" altLang="ko-KR" sz="1000" b="1" dirty="0" smtClean="0">
              <a:solidFill>
                <a:srgbClr val="7F0055"/>
              </a:solidFill>
              <a:latin typeface="Courier New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5024434" y="385762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6738946" y="3429000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3" name="구부러진 연결선 32"/>
          <p:cNvCxnSpPr>
            <a:stCxn id="32" idx="2"/>
            <a:endCxn id="31" idx="3"/>
          </p:cNvCxnSpPr>
          <p:nvPr/>
        </p:nvCxnSpPr>
        <p:spPr bwMode="auto">
          <a:xfrm rot="5400000">
            <a:off x="5738815" y="2857496"/>
            <a:ext cx="392909" cy="1678793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직사각형 34"/>
          <p:cNvSpPr/>
          <p:nvPr/>
        </p:nvSpPr>
        <p:spPr bwMode="auto">
          <a:xfrm>
            <a:off x="6810384" y="4000504"/>
            <a:ext cx="3214710" cy="571504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defTabSz="1038225" eaLnBrk="1" hangingPunct="1">
              <a:lnSpc>
                <a:spcPct val="100000"/>
              </a:lnSpc>
              <a:buSzTx/>
              <a:buFont typeface="Wingdings" pitchFamily="2" charset="2"/>
              <a:buNone/>
              <a:tabLst/>
            </a:pPr>
            <a:endParaRPr lang="ko-KR" altLang="en-US" sz="1200" b="1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27" name="Rectangle 23"/>
          <p:cNvSpPr>
            <a:spLocks noChangeArrowheads="1"/>
          </p:cNvSpPr>
          <p:nvPr/>
        </p:nvSpPr>
        <p:spPr bwMode="auto">
          <a:xfrm>
            <a:off x="1881162" y="3857628"/>
            <a:ext cx="7286676" cy="2357454"/>
          </a:xfrm>
          <a:prstGeom prst="rect">
            <a:avLst/>
          </a:prstGeom>
          <a:solidFill>
            <a:srgbClr val="E4E4E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1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b="1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1.1.3.4</a:t>
            </a:r>
            <a:r>
              <a:rPr kumimoji="1" lang="en-US" altLang="ko-KR" sz="2200" b="1" baseline="0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 </a:t>
            </a:r>
            <a:r>
              <a:rPr lang="ko-KR" altLang="en-US" dirty="0" smtClean="0"/>
              <a:t>계층</a:t>
            </a:r>
            <a:r>
              <a:rPr lang="en-US" altLang="ko-KR" dirty="0" smtClean="0"/>
              <a:t>(</a:t>
            </a:r>
            <a:r>
              <a:rPr lang="en-US" altLang="ko-KR" dirty="0"/>
              <a:t>Hierarchy)</a:t>
            </a:r>
          </a:p>
        </p:txBody>
      </p:sp>
      <p:sp>
        <p:nvSpPr>
          <p:cNvPr id="507907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339725" y="836613"/>
            <a:ext cx="10513515" cy="2270228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계층의 </a:t>
            </a:r>
            <a:r>
              <a:rPr lang="ko-KR" altLang="en-US" dirty="0">
                <a:latin typeface="Optima" panose="00000400000000000000" pitchFamily="2" charset="2"/>
                <a:ea typeface="가는각진제목체" panose="02030600000101010101" pitchFamily="18" charset="-127"/>
              </a:rPr>
              <a:t>위쪽으로 갈수록 추상화 정도가 심함</a:t>
            </a:r>
          </a:p>
          <a:p>
            <a:r>
              <a:rPr lang="ko-KR" altLang="en-US" dirty="0">
                <a:latin typeface="Optima" panose="00000400000000000000" pitchFamily="2" charset="2"/>
                <a:ea typeface="가는각진제목체" panose="02030600000101010101" pitchFamily="18" charset="-127"/>
              </a:rPr>
              <a:t>계층의 위쪽으로 갈수록 분류 기준 속성이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줄어듦</a:t>
            </a:r>
            <a:endParaRPr lang="ko-KR" altLang="en-US" dirty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r>
              <a:rPr lang="ko-KR" altLang="en-US" dirty="0">
                <a:latin typeface="Optima" panose="00000400000000000000" pitchFamily="2" charset="2"/>
                <a:ea typeface="가는각진제목체" panose="02030600000101010101" pitchFamily="18" charset="-127"/>
              </a:rPr>
              <a:t>계층의 아래쪽으로 갈수록 구체적인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개체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따라서 계층이 표현하는 개념은</a:t>
            </a: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, </a:t>
            </a:r>
          </a:p>
          <a:p>
            <a:pPr lvl="1"/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Generalization / Specialization</a:t>
            </a:r>
          </a:p>
          <a:p>
            <a:pPr lvl="1"/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Level of abstraction</a:t>
            </a:r>
          </a:p>
          <a:p>
            <a:r>
              <a:rPr lang="en-US" altLang="ko-KR" b="0" i="1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Aggregation/Composition </a:t>
            </a:r>
            <a:r>
              <a:rPr lang="ko-KR" altLang="en-US" b="0" i="1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관계가 형성하는 계층과는 다름 </a:t>
            </a:r>
            <a:endParaRPr lang="ko-KR" altLang="en-US" b="0" i="1" dirty="0">
              <a:latin typeface="Optima" panose="00000400000000000000" pitchFamily="2" charset="2"/>
              <a:ea typeface="가는각진제목체" panose="02030600000101010101" pitchFamily="18" charset="-127"/>
            </a:endParaRPr>
          </a:p>
        </p:txBody>
      </p:sp>
      <p:sp>
        <p:nvSpPr>
          <p:cNvPr id="507909" name="Rectangle 5"/>
          <p:cNvSpPr>
            <a:spLocks noChangeArrowheads="1"/>
          </p:cNvSpPr>
          <p:nvPr/>
        </p:nvSpPr>
        <p:spPr bwMode="auto">
          <a:xfrm>
            <a:off x="4872031" y="4086228"/>
            <a:ext cx="1285884" cy="271466"/>
          </a:xfrm>
          <a:prstGeom prst="rect">
            <a:avLst/>
          </a:prstGeom>
          <a:ln w="19050"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ko-KR" altLang="en-US" sz="1100" b="1">
                <a:latin typeface="맑은 고딕" pitchFamily="50" charset="-127"/>
                <a:ea typeface="맑은 고딕" pitchFamily="50" charset="-127"/>
              </a:rPr>
              <a:t>동물</a:t>
            </a:r>
          </a:p>
        </p:txBody>
      </p:sp>
      <p:sp>
        <p:nvSpPr>
          <p:cNvPr id="507910" name="Rectangle 6"/>
          <p:cNvSpPr>
            <a:spLocks noChangeArrowheads="1"/>
          </p:cNvSpPr>
          <p:nvPr/>
        </p:nvSpPr>
        <p:spPr bwMode="auto">
          <a:xfrm>
            <a:off x="3003562" y="4772028"/>
            <a:ext cx="1285884" cy="304800"/>
          </a:xfrm>
          <a:prstGeom prst="rect">
            <a:avLst/>
          </a:prstGeom>
          <a:ln w="19050"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ko-KR" altLang="en-US" sz="1100" b="1">
                <a:latin typeface="맑은 고딕" pitchFamily="50" charset="-127"/>
                <a:ea typeface="맑은 고딕" pitchFamily="50" charset="-127"/>
              </a:rPr>
              <a:t>날짐승</a:t>
            </a:r>
          </a:p>
        </p:txBody>
      </p:sp>
      <p:sp>
        <p:nvSpPr>
          <p:cNvPr id="507911" name="Rectangle 7"/>
          <p:cNvSpPr>
            <a:spLocks noChangeArrowheads="1"/>
          </p:cNvSpPr>
          <p:nvPr/>
        </p:nvSpPr>
        <p:spPr bwMode="auto">
          <a:xfrm>
            <a:off x="5305437" y="4772028"/>
            <a:ext cx="1285884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ko-KR" altLang="en-US" sz="1100" b="1">
                <a:latin typeface="맑은 고딕" pitchFamily="50" charset="-127"/>
                <a:ea typeface="맑은 고딕" pitchFamily="50" charset="-127"/>
              </a:rPr>
              <a:t>들짐승</a:t>
            </a:r>
          </a:p>
        </p:txBody>
      </p:sp>
      <p:sp>
        <p:nvSpPr>
          <p:cNvPr id="507912" name="Rectangle 8"/>
          <p:cNvSpPr>
            <a:spLocks noChangeArrowheads="1"/>
          </p:cNvSpPr>
          <p:nvPr/>
        </p:nvSpPr>
        <p:spPr bwMode="auto">
          <a:xfrm>
            <a:off x="7515237" y="4772028"/>
            <a:ext cx="1285884" cy="304800"/>
          </a:xfrm>
          <a:prstGeom prst="rect">
            <a:avLst/>
          </a:prstGeom>
          <a:ln w="19050"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ko-KR" altLang="en-US" sz="1100" b="1">
                <a:latin typeface="맑은 고딕" pitchFamily="50" charset="-127"/>
                <a:ea typeface="맑은 고딕" pitchFamily="50" charset="-127"/>
              </a:rPr>
              <a:t>파충류</a:t>
            </a:r>
          </a:p>
        </p:txBody>
      </p:sp>
      <p:sp>
        <p:nvSpPr>
          <p:cNvPr id="507913" name="Rectangle 9"/>
          <p:cNvSpPr>
            <a:spLocks noChangeArrowheads="1"/>
          </p:cNvSpPr>
          <p:nvPr/>
        </p:nvSpPr>
        <p:spPr bwMode="auto">
          <a:xfrm>
            <a:off x="2174887" y="5643563"/>
            <a:ext cx="1285884" cy="304800"/>
          </a:xfrm>
          <a:prstGeom prst="rect">
            <a:avLst/>
          </a:prstGeom>
          <a:ln w="19050"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ko-KR" altLang="en-US" sz="1100" b="1">
                <a:latin typeface="맑은 고딕" pitchFamily="50" charset="-127"/>
                <a:ea typeface="맑은 고딕" pitchFamily="50" charset="-127"/>
              </a:rPr>
              <a:t>독수리</a:t>
            </a:r>
          </a:p>
        </p:txBody>
      </p:sp>
      <p:sp>
        <p:nvSpPr>
          <p:cNvPr id="507914" name="Rectangle 10"/>
          <p:cNvSpPr>
            <a:spLocks noChangeArrowheads="1"/>
          </p:cNvSpPr>
          <p:nvPr/>
        </p:nvSpPr>
        <p:spPr bwMode="auto">
          <a:xfrm>
            <a:off x="3832237" y="5643563"/>
            <a:ext cx="1285884" cy="304800"/>
          </a:xfrm>
          <a:prstGeom prst="rect">
            <a:avLst/>
          </a:prstGeom>
          <a:ln w="19050"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ko-KR" altLang="en-US" sz="1100" b="1">
                <a:latin typeface="맑은 고딕" pitchFamily="50" charset="-127"/>
                <a:ea typeface="맑은 고딕" pitchFamily="50" charset="-127"/>
              </a:rPr>
              <a:t>비둘기</a:t>
            </a:r>
          </a:p>
        </p:txBody>
      </p:sp>
      <p:sp>
        <p:nvSpPr>
          <p:cNvPr id="507915" name="Rectangle 11"/>
          <p:cNvSpPr>
            <a:spLocks noChangeArrowheads="1"/>
          </p:cNvSpPr>
          <p:nvPr/>
        </p:nvSpPr>
        <p:spPr bwMode="auto">
          <a:xfrm>
            <a:off x="5581662" y="5643563"/>
            <a:ext cx="1285884" cy="304800"/>
          </a:xfrm>
          <a:prstGeom prst="rect">
            <a:avLst/>
          </a:prstGeom>
          <a:ln w="19050"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ko-KR" altLang="en-US" sz="1100" b="1">
                <a:latin typeface="맑은 고딕" pitchFamily="50" charset="-127"/>
                <a:ea typeface="맑은 고딕" pitchFamily="50" charset="-127"/>
              </a:rPr>
              <a:t>사자</a:t>
            </a:r>
          </a:p>
        </p:txBody>
      </p:sp>
      <p:sp>
        <p:nvSpPr>
          <p:cNvPr id="507916" name="Rectangle 12"/>
          <p:cNvSpPr>
            <a:spLocks noChangeArrowheads="1"/>
          </p:cNvSpPr>
          <p:nvPr/>
        </p:nvSpPr>
        <p:spPr bwMode="auto">
          <a:xfrm>
            <a:off x="7239012" y="5643578"/>
            <a:ext cx="1285884" cy="304800"/>
          </a:xfrm>
          <a:prstGeom prst="rect">
            <a:avLst/>
          </a:prstGeom>
          <a:ln w="19050"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ko-KR" altLang="en-US" sz="1100" b="1">
                <a:latin typeface="맑은 고딕" pitchFamily="50" charset="-127"/>
                <a:ea typeface="맑은 고딕" pitchFamily="50" charset="-127"/>
              </a:rPr>
              <a:t>호랑이</a:t>
            </a:r>
          </a:p>
        </p:txBody>
      </p:sp>
      <p:cxnSp>
        <p:nvCxnSpPr>
          <p:cNvPr id="28" name="꺾인 연결선 27"/>
          <p:cNvCxnSpPr>
            <a:stCxn id="507913" idx="0"/>
            <a:endCxn id="71" idx="3"/>
          </p:cNvCxnSpPr>
          <p:nvPr/>
        </p:nvCxnSpPr>
        <p:spPr bwMode="auto">
          <a:xfrm rot="5400000" flipH="1" flipV="1">
            <a:off x="3028164" y="5004616"/>
            <a:ext cx="428613" cy="849283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9" name="꺾인 연결선 28"/>
          <p:cNvCxnSpPr>
            <a:stCxn id="507914" idx="0"/>
            <a:endCxn id="71" idx="3"/>
          </p:cNvCxnSpPr>
          <p:nvPr/>
        </p:nvCxnSpPr>
        <p:spPr bwMode="auto">
          <a:xfrm rot="16200000" flipV="1">
            <a:off x="3856840" y="5025223"/>
            <a:ext cx="428613" cy="808067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5" name="꺾인 연결선 34"/>
          <p:cNvCxnSpPr>
            <a:stCxn id="507915" idx="0"/>
            <a:endCxn id="74" idx="3"/>
          </p:cNvCxnSpPr>
          <p:nvPr/>
        </p:nvCxnSpPr>
        <p:spPr bwMode="auto">
          <a:xfrm rot="16200000" flipV="1">
            <a:off x="5874560" y="5293519"/>
            <a:ext cx="428613" cy="271476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8" name="꺾인 연결선 37"/>
          <p:cNvCxnSpPr>
            <a:stCxn id="507916" idx="0"/>
            <a:endCxn id="74" idx="3"/>
          </p:cNvCxnSpPr>
          <p:nvPr/>
        </p:nvCxnSpPr>
        <p:spPr bwMode="auto">
          <a:xfrm rot="16200000" flipV="1">
            <a:off x="6703227" y="4464851"/>
            <a:ext cx="428628" cy="1928826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1" name="꺾인 연결선 40"/>
          <p:cNvCxnSpPr>
            <a:stCxn id="507910" idx="0"/>
            <a:endCxn id="64" idx="3"/>
          </p:cNvCxnSpPr>
          <p:nvPr/>
        </p:nvCxnSpPr>
        <p:spPr bwMode="auto">
          <a:xfrm rot="5400000" flipH="1" flipV="1">
            <a:off x="4447384" y="3699690"/>
            <a:ext cx="271458" cy="187321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4" name="꺾인 연결선 43"/>
          <p:cNvCxnSpPr>
            <a:stCxn id="507911" idx="0"/>
            <a:endCxn id="64" idx="3"/>
          </p:cNvCxnSpPr>
          <p:nvPr/>
        </p:nvCxnSpPr>
        <p:spPr bwMode="auto">
          <a:xfrm rot="16200000" flipV="1">
            <a:off x="5598322" y="4421970"/>
            <a:ext cx="271458" cy="428657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7" name="꺾인 연결선 46"/>
          <p:cNvCxnSpPr>
            <a:stCxn id="507912" idx="0"/>
            <a:endCxn id="64" idx="3"/>
          </p:cNvCxnSpPr>
          <p:nvPr/>
        </p:nvCxnSpPr>
        <p:spPr bwMode="auto">
          <a:xfrm rot="16200000" flipV="1">
            <a:off x="6703222" y="3317070"/>
            <a:ext cx="271458" cy="2638457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64" name="이등변 삼각형 63"/>
          <p:cNvSpPr/>
          <p:nvPr/>
        </p:nvSpPr>
        <p:spPr bwMode="auto">
          <a:xfrm>
            <a:off x="5448284" y="4357694"/>
            <a:ext cx="142876" cy="142876"/>
          </a:xfrm>
          <a:prstGeom prst="triangl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이등변 삼각형 70"/>
          <p:cNvSpPr/>
          <p:nvPr/>
        </p:nvSpPr>
        <p:spPr bwMode="auto">
          <a:xfrm>
            <a:off x="3595674" y="5072074"/>
            <a:ext cx="142876" cy="142876"/>
          </a:xfrm>
          <a:prstGeom prst="triangl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이등변 삼각형 73"/>
          <p:cNvSpPr/>
          <p:nvPr/>
        </p:nvSpPr>
        <p:spPr bwMode="auto">
          <a:xfrm>
            <a:off x="5881690" y="5072074"/>
            <a:ext cx="142876" cy="142876"/>
          </a:xfrm>
          <a:prstGeom prst="triangl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3.3.4 </a:t>
            </a:r>
            <a:r>
              <a:rPr lang="ko-KR" altLang="en-US" dirty="0" smtClean="0"/>
              <a:t>패턴 소개 </a:t>
            </a:r>
            <a:r>
              <a:rPr lang="en-US" altLang="ko-KR" dirty="0" smtClean="0"/>
              <a:t>– Bridge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(3/9)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예측이 어려운 기능 확장 시 문제점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Formatter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를 변경하지 않고 기능을 추가하기 위해서는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Formatter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를 상속해 새로운 기능을 제공하는 새 클래스를 생성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이 경우 텍스트 양식과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HTML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양식을 지원하기 위한 구현을 또 만들어야 함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중복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)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2024038" y="2786058"/>
            <a:ext cx="1714512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Formatter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2024038" y="3143249"/>
            <a:ext cx="1714512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2024038" y="3214686"/>
            <a:ext cx="1714512" cy="78581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printHeader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i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printBody</a:t>
            </a: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printTail</a:t>
            </a: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print() : void</a:t>
            </a:r>
            <a:endParaRPr kumimoji="1" lang="en-US" altLang="ko-KR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" name="꺾인 연결선 7"/>
          <p:cNvCxnSpPr>
            <a:stCxn id="9" idx="0"/>
            <a:endCxn id="7" idx="2"/>
          </p:cNvCxnSpPr>
          <p:nvPr/>
        </p:nvCxnSpPr>
        <p:spPr bwMode="auto">
          <a:xfrm rot="5400000" flipH="1" flipV="1">
            <a:off x="2166914" y="3714752"/>
            <a:ext cx="428628" cy="1000132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직사각형 8"/>
          <p:cNvSpPr/>
          <p:nvPr/>
        </p:nvSpPr>
        <p:spPr bwMode="auto">
          <a:xfrm>
            <a:off x="1023906" y="4429132"/>
            <a:ext cx="1714512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TextFormatter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1023906" y="4786322"/>
            <a:ext cx="1714512" cy="35718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string: String</a:t>
            </a:r>
          </a:p>
          <a:p>
            <a:pPr marL="360363" indent="-360363" algn="l" defTabSz="1038225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width: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int</a:t>
            </a:r>
            <a:endParaRPr lang="ko-KR" altLang="en-US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1023906" y="5143512"/>
            <a:ext cx="1714512" cy="78581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printHeader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printBody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printTail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printLine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 : void</a:t>
            </a:r>
            <a:endParaRPr kumimoji="1" lang="en-US" altLang="ko-KR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3095608" y="4429132"/>
            <a:ext cx="1714512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HtmlFormatter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3095608" y="4786323"/>
            <a:ext cx="1714512" cy="2143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string: String</a:t>
            </a:r>
          </a:p>
        </p:txBody>
      </p:sp>
      <p:sp>
        <p:nvSpPr>
          <p:cNvPr id="14" name="직사각형 13"/>
          <p:cNvSpPr/>
          <p:nvPr/>
        </p:nvSpPr>
        <p:spPr bwMode="auto">
          <a:xfrm>
            <a:off x="3095608" y="5000636"/>
            <a:ext cx="1714512" cy="64294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printHeader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printBody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printTail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() : void</a:t>
            </a:r>
          </a:p>
        </p:txBody>
      </p:sp>
      <p:cxnSp>
        <p:nvCxnSpPr>
          <p:cNvPr id="15" name="꺾인 연결선 14"/>
          <p:cNvCxnSpPr>
            <a:stCxn id="12" idx="0"/>
            <a:endCxn id="7" idx="2"/>
          </p:cNvCxnSpPr>
          <p:nvPr/>
        </p:nvCxnSpPr>
        <p:spPr bwMode="auto">
          <a:xfrm rot="16200000" flipV="1">
            <a:off x="3202765" y="3679033"/>
            <a:ext cx="428628" cy="1071570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이등변 삼각형 15"/>
          <p:cNvSpPr/>
          <p:nvPr/>
        </p:nvSpPr>
        <p:spPr bwMode="auto">
          <a:xfrm>
            <a:off x="2738418" y="4000504"/>
            <a:ext cx="285752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5595938" y="3857628"/>
            <a:ext cx="4286280" cy="2286016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defTabSz="1038225" eaLnBrk="1" hangingPunct="1">
              <a:lnSpc>
                <a:spcPct val="100000"/>
              </a:lnSpc>
              <a:buSzTx/>
              <a:buFont typeface="Wingdings" pitchFamily="2" charset="2"/>
              <a:buNone/>
              <a:tabLst/>
            </a:pPr>
            <a:endParaRPr lang="ko-KR" altLang="en-US" sz="1200" b="1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6881822" y="2786058"/>
            <a:ext cx="1714512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CountFormatter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6881822" y="3143249"/>
            <a:ext cx="1714512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6881822" y="3214686"/>
            <a:ext cx="1714512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multiPrint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(times) : void</a:t>
            </a:r>
            <a:endParaRPr kumimoji="1" lang="en-US" altLang="ko-KR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5810252" y="4429132"/>
            <a:ext cx="1714512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CountTextFormatter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5810252" y="4786322"/>
            <a:ext cx="1714512" cy="35718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string: String</a:t>
            </a:r>
          </a:p>
          <a:p>
            <a:pPr marL="360363" indent="-360363" algn="l" defTabSz="1038225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width: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int</a:t>
            </a:r>
            <a:endParaRPr lang="ko-KR" altLang="en-US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5810252" y="5143512"/>
            <a:ext cx="1714512" cy="78581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printHeader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printBody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printTail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printLine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 : void</a:t>
            </a:r>
            <a:endParaRPr kumimoji="1" lang="en-US" altLang="ko-KR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7881954" y="4429132"/>
            <a:ext cx="1714512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CountHtmlFormatter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7881954" y="4786323"/>
            <a:ext cx="1714512" cy="2143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string: String</a:t>
            </a:r>
          </a:p>
        </p:txBody>
      </p:sp>
      <p:sp>
        <p:nvSpPr>
          <p:cNvPr id="40" name="직사각형 39"/>
          <p:cNvSpPr/>
          <p:nvPr/>
        </p:nvSpPr>
        <p:spPr bwMode="auto">
          <a:xfrm>
            <a:off x="7881954" y="5000636"/>
            <a:ext cx="1714512" cy="64294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printHeader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printBody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printTail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() : void</a:t>
            </a:r>
          </a:p>
        </p:txBody>
      </p:sp>
      <p:cxnSp>
        <p:nvCxnSpPr>
          <p:cNvPr id="41" name="꺾인 연결선 40"/>
          <p:cNvCxnSpPr>
            <a:stCxn id="30" idx="1"/>
            <a:endCxn id="5" idx="3"/>
          </p:cNvCxnSpPr>
          <p:nvPr/>
        </p:nvCxnSpPr>
        <p:spPr bwMode="auto">
          <a:xfrm rot="10800000">
            <a:off x="3738550" y="2986978"/>
            <a:ext cx="3143272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9" name="이등변 삼각형 48"/>
          <p:cNvSpPr/>
          <p:nvPr/>
        </p:nvSpPr>
        <p:spPr bwMode="auto">
          <a:xfrm rot="16200000">
            <a:off x="3676077" y="2911004"/>
            <a:ext cx="285752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0" name="꺾인 연결선 49"/>
          <p:cNvCxnSpPr>
            <a:stCxn id="35" idx="0"/>
            <a:endCxn id="32" idx="2"/>
          </p:cNvCxnSpPr>
          <p:nvPr/>
        </p:nvCxnSpPr>
        <p:spPr bwMode="auto">
          <a:xfrm rot="5400000" flipH="1" flipV="1">
            <a:off x="6774665" y="3464719"/>
            <a:ext cx="857256" cy="1071570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꺾인 연결선 52"/>
          <p:cNvCxnSpPr>
            <a:stCxn id="38" idx="0"/>
            <a:endCxn id="32" idx="2"/>
          </p:cNvCxnSpPr>
          <p:nvPr/>
        </p:nvCxnSpPr>
        <p:spPr bwMode="auto">
          <a:xfrm rot="16200000" flipV="1">
            <a:off x="7810516" y="3500438"/>
            <a:ext cx="857256" cy="1000132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6" name="TextBox 55"/>
          <p:cNvSpPr txBox="1"/>
          <p:nvPr/>
        </p:nvSpPr>
        <p:spPr>
          <a:xfrm>
            <a:off x="8739210" y="5786454"/>
            <a:ext cx="1000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중복이 발생함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42" name="이등변 삼각형 41"/>
          <p:cNvSpPr/>
          <p:nvPr/>
        </p:nvSpPr>
        <p:spPr bwMode="auto">
          <a:xfrm>
            <a:off x="7596202" y="3571876"/>
            <a:ext cx="285752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3.3.4 </a:t>
            </a:r>
            <a:r>
              <a:rPr lang="ko-KR" altLang="en-US" dirty="0" smtClean="0"/>
              <a:t>패턴 소개 </a:t>
            </a:r>
            <a:r>
              <a:rPr lang="en-US" altLang="ko-KR" dirty="0" smtClean="0"/>
              <a:t>– Bridge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(4/9)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추상화와 구현의 분리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기능을 위한 클래스 계층과 구현을 위한 클래스 계층을 분리하고 이를 연결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(bridge)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2738418" y="2631170"/>
            <a:ext cx="1714512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Formatter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2738418" y="2988361"/>
            <a:ext cx="1714512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2738418" y="3059798"/>
            <a:ext cx="1714512" cy="78581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printHeader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printBody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printTail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print() : void</a:t>
            </a:r>
            <a:endParaRPr kumimoji="1" lang="en-US" altLang="ko-KR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5595938" y="2631170"/>
            <a:ext cx="1857388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Formatter</a:t>
            </a:r>
            <a:r>
              <a:rPr lang="en-US" altLang="ko-KR" sz="1200" b="1" i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Impl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5595938" y="2988361"/>
            <a:ext cx="1857388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5595938" y="3059798"/>
            <a:ext cx="1857388" cy="64294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printRowHeader</a:t>
            </a: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i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printRowBody</a:t>
            </a: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printRowTail</a:t>
            </a: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() : void</a:t>
            </a:r>
          </a:p>
        </p:txBody>
      </p:sp>
      <p:cxnSp>
        <p:nvCxnSpPr>
          <p:cNvPr id="11" name="꺾인 연결선 10"/>
          <p:cNvCxnSpPr>
            <a:stCxn id="12" idx="0"/>
            <a:endCxn id="10" idx="2"/>
          </p:cNvCxnSpPr>
          <p:nvPr/>
        </p:nvCxnSpPr>
        <p:spPr bwMode="auto">
          <a:xfrm rot="5400000" flipH="1" flipV="1">
            <a:off x="5774533" y="3524145"/>
            <a:ext cx="571504" cy="928694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직사각형 11"/>
          <p:cNvSpPr/>
          <p:nvPr/>
        </p:nvSpPr>
        <p:spPr bwMode="auto">
          <a:xfrm>
            <a:off x="4667244" y="4274244"/>
            <a:ext cx="1857388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TextFormatterImpl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4667244" y="4631434"/>
            <a:ext cx="1857388" cy="35718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string: String</a:t>
            </a:r>
          </a:p>
          <a:p>
            <a:pPr marL="360363" indent="-360363" algn="l" defTabSz="1038225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width: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int</a:t>
            </a:r>
            <a:endParaRPr lang="ko-KR" altLang="en-US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4667244" y="4988624"/>
            <a:ext cx="1857388" cy="80367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printRowHeader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 : void</a:t>
            </a:r>
          </a:p>
          <a:p>
            <a:pPr marL="360363" indent="-360363" algn="l" defTabSz="1038225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printRowBody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 : void</a:t>
            </a:r>
          </a:p>
          <a:p>
            <a:pPr marL="360363" indent="-360363" algn="l" defTabSz="1038225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printRowTail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printLine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 : void</a:t>
            </a:r>
            <a:endParaRPr kumimoji="1" lang="en-US" altLang="ko-KR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6596070" y="4274244"/>
            <a:ext cx="1857388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HtmlFormatterImpl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6596070" y="4631435"/>
            <a:ext cx="1857388" cy="2143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string: String</a:t>
            </a:r>
          </a:p>
        </p:txBody>
      </p:sp>
      <p:sp>
        <p:nvSpPr>
          <p:cNvPr id="17" name="직사각형 16"/>
          <p:cNvSpPr/>
          <p:nvPr/>
        </p:nvSpPr>
        <p:spPr bwMode="auto">
          <a:xfrm>
            <a:off x="6596070" y="4845748"/>
            <a:ext cx="1857388" cy="64294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printRowHeader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 : void</a:t>
            </a:r>
          </a:p>
          <a:p>
            <a:pPr marL="360363" indent="-360363" algn="l" defTabSz="1038225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printRowBody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 : void</a:t>
            </a:r>
          </a:p>
          <a:p>
            <a:pPr marL="360363" indent="-360363" algn="l" defTabSz="1038225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printRowTail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 : void</a:t>
            </a:r>
          </a:p>
        </p:txBody>
      </p:sp>
      <p:cxnSp>
        <p:nvCxnSpPr>
          <p:cNvPr id="18" name="꺾인 연결선 17"/>
          <p:cNvCxnSpPr>
            <a:stCxn id="15" idx="0"/>
            <a:endCxn id="10" idx="2"/>
          </p:cNvCxnSpPr>
          <p:nvPr/>
        </p:nvCxnSpPr>
        <p:spPr bwMode="auto">
          <a:xfrm rot="16200000" flipV="1">
            <a:off x="6738946" y="3488426"/>
            <a:ext cx="571504" cy="1000132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이등변 삼각형 18"/>
          <p:cNvSpPr/>
          <p:nvPr/>
        </p:nvSpPr>
        <p:spPr bwMode="auto">
          <a:xfrm>
            <a:off x="6381756" y="3702740"/>
            <a:ext cx="285752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2" name="꺾인 연결선 21"/>
          <p:cNvCxnSpPr>
            <a:stCxn id="5" idx="3"/>
            <a:endCxn id="8" idx="1"/>
          </p:cNvCxnSpPr>
          <p:nvPr/>
        </p:nvCxnSpPr>
        <p:spPr bwMode="auto">
          <a:xfrm>
            <a:off x="4452930" y="2832090"/>
            <a:ext cx="1143008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5" name="직사각형 24"/>
          <p:cNvSpPr/>
          <p:nvPr/>
        </p:nvSpPr>
        <p:spPr bwMode="auto">
          <a:xfrm>
            <a:off x="2738418" y="4274244"/>
            <a:ext cx="1714512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CountFormatter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2738418" y="4631435"/>
            <a:ext cx="1714512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2738418" y="4702872"/>
            <a:ext cx="1714512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multiPrint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(times) : void</a:t>
            </a:r>
            <a:endParaRPr kumimoji="1" lang="en-US" altLang="ko-KR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8" name="꺾인 연결선 27"/>
          <p:cNvCxnSpPr>
            <a:stCxn id="25" idx="0"/>
            <a:endCxn id="7" idx="2"/>
          </p:cNvCxnSpPr>
          <p:nvPr/>
        </p:nvCxnSpPr>
        <p:spPr bwMode="auto">
          <a:xfrm rot="5400000" flipH="1" flipV="1">
            <a:off x="3381360" y="4059930"/>
            <a:ext cx="428628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이등변 삼각형 30"/>
          <p:cNvSpPr/>
          <p:nvPr/>
        </p:nvSpPr>
        <p:spPr bwMode="auto">
          <a:xfrm>
            <a:off x="3452798" y="3845616"/>
            <a:ext cx="285752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167310" y="2559732"/>
            <a:ext cx="463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 smtClean="0"/>
              <a:t>impl</a:t>
            </a:r>
            <a:endParaRPr lang="ko-KR" altLang="en-US" sz="10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5269302" y="2845484"/>
            <a:ext cx="266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*</a:t>
            </a:r>
            <a:endParaRPr lang="ko-KR" altLang="en-US" sz="10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666716" y="2631170"/>
            <a:ext cx="1785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구현클래스에게 기능을 위임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2809856" y="3345550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2381228" y="2774046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7" name="구부러진 연결선 32"/>
          <p:cNvCxnSpPr>
            <a:stCxn id="36" idx="3"/>
            <a:endCxn id="35" idx="1"/>
          </p:cNvCxnSpPr>
          <p:nvPr/>
        </p:nvCxnSpPr>
        <p:spPr bwMode="auto">
          <a:xfrm>
            <a:off x="2452666" y="2809765"/>
            <a:ext cx="357190" cy="571504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8" name="구름 37"/>
          <p:cNvSpPr/>
          <p:nvPr/>
        </p:nvSpPr>
        <p:spPr bwMode="auto">
          <a:xfrm>
            <a:off x="523840" y="2916922"/>
            <a:ext cx="2071702" cy="1714512"/>
          </a:xfrm>
          <a:prstGeom prst="cloud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52402" y="3082668"/>
            <a:ext cx="228601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printHeader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() {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C0"/>
                </a:solidFill>
                <a:latin typeface="Courier New"/>
              </a:rPr>
              <a:t>  </a:t>
            </a:r>
            <a:r>
              <a:rPr lang="en-US" altLang="ko-KR" sz="1000" b="1" dirty="0" err="1" smtClean="0">
                <a:solidFill>
                  <a:srgbClr val="0000C0"/>
                </a:solidFill>
                <a:latin typeface="Courier New"/>
              </a:rPr>
              <a:t>impl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.printRawHeader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printBody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() {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C0"/>
                </a:solidFill>
                <a:latin typeface="Courier New"/>
              </a:rPr>
              <a:t>  </a:t>
            </a:r>
            <a:r>
              <a:rPr lang="en-US" altLang="ko-KR" sz="1000" b="1" dirty="0" err="1" smtClean="0">
                <a:solidFill>
                  <a:srgbClr val="0000C0"/>
                </a:solidFill>
                <a:latin typeface="Courier New"/>
              </a:rPr>
              <a:t>impl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.printRawBody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printTail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() {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C0"/>
                </a:solidFill>
                <a:latin typeface="Courier New"/>
              </a:rPr>
              <a:t>  </a:t>
            </a:r>
            <a:r>
              <a:rPr lang="en-US" altLang="ko-KR" sz="1000" b="1" dirty="0" err="1" smtClean="0">
                <a:solidFill>
                  <a:srgbClr val="0000C0"/>
                </a:solidFill>
                <a:latin typeface="Courier New"/>
              </a:rPr>
              <a:t>impl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.</a:t>
            </a:r>
            <a:r>
              <a:rPr lang="en-US" altLang="ko-KR" sz="1000" b="1" u="sng" dirty="0" err="1" smtClean="0">
                <a:solidFill>
                  <a:srgbClr val="0000FF"/>
                </a:solidFill>
                <a:latin typeface="Courier New"/>
              </a:rPr>
              <a:t>printRawTail</a:t>
            </a:r>
            <a:r>
              <a:rPr lang="en-US" altLang="ko-KR" sz="1000" b="1" u="sng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en-US" altLang="ko-KR" sz="1000" b="1" dirty="0" smtClean="0">
              <a:solidFill>
                <a:srgbClr val="7F0055"/>
              </a:solidFill>
              <a:latin typeface="Courier New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66716" y="4702872"/>
            <a:ext cx="178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Formatter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를 상속하고 새로운 기능 추가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2809856" y="484574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2381228" y="4955587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5" name="구부러진 연결선 32"/>
          <p:cNvCxnSpPr>
            <a:stCxn id="44" idx="3"/>
            <a:endCxn id="43" idx="1"/>
          </p:cNvCxnSpPr>
          <p:nvPr/>
        </p:nvCxnSpPr>
        <p:spPr bwMode="auto">
          <a:xfrm flipV="1">
            <a:off x="2452666" y="4881467"/>
            <a:ext cx="357190" cy="109839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6" name="구름 45"/>
          <p:cNvSpPr/>
          <p:nvPr/>
        </p:nvSpPr>
        <p:spPr bwMode="auto">
          <a:xfrm>
            <a:off x="452402" y="5131500"/>
            <a:ext cx="3143272" cy="1214446"/>
          </a:xfrm>
          <a:prstGeom prst="cloud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95278" y="5202938"/>
            <a:ext cx="292895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multiPrint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000" b="1" dirty="0" err="1" smtClean="0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times) {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printHeader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 algn="l">
              <a:spcBef>
                <a:spcPts val="0"/>
              </a:spcBef>
            </a:pPr>
            <a:r>
              <a:rPr lang="nn-NO" altLang="ko-KR" sz="1000" b="1" dirty="0" smtClean="0">
                <a:solidFill>
                  <a:srgbClr val="7F0055"/>
                </a:solidFill>
                <a:latin typeface="Courier New"/>
              </a:rPr>
              <a:t>  for</a:t>
            </a:r>
            <a:r>
              <a:rPr lang="nn-NO" altLang="ko-KR" sz="10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nn-NO" altLang="ko-KR" sz="1000" b="1" dirty="0" smtClean="0">
                <a:solidFill>
                  <a:srgbClr val="7F0055"/>
                </a:solidFill>
                <a:latin typeface="Courier New"/>
              </a:rPr>
              <a:t>int</a:t>
            </a:r>
            <a:r>
              <a:rPr lang="nn-NO" altLang="ko-KR" sz="1000" b="1" dirty="0" smtClean="0">
                <a:solidFill>
                  <a:srgbClr val="000000"/>
                </a:solidFill>
                <a:latin typeface="Courier New"/>
              </a:rPr>
              <a:t> i = 0; i &lt; times; i++) {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printBody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printTail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en-US" altLang="ko-KR" sz="1000" b="1" dirty="0" smtClean="0">
              <a:solidFill>
                <a:srgbClr val="7F0055"/>
              </a:solidFill>
              <a:latin typeface="Courier New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453326" y="2631170"/>
            <a:ext cx="2000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구현확장을 위한 </a:t>
            </a:r>
            <a:r>
              <a:rPr lang="ko-KR" altLang="en-US" sz="1200" b="1" dirty="0" err="1" smtClean="0">
                <a:latin typeface="휴먼편지체" pitchFamily="18" charset="-127"/>
                <a:ea typeface="휴먼편지체" pitchFamily="18" charset="-127"/>
              </a:rPr>
              <a:t>메소드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 정의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49" name="구름 48"/>
          <p:cNvSpPr/>
          <p:nvPr/>
        </p:nvSpPr>
        <p:spPr bwMode="auto">
          <a:xfrm>
            <a:off x="7953392" y="2916922"/>
            <a:ext cx="2071702" cy="857256"/>
          </a:xfrm>
          <a:prstGeom prst="cloud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7381888" y="2988360"/>
            <a:ext cx="321471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abstract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FormatterImpl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{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abstract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printRawHeader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abstract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printRawBody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abstract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printRawTail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en-US" altLang="ko-KR" sz="1000" b="1" dirty="0" smtClean="0">
              <a:solidFill>
                <a:srgbClr val="7F0055"/>
              </a:solidFill>
              <a:latin typeface="Courier New"/>
            </a:endParaRPr>
          </a:p>
        </p:txBody>
      </p:sp>
      <p:sp>
        <p:nvSpPr>
          <p:cNvPr id="51" name="왼쪽 중괄호 50"/>
          <p:cNvSpPr/>
          <p:nvPr/>
        </p:nvSpPr>
        <p:spPr bwMode="auto">
          <a:xfrm rot="5400000">
            <a:off x="3524236" y="1416724"/>
            <a:ext cx="214314" cy="1785950"/>
          </a:xfrm>
          <a:prstGeom prst="leftBrac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b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2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53" name="왼쪽 중괄호 52"/>
          <p:cNvSpPr/>
          <p:nvPr/>
        </p:nvSpPr>
        <p:spPr bwMode="auto">
          <a:xfrm rot="5400000">
            <a:off x="6203161" y="1238129"/>
            <a:ext cx="214314" cy="2143140"/>
          </a:xfrm>
          <a:prstGeom prst="leftBrac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b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2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666980" y="1916790"/>
            <a:ext cx="1858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기능을 위한 클래스 계층</a:t>
            </a:r>
            <a:endParaRPr lang="ko-KR" altLang="en-US" sz="12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5524500" y="1916790"/>
            <a:ext cx="1858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구현을 위한 클래스 계층</a:t>
            </a:r>
            <a:endParaRPr lang="ko-KR" altLang="en-US" sz="1200" b="1" dirty="0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3.3.4 </a:t>
            </a:r>
            <a:r>
              <a:rPr lang="ko-KR" altLang="en-US" dirty="0" smtClean="0"/>
              <a:t>패턴 소개 </a:t>
            </a:r>
            <a:r>
              <a:rPr lang="en-US" altLang="ko-KR" dirty="0" smtClean="0"/>
              <a:t>– Bridge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(5/9)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Main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클래스 실행 결과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95344" y="1556740"/>
            <a:ext cx="8572560" cy="24622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main(String[]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args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Formatter d1 =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Formatter(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TextFormatterImpl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0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altLang="ko-KR" sz="1000" b="1" dirty="0" err="1" smtClean="0">
                <a:solidFill>
                  <a:srgbClr val="2A00FF"/>
                </a:solidFill>
                <a:latin typeface="Courier New"/>
              </a:rPr>
              <a:t>Gasan</a:t>
            </a:r>
            <a:r>
              <a:rPr lang="en-US" altLang="ko-KR" sz="1000" b="1" dirty="0" smtClean="0">
                <a:solidFill>
                  <a:srgbClr val="2A00FF"/>
                </a:solidFill>
                <a:latin typeface="Courier New"/>
              </a:rPr>
              <a:t>-Dong </a:t>
            </a:r>
            <a:r>
              <a:rPr lang="en-US" altLang="ko-KR" sz="1000" b="1" dirty="0" err="1" smtClean="0">
                <a:solidFill>
                  <a:srgbClr val="2A00FF"/>
                </a:solidFill>
                <a:latin typeface="Courier New"/>
              </a:rPr>
              <a:t>Genumcheon-Gu</a:t>
            </a:r>
            <a:r>
              <a:rPr lang="en-US" altLang="ko-KR" sz="1000" b="1" dirty="0" smtClean="0">
                <a:solidFill>
                  <a:srgbClr val="2A00FF"/>
                </a:solidFill>
                <a:latin typeface="Courier New"/>
              </a:rPr>
              <a:t>, Seoul, Korea"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));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Formatter d2 =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Formatter(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HtmlFormatterImpl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0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altLang="ko-KR" sz="1000" b="1" dirty="0" err="1" smtClean="0">
                <a:solidFill>
                  <a:srgbClr val="2A00FF"/>
                </a:solidFill>
                <a:latin typeface="Courier New"/>
              </a:rPr>
              <a:t>Gasan</a:t>
            </a:r>
            <a:r>
              <a:rPr lang="en-US" altLang="ko-KR" sz="1000" b="1" dirty="0" smtClean="0">
                <a:solidFill>
                  <a:srgbClr val="2A00FF"/>
                </a:solidFill>
                <a:latin typeface="Courier New"/>
              </a:rPr>
              <a:t>-Dong </a:t>
            </a:r>
            <a:r>
              <a:rPr lang="en-US" altLang="ko-KR" sz="1000" b="1" dirty="0" err="1" smtClean="0">
                <a:solidFill>
                  <a:srgbClr val="2A00FF"/>
                </a:solidFill>
                <a:latin typeface="Courier New"/>
              </a:rPr>
              <a:t>Genumcheon-Gu</a:t>
            </a:r>
            <a:r>
              <a:rPr lang="en-US" altLang="ko-KR" sz="1000" b="1" dirty="0" smtClean="0">
                <a:solidFill>
                  <a:srgbClr val="2A00FF"/>
                </a:solidFill>
                <a:latin typeface="Courier New"/>
              </a:rPr>
              <a:t>, Seoul, Korea"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));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d1.print();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d2.print();</a:t>
            </a:r>
          </a:p>
          <a:p>
            <a:pPr algn="l"/>
            <a:endParaRPr lang="ko-KR" altLang="en-US" sz="1000" b="1" dirty="0" smtClean="0"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altLang="ko-KR" sz="1000" b="1" i="1" dirty="0" err="1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b="1" i="1" dirty="0" err="1" smtClean="0">
                <a:solidFill>
                  <a:srgbClr val="000000"/>
                </a:solidFill>
                <a:latin typeface="Courier New"/>
              </a:rPr>
              <a:t>.println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 algn="l"/>
            <a:endParaRPr lang="ko-KR" altLang="en-US" sz="1000" b="1" dirty="0" smtClean="0"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CountFormatter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d3 =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CountFormatter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TextFormatterImpl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0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altLang="ko-KR" sz="1000" b="1" dirty="0" err="1" smtClean="0">
                <a:solidFill>
                  <a:srgbClr val="2A00FF"/>
                </a:solidFill>
                <a:latin typeface="Courier New"/>
              </a:rPr>
              <a:t>Gasan</a:t>
            </a:r>
            <a:r>
              <a:rPr lang="en-US" altLang="ko-KR" sz="1000" b="1" dirty="0" smtClean="0">
                <a:solidFill>
                  <a:srgbClr val="2A00FF"/>
                </a:solidFill>
                <a:latin typeface="Courier New"/>
              </a:rPr>
              <a:t>-Dong </a:t>
            </a:r>
            <a:r>
              <a:rPr lang="en-US" altLang="ko-KR" sz="1000" b="1" dirty="0" err="1" smtClean="0">
                <a:solidFill>
                  <a:srgbClr val="2A00FF"/>
                </a:solidFill>
                <a:latin typeface="Courier New"/>
              </a:rPr>
              <a:t>Genumcheon-Gu</a:t>
            </a:r>
            <a:r>
              <a:rPr lang="en-US" altLang="ko-KR" sz="1000" b="1" dirty="0" smtClean="0">
                <a:solidFill>
                  <a:srgbClr val="2A00FF"/>
                </a:solidFill>
                <a:latin typeface="Courier New"/>
              </a:rPr>
              <a:t>, Seoul, Korea"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));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CountFormatter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d4 =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CountFormatter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HtmlFormatterImpl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0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altLang="ko-KR" sz="1000" b="1" dirty="0" err="1" smtClean="0">
                <a:solidFill>
                  <a:srgbClr val="2A00FF"/>
                </a:solidFill>
                <a:latin typeface="Courier New"/>
              </a:rPr>
              <a:t>Gasan</a:t>
            </a:r>
            <a:r>
              <a:rPr lang="en-US" altLang="ko-KR" sz="1000" b="1" dirty="0" smtClean="0">
                <a:solidFill>
                  <a:srgbClr val="2A00FF"/>
                </a:solidFill>
                <a:latin typeface="Courier New"/>
              </a:rPr>
              <a:t>-Dong </a:t>
            </a:r>
            <a:r>
              <a:rPr lang="en-US" altLang="ko-KR" sz="1000" b="1" dirty="0" err="1" smtClean="0">
                <a:solidFill>
                  <a:srgbClr val="2A00FF"/>
                </a:solidFill>
                <a:latin typeface="Courier New"/>
              </a:rPr>
              <a:t>Genumcheon-Gu</a:t>
            </a:r>
            <a:r>
              <a:rPr lang="en-US" altLang="ko-KR" sz="1000" b="1" dirty="0" smtClean="0">
                <a:solidFill>
                  <a:srgbClr val="2A00FF"/>
                </a:solidFill>
                <a:latin typeface="Courier New"/>
              </a:rPr>
              <a:t>, Seoul, Korea"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));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d3.multiPrint(3);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d4.multiPrint(3);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ko-KR" altLang="en-US" sz="1000" b="1" dirty="0"/>
          </a:p>
        </p:txBody>
      </p:sp>
      <p:sp>
        <p:nvSpPr>
          <p:cNvPr id="7" name="직사각형 6"/>
          <p:cNvSpPr/>
          <p:nvPr/>
        </p:nvSpPr>
        <p:spPr bwMode="auto">
          <a:xfrm>
            <a:off x="1095344" y="3048469"/>
            <a:ext cx="8215370" cy="78581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defTabSz="1038225" eaLnBrk="1" hangingPunct="1">
              <a:lnSpc>
                <a:spcPct val="100000"/>
              </a:lnSpc>
              <a:buSzTx/>
              <a:buFont typeface="Wingdings" pitchFamily="2" charset="2"/>
              <a:buNone/>
              <a:tabLst/>
            </a:pPr>
            <a:endParaRPr lang="ko-KR" altLang="en-US" sz="120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3.3.4 </a:t>
            </a:r>
            <a:r>
              <a:rPr lang="ko-KR" altLang="en-US" dirty="0" smtClean="0"/>
              <a:t>패턴 소개 </a:t>
            </a:r>
            <a:r>
              <a:rPr lang="en-US" altLang="ko-KR" dirty="0" smtClean="0"/>
              <a:t>– Bridge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(6/9)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Main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클래스 실행 결과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2975" y="1556740"/>
            <a:ext cx="9163050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직사각형 5"/>
          <p:cNvSpPr/>
          <p:nvPr/>
        </p:nvSpPr>
        <p:spPr bwMode="auto">
          <a:xfrm>
            <a:off x="952468" y="3090263"/>
            <a:ext cx="9144064" cy="1643074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defTabSz="1038225" eaLnBrk="1" hangingPunct="1">
              <a:lnSpc>
                <a:spcPct val="100000"/>
              </a:lnSpc>
              <a:buSzTx/>
              <a:buFont typeface="Wingdings" pitchFamily="2" charset="2"/>
              <a:buNone/>
              <a:tabLst/>
            </a:pPr>
            <a:endParaRPr lang="ko-KR" altLang="en-US" sz="120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3.3.4 </a:t>
            </a:r>
            <a:r>
              <a:rPr lang="ko-KR" altLang="en-US" dirty="0" smtClean="0"/>
              <a:t>패턴 소개 </a:t>
            </a:r>
            <a:r>
              <a:rPr lang="en-US" altLang="ko-KR" dirty="0" smtClean="0"/>
              <a:t>– Bridge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(7/9)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확장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위의 경우에서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XML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양식으로 확장할 경우 어떤 영향을 주는가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?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구현 확장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)</a:t>
            </a:r>
          </a:p>
          <a:p>
            <a:pPr lvl="1"/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Header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와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Tail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없이 여러 번 찍는 기능을 추가할 경우 어떤 영향을 주는가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? (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기능 확장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)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1595410" y="2428868"/>
            <a:ext cx="1714512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Formatter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1595410" y="2786059"/>
            <a:ext cx="1714512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1595410" y="2857496"/>
            <a:ext cx="1714512" cy="78581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printHeader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printBody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printTail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print() : void</a:t>
            </a:r>
            <a:endParaRPr kumimoji="1" lang="en-US" altLang="ko-KR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6167442" y="2428868"/>
            <a:ext cx="1714512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Formatter</a:t>
            </a:r>
            <a:r>
              <a:rPr lang="en-US" altLang="ko-KR" sz="1200" b="1" i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Impl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6167442" y="2786059"/>
            <a:ext cx="1714512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6167442" y="2857496"/>
            <a:ext cx="1714512" cy="64294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printRowHeader</a:t>
            </a: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i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printRowBody</a:t>
            </a: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printRowTail</a:t>
            </a: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() : void</a:t>
            </a:r>
          </a:p>
        </p:txBody>
      </p:sp>
      <p:cxnSp>
        <p:nvCxnSpPr>
          <p:cNvPr id="11" name="꺾인 연결선 10"/>
          <p:cNvCxnSpPr>
            <a:stCxn id="12" idx="0"/>
            <a:endCxn id="10" idx="2"/>
          </p:cNvCxnSpPr>
          <p:nvPr/>
        </p:nvCxnSpPr>
        <p:spPr bwMode="auto">
          <a:xfrm rot="5400000" flipH="1" flipV="1">
            <a:off x="5774533" y="2821777"/>
            <a:ext cx="571504" cy="1928826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직사각형 11"/>
          <p:cNvSpPr/>
          <p:nvPr/>
        </p:nvSpPr>
        <p:spPr bwMode="auto">
          <a:xfrm>
            <a:off x="4238616" y="4071942"/>
            <a:ext cx="1714512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TextFormatterImpl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4238616" y="4429132"/>
            <a:ext cx="1714512" cy="35718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string: String</a:t>
            </a:r>
          </a:p>
          <a:p>
            <a:pPr marL="360363" indent="-360363" algn="l" defTabSz="1038225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width: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int</a:t>
            </a:r>
            <a:endParaRPr lang="ko-KR" altLang="en-US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6167442" y="4071942"/>
            <a:ext cx="1714512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HtmlFormatterImpl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6167442" y="4429133"/>
            <a:ext cx="1714512" cy="2143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string: String</a:t>
            </a:r>
          </a:p>
        </p:txBody>
      </p:sp>
      <p:sp>
        <p:nvSpPr>
          <p:cNvPr id="16" name="직사각형 15"/>
          <p:cNvSpPr/>
          <p:nvPr/>
        </p:nvSpPr>
        <p:spPr bwMode="auto">
          <a:xfrm>
            <a:off x="6167442" y="4643446"/>
            <a:ext cx="1714512" cy="64294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printRowHeader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 : void</a:t>
            </a:r>
          </a:p>
          <a:p>
            <a:pPr marL="360363" indent="-360363" algn="l" defTabSz="1038225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printRowBody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 : void</a:t>
            </a:r>
          </a:p>
          <a:p>
            <a:pPr marL="360363" indent="-360363" algn="l" defTabSz="1038225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printRowTail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 : void</a:t>
            </a:r>
          </a:p>
        </p:txBody>
      </p:sp>
      <p:cxnSp>
        <p:nvCxnSpPr>
          <p:cNvPr id="17" name="꺾인 연결선 16"/>
          <p:cNvCxnSpPr>
            <a:stCxn id="14" idx="0"/>
            <a:endCxn id="10" idx="2"/>
          </p:cNvCxnSpPr>
          <p:nvPr/>
        </p:nvCxnSpPr>
        <p:spPr bwMode="auto">
          <a:xfrm rot="5400000" flipH="1" flipV="1">
            <a:off x="6738946" y="3786190"/>
            <a:ext cx="571504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꺾인 연결선 18"/>
          <p:cNvCxnSpPr>
            <a:stCxn id="5" idx="3"/>
            <a:endCxn id="8" idx="1"/>
          </p:cNvCxnSpPr>
          <p:nvPr/>
        </p:nvCxnSpPr>
        <p:spPr bwMode="auto">
          <a:xfrm>
            <a:off x="3309922" y="2629788"/>
            <a:ext cx="285752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0" name="직사각형 19"/>
          <p:cNvSpPr/>
          <p:nvPr/>
        </p:nvSpPr>
        <p:spPr bwMode="auto">
          <a:xfrm>
            <a:off x="1595410" y="3929066"/>
            <a:ext cx="1714512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CountFormatter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1595410" y="4286257"/>
            <a:ext cx="1714512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1595410" y="4357694"/>
            <a:ext cx="1714512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multiPrint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(times) : void</a:t>
            </a:r>
            <a:endParaRPr kumimoji="1" lang="en-US" altLang="ko-KR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3" name="꺾인 연결선 22"/>
          <p:cNvCxnSpPr>
            <a:stCxn id="20" idx="0"/>
            <a:endCxn id="7" idx="2"/>
          </p:cNvCxnSpPr>
          <p:nvPr/>
        </p:nvCxnSpPr>
        <p:spPr bwMode="auto">
          <a:xfrm rot="5400000" flipH="1" flipV="1">
            <a:off x="2309790" y="3786190"/>
            <a:ext cx="285752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이등변 삼각형 23"/>
          <p:cNvSpPr/>
          <p:nvPr/>
        </p:nvSpPr>
        <p:spPr bwMode="auto">
          <a:xfrm>
            <a:off x="2309790" y="3643314"/>
            <a:ext cx="285752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67376" y="2643182"/>
            <a:ext cx="463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 smtClean="0"/>
              <a:t>impl</a:t>
            </a:r>
            <a:endParaRPr lang="ko-KR" altLang="en-US" sz="1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769368" y="2643182"/>
            <a:ext cx="266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*</a:t>
            </a:r>
            <a:endParaRPr lang="ko-KR" altLang="en-US" sz="1000" b="1" dirty="0"/>
          </a:p>
        </p:txBody>
      </p:sp>
      <p:sp>
        <p:nvSpPr>
          <p:cNvPr id="33" name="직사각형 32"/>
          <p:cNvSpPr/>
          <p:nvPr/>
        </p:nvSpPr>
        <p:spPr bwMode="auto">
          <a:xfrm>
            <a:off x="8096268" y="4071942"/>
            <a:ext cx="1714512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XMLFormatterImpl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8096268" y="4429133"/>
            <a:ext cx="1714512" cy="2143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string: String</a:t>
            </a:r>
          </a:p>
        </p:txBody>
      </p:sp>
      <p:sp>
        <p:nvSpPr>
          <p:cNvPr id="35" name="직사각형 34"/>
          <p:cNvSpPr/>
          <p:nvPr/>
        </p:nvSpPr>
        <p:spPr bwMode="auto">
          <a:xfrm>
            <a:off x="8096268" y="4643446"/>
            <a:ext cx="1714512" cy="64294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printRowHeader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 : void</a:t>
            </a:r>
          </a:p>
          <a:p>
            <a:pPr marL="360363" indent="-360363" algn="l" defTabSz="1038225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printRowBody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 : void</a:t>
            </a:r>
          </a:p>
          <a:p>
            <a:pPr marL="360363" indent="-360363" algn="l" defTabSz="1038225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printRowTail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 : void</a:t>
            </a:r>
          </a:p>
        </p:txBody>
      </p:sp>
      <p:cxnSp>
        <p:nvCxnSpPr>
          <p:cNvPr id="36" name="꺾인 연결선 35"/>
          <p:cNvCxnSpPr>
            <a:stCxn id="33" idx="0"/>
            <a:endCxn id="10" idx="2"/>
          </p:cNvCxnSpPr>
          <p:nvPr/>
        </p:nvCxnSpPr>
        <p:spPr bwMode="auto">
          <a:xfrm rot="16200000" flipV="1">
            <a:off x="7703359" y="2821777"/>
            <a:ext cx="571504" cy="1928826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이등변 삼각형 17"/>
          <p:cNvSpPr/>
          <p:nvPr/>
        </p:nvSpPr>
        <p:spPr bwMode="auto">
          <a:xfrm>
            <a:off x="6881822" y="3500438"/>
            <a:ext cx="285752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4238616" y="4786322"/>
            <a:ext cx="1714512" cy="78581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printRowHeader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 : void</a:t>
            </a:r>
          </a:p>
          <a:p>
            <a:pPr marL="360363" indent="-360363" algn="l" defTabSz="1038225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printRowBody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 : void</a:t>
            </a:r>
          </a:p>
          <a:p>
            <a:pPr marL="360363" indent="-360363" algn="l" defTabSz="1038225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printRowTail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printLine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 : void</a:t>
            </a:r>
            <a:endParaRPr kumimoji="1" lang="en-US" altLang="ko-KR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1309658" y="5072074"/>
            <a:ext cx="2286016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NewCountFormatter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직사각형 45"/>
          <p:cNvSpPr/>
          <p:nvPr/>
        </p:nvSpPr>
        <p:spPr bwMode="auto">
          <a:xfrm>
            <a:off x="1309658" y="5429265"/>
            <a:ext cx="2286016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1309658" y="5500702"/>
            <a:ext cx="2286016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multiPrintWithout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(times) : void</a:t>
            </a:r>
            <a:endParaRPr kumimoji="1" lang="en-US" altLang="ko-KR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1654941" y="5643578"/>
            <a:ext cx="95252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9" name="꺾인 연결선 48"/>
          <p:cNvCxnSpPr>
            <a:stCxn id="45" idx="0"/>
            <a:endCxn id="22" idx="2"/>
          </p:cNvCxnSpPr>
          <p:nvPr/>
        </p:nvCxnSpPr>
        <p:spPr bwMode="auto">
          <a:xfrm rot="5400000" flipH="1" flipV="1">
            <a:off x="2274071" y="4893479"/>
            <a:ext cx="35719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2" name="이등변 삼각형 51"/>
          <p:cNvSpPr/>
          <p:nvPr/>
        </p:nvSpPr>
        <p:spPr bwMode="auto">
          <a:xfrm>
            <a:off x="2309790" y="4714884"/>
            <a:ext cx="285752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직사각형 53"/>
          <p:cNvSpPr/>
          <p:nvPr/>
        </p:nvSpPr>
        <p:spPr bwMode="auto">
          <a:xfrm>
            <a:off x="1095344" y="5000636"/>
            <a:ext cx="2786082" cy="1000132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defTabSz="1038225" eaLnBrk="1" hangingPunct="1">
              <a:lnSpc>
                <a:spcPct val="100000"/>
              </a:lnSpc>
              <a:buSzTx/>
              <a:buFont typeface="Wingdings" pitchFamily="2" charset="2"/>
              <a:buNone/>
              <a:tabLst/>
            </a:pPr>
            <a:endParaRPr lang="ko-KR" altLang="en-US" sz="1200" b="1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7953392" y="3929066"/>
            <a:ext cx="2071702" cy="150019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defTabSz="1038225" eaLnBrk="1" hangingPunct="1">
              <a:lnSpc>
                <a:spcPct val="100000"/>
              </a:lnSpc>
              <a:buSzTx/>
              <a:buFont typeface="Wingdings" pitchFamily="2" charset="2"/>
              <a:buNone/>
              <a:tabLst/>
            </a:pPr>
            <a:endParaRPr lang="ko-KR" altLang="en-US" sz="1200" b="1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3.3.4 </a:t>
            </a:r>
            <a:r>
              <a:rPr lang="ko-KR" altLang="en-US" dirty="0" smtClean="0"/>
              <a:t>패턴 소개 </a:t>
            </a:r>
            <a:r>
              <a:rPr lang="en-US" altLang="ko-KR" dirty="0" smtClean="0"/>
              <a:t>– Bridge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(8/9)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적용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추상화 개념과 이에 대한 구현 간의 종속성을 없애고 싶을 때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추상화 개념과 구현 모두 독립적으로 상속에 의해 확장이 가능할 때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추상화 개념에 대한 구현 내용 변경은 클라이언트에게 영향을 주지 않음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클라이언트로부터 구현을 완벽하게 은닉하길 원할 때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소스를 보더라도 구현은 분리되어 볼 수 없음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클래스의 수가 급증하는 것을 방지하고자 할 때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클래스 계층 상의 변화로 여러 개의 클래스를 정의해야 하는 상황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중첩된 일반화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여러 객체들에 걸쳐 구현을 공유하고자 할 때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3.3.4 </a:t>
            </a:r>
            <a:r>
              <a:rPr lang="ko-KR" altLang="en-US" dirty="0" smtClean="0"/>
              <a:t>패턴 소개 </a:t>
            </a:r>
            <a:r>
              <a:rPr lang="en-US" altLang="ko-KR" dirty="0" smtClean="0"/>
              <a:t>– Bridge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(9/9)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구조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3309922" y="2500306"/>
            <a:ext cx="1428760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Abstraction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3309922" y="2857497"/>
            <a:ext cx="1428760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3309922" y="2928934"/>
            <a:ext cx="1428760" cy="28575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operation()</a:t>
            </a:r>
            <a:endParaRPr kumimoji="1" lang="ko-KR" altLang="en-US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6453194" y="2500306"/>
            <a:ext cx="1428760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Implementor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6453194" y="2857497"/>
            <a:ext cx="1428760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6453194" y="2928934"/>
            <a:ext cx="1428760" cy="28575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i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operationImpl</a:t>
            </a: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</a:t>
            </a:r>
            <a:endParaRPr kumimoji="1" lang="ko-KR" altLang="en-US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3309922" y="4000504"/>
            <a:ext cx="1428760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RefinedAbstraction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3309922" y="4357695"/>
            <a:ext cx="1428760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3309922" y="4429132"/>
            <a:ext cx="1428760" cy="28575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otherO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peration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</a:t>
            </a:r>
            <a:endParaRPr kumimoji="1" lang="ko-KR" altLang="en-US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5238748" y="4000504"/>
            <a:ext cx="1857388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ConcreteImplementorA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5238748" y="4357695"/>
            <a:ext cx="1857388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5238748" y="4429132"/>
            <a:ext cx="1857388" cy="28575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operationImpl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</a:t>
            </a:r>
            <a:endParaRPr kumimoji="1" lang="ko-KR" altLang="en-US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0" name="꺾인 연결선 19"/>
          <p:cNvCxnSpPr>
            <a:stCxn id="15" idx="0"/>
            <a:endCxn id="11" idx="2"/>
          </p:cNvCxnSpPr>
          <p:nvPr/>
        </p:nvCxnSpPr>
        <p:spPr bwMode="auto">
          <a:xfrm rot="5400000" flipH="1" flipV="1">
            <a:off x="6274599" y="3107529"/>
            <a:ext cx="785818" cy="1000132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꺾인 연결선 23"/>
          <p:cNvCxnSpPr>
            <a:stCxn id="38" idx="0"/>
            <a:endCxn id="11" idx="2"/>
          </p:cNvCxnSpPr>
          <p:nvPr/>
        </p:nvCxnSpPr>
        <p:spPr bwMode="auto">
          <a:xfrm rot="16200000" flipV="1">
            <a:off x="7310450" y="3071810"/>
            <a:ext cx="785818" cy="1071570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이등변 삼각형 20"/>
          <p:cNvSpPr/>
          <p:nvPr/>
        </p:nvSpPr>
        <p:spPr bwMode="auto">
          <a:xfrm>
            <a:off x="7024698" y="3214686"/>
            <a:ext cx="285752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7" name="꺾인 연결선 26"/>
          <p:cNvCxnSpPr>
            <a:stCxn id="5" idx="3"/>
            <a:endCxn id="9" idx="1"/>
          </p:cNvCxnSpPr>
          <p:nvPr/>
        </p:nvCxnSpPr>
        <p:spPr bwMode="auto">
          <a:xfrm>
            <a:off x="4738682" y="2701226"/>
            <a:ext cx="1714512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다이아몬드 29"/>
          <p:cNvSpPr/>
          <p:nvPr/>
        </p:nvSpPr>
        <p:spPr bwMode="auto">
          <a:xfrm>
            <a:off x="4738682" y="2626854"/>
            <a:ext cx="285752" cy="142876"/>
          </a:xfrm>
          <a:prstGeom prst="diamond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32886" y="2428868"/>
            <a:ext cx="463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 smtClean="0"/>
              <a:t>impl</a:t>
            </a:r>
            <a:endParaRPr lang="ko-KR" altLang="en-US" sz="1000" b="1" dirty="0"/>
          </a:p>
        </p:txBody>
      </p:sp>
      <p:cxnSp>
        <p:nvCxnSpPr>
          <p:cNvPr id="32" name="꺾인 연결선 31"/>
          <p:cNvCxnSpPr>
            <a:stCxn id="12" idx="0"/>
            <a:endCxn id="7" idx="2"/>
          </p:cNvCxnSpPr>
          <p:nvPr/>
        </p:nvCxnSpPr>
        <p:spPr bwMode="auto">
          <a:xfrm rot="5400000" flipH="1" flipV="1">
            <a:off x="3631393" y="3607595"/>
            <a:ext cx="785818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이등변 삼각형 34"/>
          <p:cNvSpPr/>
          <p:nvPr/>
        </p:nvSpPr>
        <p:spPr bwMode="auto">
          <a:xfrm>
            <a:off x="3881426" y="3214686"/>
            <a:ext cx="285752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7310450" y="4000504"/>
            <a:ext cx="1857388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ConcreteImplementorB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7310450" y="4357695"/>
            <a:ext cx="1857388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7310450" y="4429132"/>
            <a:ext cx="1857388" cy="28575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operationImpl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</a:t>
            </a:r>
            <a:endParaRPr kumimoji="1" lang="ko-KR" altLang="en-US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523972" y="3610277"/>
            <a:ext cx="1500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1" dirty="0" err="1" smtClean="0">
                <a:latin typeface="휴먼편지체" pitchFamily="18" charset="-127"/>
                <a:ea typeface="휴먼편지체" pitchFamily="18" charset="-127"/>
              </a:rPr>
              <a:t>Implementor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에게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/>
            </a:r>
            <a:b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</a:b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기능 수행을 위임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3381360" y="3071810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2738418" y="3286124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5" name="구부러진 연결선 39"/>
          <p:cNvCxnSpPr>
            <a:stCxn id="44" idx="0"/>
            <a:endCxn id="43" idx="1"/>
          </p:cNvCxnSpPr>
          <p:nvPr/>
        </p:nvCxnSpPr>
        <p:spPr bwMode="auto">
          <a:xfrm rot="5400000" flipH="1" flipV="1">
            <a:off x="2988451" y="2893216"/>
            <a:ext cx="178595" cy="607223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6" name="직사각형 45"/>
          <p:cNvSpPr/>
          <p:nvPr/>
        </p:nvSpPr>
        <p:spPr>
          <a:xfrm>
            <a:off x="1023906" y="3286124"/>
            <a:ext cx="2071702" cy="2857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pPr algn="l"/>
            <a:r>
              <a:rPr lang="en-US" altLang="ko-KR" sz="1200" b="1" dirty="0" err="1" smtClean="0">
                <a:latin typeface="Courier New"/>
              </a:rPr>
              <a:t>impl.operationImpl</a:t>
            </a:r>
            <a:r>
              <a:rPr lang="en-US" altLang="ko-KR" sz="1200" b="1" dirty="0" smtClean="0">
                <a:latin typeface="Courier New"/>
              </a:rPr>
              <a:t>()</a:t>
            </a: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3.4 </a:t>
            </a:r>
            <a:r>
              <a:rPr lang="ko-KR" altLang="en-US" dirty="0" smtClean="0"/>
              <a:t>기타 구조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1652633" y="836640"/>
            <a:ext cx="9272617" cy="152063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3.4.1  Decorator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패턴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3.4.2  Adaptor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패턴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3.4.3  Facade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패턴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3.4.4  Flyweight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패턴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77" y="836613"/>
            <a:ext cx="1395384" cy="5688817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3.4.1 Decorator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(1/5)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의도</a:t>
            </a:r>
            <a:endParaRPr lang="en-US" altLang="ko-KR" sz="18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객체에 동적으로 새로운 서비스를 추가</a:t>
            </a:r>
            <a:endParaRPr lang="en-US" altLang="ko-KR" sz="16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기능 추가를 위해 서브클래스를 생성하는 것 보다 유통성이 있음</a:t>
            </a:r>
            <a:endParaRPr lang="en-US" altLang="ko-KR" sz="16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동기</a:t>
            </a:r>
            <a:endParaRPr lang="en-US" altLang="ko-KR" sz="18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단순히 문자열을 출력하는 기능에 </a:t>
            </a:r>
            <a:r>
              <a:rPr lang="ko-KR" altLang="en-US" sz="1600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외각선을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꾸미는 기능을 추가</a:t>
            </a:r>
            <a:endParaRPr lang="en-US" altLang="ko-KR" sz="16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기존의 클래스를 상속하기 곤란함</a:t>
            </a:r>
            <a:endParaRPr lang="en-US" altLang="ko-KR" sz="16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클라이언트는 새로운 기능이 추가되더라도 동일한 방법으로 다룰 수 있어야 함</a:t>
            </a:r>
            <a:endParaRPr lang="ko-KR" altLang="en-US" sz="16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58054" y="4061552"/>
            <a:ext cx="1143008" cy="307777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/>
            <a:r>
              <a:rPr lang="ko-KR" altLang="en-US" sz="1400" b="1" dirty="0" smtClean="0">
                <a:solidFill>
                  <a:schemeClr val="tx1"/>
                </a:solidFill>
                <a:latin typeface="Courier New"/>
              </a:rPr>
              <a:t>안녕하세요</a:t>
            </a:r>
            <a:r>
              <a:rPr lang="en-US" altLang="ko-KR" sz="1400" b="1" dirty="0" smtClean="0">
                <a:solidFill>
                  <a:schemeClr val="tx1"/>
                </a:solidFill>
                <a:latin typeface="Courier New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096136" y="3786190"/>
            <a:ext cx="1357322" cy="824841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+---------+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|         |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+---------+ </a:t>
            </a:r>
            <a:endParaRPr lang="en-US" altLang="ko-KR" sz="1400" b="1" dirty="0" smtClean="0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72500" y="3990114"/>
            <a:ext cx="38023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+</a:t>
            </a:r>
            <a:endParaRPr lang="ko-KR" altLang="en-US" dirty="0"/>
          </a:p>
        </p:txBody>
      </p:sp>
      <p:sp>
        <p:nvSpPr>
          <p:cNvPr id="8" name="이등변 삼각형 7"/>
          <p:cNvSpPr/>
          <p:nvPr/>
        </p:nvSpPr>
        <p:spPr bwMode="auto">
          <a:xfrm rot="5400000">
            <a:off x="4011600" y="3931378"/>
            <a:ext cx="714380" cy="546100"/>
          </a:xfrm>
          <a:prstGeom prst="triangle">
            <a:avLst/>
          </a:prstGeom>
          <a:gradFill flip="none" rotWithShape="1">
            <a:gsLst>
              <a:gs pos="0">
                <a:srgbClr val="FFFF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99855" tIns="49928" rIns="99855" bIns="49928" anchor="b"/>
          <a:lstStyle/>
          <a:p>
            <a:pPr marL="360363" indent="-360363" defTabSz="1038225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810252" y="5214950"/>
            <a:ext cx="2143140" cy="824841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+---------------+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| * </a:t>
            </a:r>
            <a:r>
              <a:rPr lang="ko-KR" altLang="en-US" sz="1400" b="1" dirty="0" smtClean="0">
                <a:solidFill>
                  <a:schemeClr val="tx1"/>
                </a:solidFill>
                <a:latin typeface="Courier New"/>
              </a:rPr>
              <a:t>안녕하세요</a:t>
            </a:r>
            <a:r>
              <a:rPr lang="en-US" altLang="ko-KR" sz="1400" b="1" dirty="0" smtClean="0">
                <a:solidFill>
                  <a:schemeClr val="tx1"/>
                </a:solidFill>
                <a:latin typeface="Courier New"/>
              </a:rPr>
              <a:t>.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* |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+---------------+ </a:t>
            </a:r>
            <a:endParaRPr lang="en-US" altLang="ko-KR" sz="1400" b="1" dirty="0" smtClean="0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024170" y="4039527"/>
            <a:ext cx="928694" cy="307777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*     *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952996" y="4039527"/>
            <a:ext cx="1714512" cy="307777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* </a:t>
            </a:r>
            <a:r>
              <a:rPr lang="ko-KR" altLang="en-US" sz="1400" b="1" dirty="0" smtClean="0">
                <a:solidFill>
                  <a:schemeClr val="tx1"/>
                </a:solidFill>
                <a:latin typeface="Courier New"/>
              </a:rPr>
              <a:t>안녕하세요</a:t>
            </a:r>
            <a:r>
              <a:rPr lang="en-US" altLang="ko-KR" sz="1400" b="1" dirty="0" smtClean="0">
                <a:solidFill>
                  <a:schemeClr val="tx1"/>
                </a:solidFill>
                <a:latin typeface="Courier New"/>
              </a:rPr>
              <a:t>.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*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67508" y="3968089"/>
            <a:ext cx="38023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+</a:t>
            </a:r>
            <a:endParaRPr lang="ko-KR" altLang="en-US" dirty="0"/>
          </a:p>
        </p:txBody>
      </p:sp>
      <p:sp>
        <p:nvSpPr>
          <p:cNvPr id="14" name="이등변 삼각형 13"/>
          <p:cNvSpPr/>
          <p:nvPr/>
        </p:nvSpPr>
        <p:spPr bwMode="auto">
          <a:xfrm rot="10800000">
            <a:off x="6453194" y="4682469"/>
            <a:ext cx="714380" cy="546100"/>
          </a:xfrm>
          <a:prstGeom prst="triangle">
            <a:avLst/>
          </a:prstGeom>
          <a:gradFill flip="none" rotWithShape="1">
            <a:gsLst>
              <a:gs pos="0">
                <a:srgbClr val="FFFF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99855" tIns="49928" rIns="99855" bIns="49928" anchor="b"/>
          <a:lstStyle/>
          <a:p>
            <a:pPr marL="360363" indent="-360363" defTabSz="1038225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93947" y="4396717"/>
            <a:ext cx="958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양쪽 장식</a:t>
            </a:r>
            <a:endParaRPr lang="ko-KR" altLang="en-US" sz="1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7280227" y="4682469"/>
            <a:ext cx="958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주변 장식</a:t>
            </a:r>
            <a:endParaRPr lang="ko-KR" altLang="en-US" sz="1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3.4.1 </a:t>
            </a:r>
            <a:r>
              <a:rPr lang="en-US" altLang="ko-KR" dirty="0" smtClean="0"/>
              <a:t>Decorator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(2/5)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동기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4881558" y="1643050"/>
            <a:ext cx="1785950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Display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4881558" y="2000241"/>
            <a:ext cx="1785950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4881558" y="2071678"/>
            <a:ext cx="1785950" cy="78581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getColumns</a:t>
            </a: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() : </a:t>
            </a:r>
            <a:r>
              <a:rPr kumimoji="1" lang="en-US" altLang="ko-KR" sz="1000" b="1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int</a:t>
            </a:r>
            <a:endParaRPr kumimoji="1" lang="en-US" altLang="ko-KR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i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getRows</a:t>
            </a: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 : </a:t>
            </a:r>
            <a:r>
              <a:rPr lang="en-US" altLang="ko-KR" sz="1000" b="1" i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int</a:t>
            </a:r>
            <a:endParaRPr lang="en-US" altLang="ko-KR" sz="1000" b="1" i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getRowText</a:t>
            </a: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1" lang="en-US" altLang="ko-KR" sz="1000" b="1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int</a:t>
            </a: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) : String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show() : void</a:t>
            </a:r>
            <a:endParaRPr kumimoji="1" lang="ko-KR" altLang="en-US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67508" y="1571612"/>
            <a:ext cx="7793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# display</a:t>
            </a:r>
            <a:endParaRPr lang="ko-KR" altLang="en-US" sz="1000" b="1" dirty="0"/>
          </a:p>
        </p:txBody>
      </p:sp>
      <p:sp>
        <p:nvSpPr>
          <p:cNvPr id="28" name="직사각형 27"/>
          <p:cNvSpPr/>
          <p:nvPr/>
        </p:nvSpPr>
        <p:spPr bwMode="auto">
          <a:xfrm>
            <a:off x="3024170" y="3500438"/>
            <a:ext cx="1785950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StringDisplay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3024170" y="3857628"/>
            <a:ext cx="1785950" cy="2143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string: String</a:t>
            </a:r>
            <a:endParaRPr lang="ko-KR" altLang="en-US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3024170" y="4071942"/>
            <a:ext cx="1785950" cy="64294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getColumns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() :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int</a:t>
            </a:r>
            <a:endParaRPr kumimoji="1" lang="en-US" altLang="ko-KR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getRows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 :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int</a:t>
            </a:r>
            <a:endParaRPr lang="en-US" altLang="ko-KR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getRowText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int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) : String</a:t>
            </a:r>
          </a:p>
        </p:txBody>
      </p:sp>
      <p:cxnSp>
        <p:nvCxnSpPr>
          <p:cNvPr id="31" name="꺾인 연결선 30"/>
          <p:cNvCxnSpPr>
            <a:stCxn id="28" idx="0"/>
            <a:endCxn id="7" idx="2"/>
          </p:cNvCxnSpPr>
          <p:nvPr/>
        </p:nvCxnSpPr>
        <p:spPr bwMode="auto">
          <a:xfrm rot="5400000" flipH="1" flipV="1">
            <a:off x="4524368" y="2250273"/>
            <a:ext cx="642942" cy="18573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직사각형 35"/>
          <p:cNvSpPr/>
          <p:nvPr/>
        </p:nvSpPr>
        <p:spPr bwMode="auto">
          <a:xfrm>
            <a:off x="6738946" y="3500438"/>
            <a:ext cx="1785950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Border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6738946" y="3857629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endParaRPr lang="ko-KR" altLang="en-US" sz="8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6738946" y="3929066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en-US" altLang="ko-KR" sz="8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9" name="꺾인 연결선 38"/>
          <p:cNvCxnSpPr>
            <a:stCxn id="36" idx="0"/>
            <a:endCxn id="7" idx="2"/>
          </p:cNvCxnSpPr>
          <p:nvPr/>
        </p:nvCxnSpPr>
        <p:spPr bwMode="auto">
          <a:xfrm rot="16200000" flipV="1">
            <a:off x="6381756" y="2250273"/>
            <a:ext cx="642942" cy="18573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3" name="직사각형 42"/>
          <p:cNvSpPr/>
          <p:nvPr/>
        </p:nvSpPr>
        <p:spPr bwMode="auto">
          <a:xfrm>
            <a:off x="5453062" y="4714884"/>
            <a:ext cx="1785950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SideBorder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5453062" y="5072074"/>
            <a:ext cx="1785950" cy="2143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borderChar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char</a:t>
            </a:r>
            <a:endParaRPr lang="ko-KR" altLang="en-US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5453062" y="5286388"/>
            <a:ext cx="1785950" cy="64294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getColumns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() :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int</a:t>
            </a:r>
            <a:endParaRPr kumimoji="1" lang="en-US" altLang="ko-KR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getRows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 :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int</a:t>
            </a:r>
            <a:endParaRPr lang="en-US" altLang="ko-KR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getRowText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int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) : String</a:t>
            </a:r>
          </a:p>
        </p:txBody>
      </p:sp>
      <p:sp>
        <p:nvSpPr>
          <p:cNvPr id="32" name="이등변 삼각형 31"/>
          <p:cNvSpPr/>
          <p:nvPr/>
        </p:nvSpPr>
        <p:spPr bwMode="auto">
          <a:xfrm>
            <a:off x="5636758" y="2857496"/>
            <a:ext cx="285752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6" name="꺾인 연결선 45"/>
          <p:cNvCxnSpPr>
            <a:stCxn id="36" idx="3"/>
            <a:endCxn id="5" idx="3"/>
          </p:cNvCxnSpPr>
          <p:nvPr/>
        </p:nvCxnSpPr>
        <p:spPr bwMode="auto">
          <a:xfrm flipH="1" flipV="1">
            <a:off x="6667508" y="1843970"/>
            <a:ext cx="1857388" cy="1857388"/>
          </a:xfrm>
          <a:prstGeom prst="bentConnector3">
            <a:avLst>
              <a:gd name="adj1" fmla="val -12308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51" name="TextBox 50"/>
          <p:cNvSpPr txBox="1"/>
          <p:nvPr/>
        </p:nvSpPr>
        <p:spPr>
          <a:xfrm>
            <a:off x="6840938" y="1857364"/>
            <a:ext cx="266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1</a:t>
            </a:r>
            <a:endParaRPr lang="ko-KR" altLang="en-US" sz="1000" b="1" dirty="0"/>
          </a:p>
        </p:txBody>
      </p:sp>
      <p:sp>
        <p:nvSpPr>
          <p:cNvPr id="52" name="직사각형 51"/>
          <p:cNvSpPr/>
          <p:nvPr/>
        </p:nvSpPr>
        <p:spPr bwMode="auto">
          <a:xfrm>
            <a:off x="8024830" y="4714884"/>
            <a:ext cx="1785950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FullBorder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 bwMode="auto">
          <a:xfrm>
            <a:off x="8024830" y="5072074"/>
            <a:ext cx="1785950" cy="2143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endParaRPr lang="ko-KR" altLang="en-US" sz="8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직사각형 53"/>
          <p:cNvSpPr/>
          <p:nvPr/>
        </p:nvSpPr>
        <p:spPr bwMode="auto">
          <a:xfrm>
            <a:off x="8024830" y="5286388"/>
            <a:ext cx="1785950" cy="85725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getColumns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() :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int</a:t>
            </a:r>
            <a:endParaRPr kumimoji="1" lang="en-US" altLang="ko-KR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getRows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 :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int</a:t>
            </a:r>
            <a:endParaRPr lang="en-US" altLang="ko-KR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getRowText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int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) : String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mankeLine</a:t>
            </a:r>
            <a:endParaRPr kumimoji="1" lang="en-US" altLang="ko-KR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5" name="꺾인 연결선 54"/>
          <p:cNvCxnSpPr>
            <a:stCxn id="43" idx="0"/>
            <a:endCxn id="38" idx="2"/>
          </p:cNvCxnSpPr>
          <p:nvPr/>
        </p:nvCxnSpPr>
        <p:spPr bwMode="auto">
          <a:xfrm rot="5400000" flipH="1" flipV="1">
            <a:off x="6631789" y="3714752"/>
            <a:ext cx="714380" cy="1285884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꺾인 연결선 58"/>
          <p:cNvCxnSpPr>
            <a:stCxn id="52" idx="0"/>
            <a:endCxn id="38" idx="2"/>
          </p:cNvCxnSpPr>
          <p:nvPr/>
        </p:nvCxnSpPr>
        <p:spPr bwMode="auto">
          <a:xfrm rot="16200000" flipV="1">
            <a:off x="7917673" y="3714752"/>
            <a:ext cx="714380" cy="1285884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2" name="구름 61"/>
          <p:cNvSpPr/>
          <p:nvPr/>
        </p:nvSpPr>
        <p:spPr bwMode="auto">
          <a:xfrm>
            <a:off x="809592" y="1785926"/>
            <a:ext cx="3500462" cy="1143008"/>
          </a:xfrm>
          <a:prstGeom prst="cloud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023906" y="2007411"/>
            <a:ext cx="3214710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final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show() {</a:t>
            </a:r>
          </a:p>
          <a:p>
            <a:pPr algn="l"/>
            <a:r>
              <a:rPr lang="nn-NO" altLang="ko-KR" sz="1000" b="1" dirty="0" smtClean="0">
                <a:solidFill>
                  <a:srgbClr val="7F0055"/>
                </a:solidFill>
                <a:latin typeface="Courier New"/>
              </a:rPr>
              <a:t>  for</a:t>
            </a:r>
            <a:r>
              <a:rPr lang="nn-NO" altLang="ko-KR" sz="10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nn-NO" altLang="ko-KR" sz="1000" b="1" dirty="0" smtClean="0">
                <a:solidFill>
                  <a:srgbClr val="7F0055"/>
                </a:solidFill>
                <a:latin typeface="Courier New"/>
              </a:rPr>
              <a:t>int</a:t>
            </a:r>
            <a:r>
              <a:rPr lang="nn-NO" altLang="ko-KR" sz="1000" b="1" dirty="0" smtClean="0">
                <a:solidFill>
                  <a:srgbClr val="000000"/>
                </a:solidFill>
                <a:latin typeface="Courier New"/>
              </a:rPr>
              <a:t> i = 0; i &lt; getRows(); i++) {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altLang="ko-KR" sz="1000" b="1" i="1" dirty="0" err="1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b="1" i="1" dirty="0" err="1" smtClean="0">
                <a:solidFill>
                  <a:srgbClr val="000000"/>
                </a:solidFill>
                <a:latin typeface="Courier New"/>
              </a:rPr>
              <a:t>.println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000" b="1" i="1" dirty="0" err="1" smtClean="0">
                <a:solidFill>
                  <a:srgbClr val="000000"/>
                </a:solidFill>
                <a:latin typeface="Courier New"/>
              </a:rPr>
              <a:t>getRowText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000" b="1" i="1" dirty="0" err="1" smtClean="0">
                <a:solidFill>
                  <a:srgbClr val="000000"/>
                </a:solidFill>
                <a:latin typeface="Courier New"/>
              </a:rPr>
              <a:t>i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));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}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952600" y="2714620"/>
            <a:ext cx="1908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각 </a:t>
            </a:r>
            <a:r>
              <a:rPr lang="ko-KR" altLang="en-US" sz="1200" b="1" smtClean="0">
                <a:latin typeface="휴먼편지체" pitchFamily="18" charset="-127"/>
                <a:ea typeface="휴먼편지체" pitchFamily="18" charset="-127"/>
              </a:rPr>
              <a:t>객체의 줄들을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읽고 출력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68" name="직사각형 67"/>
          <p:cNvSpPr/>
          <p:nvPr/>
        </p:nvSpPr>
        <p:spPr bwMode="auto">
          <a:xfrm>
            <a:off x="4952996" y="264318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직사각형 68"/>
          <p:cNvSpPr/>
          <p:nvPr/>
        </p:nvSpPr>
        <p:spPr bwMode="auto">
          <a:xfrm>
            <a:off x="3952864" y="2500306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0" name="구부러진 연결선 32"/>
          <p:cNvCxnSpPr>
            <a:stCxn id="69" idx="2"/>
            <a:endCxn id="68" idx="1"/>
          </p:cNvCxnSpPr>
          <p:nvPr/>
        </p:nvCxnSpPr>
        <p:spPr bwMode="auto">
          <a:xfrm rot="16200000" flipH="1">
            <a:off x="4417211" y="2143115"/>
            <a:ext cx="107157" cy="964413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1" name="구름 70"/>
          <p:cNvSpPr/>
          <p:nvPr/>
        </p:nvSpPr>
        <p:spPr bwMode="auto">
          <a:xfrm>
            <a:off x="809592" y="5143512"/>
            <a:ext cx="4357718" cy="785818"/>
          </a:xfrm>
          <a:prstGeom prst="cloud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881030" y="5293559"/>
            <a:ext cx="442915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String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getRowText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000" b="1" dirty="0" err="1" smtClean="0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row) {</a:t>
            </a: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return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b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</a:b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  </a:t>
            </a:r>
            <a:r>
              <a:rPr lang="en-US" altLang="ko-KR" sz="1000" b="1" dirty="0" err="1" smtClean="0">
                <a:solidFill>
                  <a:srgbClr val="0000C0"/>
                </a:solidFill>
                <a:latin typeface="Courier New"/>
              </a:rPr>
              <a:t>borderChar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+ </a:t>
            </a:r>
            <a:r>
              <a:rPr lang="en-US" altLang="ko-KR" sz="1000" b="1" dirty="0" err="1" smtClean="0">
                <a:solidFill>
                  <a:srgbClr val="0000C0"/>
                </a:solidFill>
                <a:latin typeface="Courier New"/>
              </a:rPr>
              <a:t>display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.getRowText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(row) + </a:t>
            </a:r>
            <a:r>
              <a:rPr lang="en-US" altLang="ko-KR" sz="1000" b="1" dirty="0" err="1" smtClean="0">
                <a:solidFill>
                  <a:srgbClr val="0000C0"/>
                </a:solidFill>
                <a:latin typeface="Courier New"/>
              </a:rPr>
              <a:t>borderChar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}</a:t>
            </a:r>
          </a:p>
        </p:txBody>
      </p:sp>
      <p:sp>
        <p:nvSpPr>
          <p:cNvPr id="73" name="직사각형 72"/>
          <p:cNvSpPr/>
          <p:nvPr/>
        </p:nvSpPr>
        <p:spPr bwMode="auto">
          <a:xfrm>
            <a:off x="5524499" y="5786454"/>
            <a:ext cx="74415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직사각형 73"/>
          <p:cNvSpPr/>
          <p:nvPr/>
        </p:nvSpPr>
        <p:spPr bwMode="auto">
          <a:xfrm>
            <a:off x="4452930" y="5929330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5" name="구부러진 연결선 32"/>
          <p:cNvCxnSpPr>
            <a:stCxn id="74" idx="2"/>
            <a:endCxn id="73" idx="1"/>
          </p:cNvCxnSpPr>
          <p:nvPr/>
        </p:nvCxnSpPr>
        <p:spPr bwMode="auto">
          <a:xfrm rot="5400000" flipH="1" flipV="1">
            <a:off x="4917276" y="5393546"/>
            <a:ext cx="178595" cy="1035850"/>
          </a:xfrm>
          <a:prstGeom prst="curvedConnector4">
            <a:avLst>
              <a:gd name="adj1" fmla="val -127999"/>
              <a:gd name="adj2" fmla="val 51724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6" name="직사각형 75"/>
          <p:cNvSpPr/>
          <p:nvPr/>
        </p:nvSpPr>
        <p:spPr bwMode="auto">
          <a:xfrm>
            <a:off x="952468" y="5500702"/>
            <a:ext cx="4357718" cy="42862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defTabSz="1038225" eaLnBrk="1" hangingPunct="1">
              <a:lnSpc>
                <a:spcPct val="100000"/>
              </a:lnSpc>
              <a:buSzTx/>
              <a:buFont typeface="Wingdings" pitchFamily="2" charset="2"/>
              <a:buNone/>
              <a:tabLst/>
            </a:pPr>
            <a:endParaRPr lang="ko-KR" altLang="en-US" sz="1200" b="1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b="1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1.1.3.5</a:t>
            </a:r>
            <a:r>
              <a:rPr kumimoji="1" lang="en-US" altLang="ko-KR" sz="2200" b="1" baseline="0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 </a:t>
            </a:r>
            <a:r>
              <a:rPr lang="ko-KR" altLang="en-US" dirty="0" err="1" smtClean="0"/>
              <a:t>다형성</a:t>
            </a:r>
            <a:r>
              <a:rPr lang="en-US" altLang="ko-KR" dirty="0"/>
              <a:t>(</a:t>
            </a:r>
            <a:r>
              <a:rPr lang="en-US" altLang="ko-KR" dirty="0" smtClean="0"/>
              <a:t>Polymorphism) (1/2)</a:t>
            </a:r>
            <a:endParaRPr lang="en-US" altLang="ko-KR" dirty="0"/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다형성의 추상화의 개념과 함께 사용된다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</a:p>
          <a:p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간단한 명령으로 많은 개체를 다룰 수 있다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명령이 수행되는 시간에 어떤 개체가 명령을 받을 것인지 신경을 쓰지 않는다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실행시간 바인딩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(Run time binding, late binding) </a:t>
            </a:r>
          </a:p>
          <a:p>
            <a:r>
              <a:rPr lang="ko-KR" altLang="en-US" dirty="0" err="1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리모콘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endParaRPr lang="en-US" altLang="ko-KR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pic>
        <p:nvPicPr>
          <p:cNvPr id="508932" name="Picture 4" descr="C:\Documents and Settings\tsong\Application Data\Microsoft\Media Catalog\Downloaded Clips\cl0\AN00877_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45250" y="5248275"/>
            <a:ext cx="1043517" cy="382588"/>
          </a:xfrm>
          <a:prstGeom prst="rect">
            <a:avLst/>
          </a:prstGeom>
          <a:noFill/>
        </p:spPr>
      </p:pic>
      <p:pic>
        <p:nvPicPr>
          <p:cNvPr id="508934" name="Picture 6" descr="C:\Documents and Settings\tsong\Application Data\Microsoft\Media Catalog\Downloaded Clips\cl3c\j0150297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3175" y="4410076"/>
            <a:ext cx="1104900" cy="430213"/>
          </a:xfrm>
          <a:prstGeom prst="rect">
            <a:avLst/>
          </a:prstGeom>
          <a:noFill/>
        </p:spPr>
      </p:pic>
      <p:pic>
        <p:nvPicPr>
          <p:cNvPr id="508935" name="Picture 7" descr="C:\Documents and Settings\tsong\Application Data\Microsoft\Media Catalog\Downloaded Clips\cl0\AN01328_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4335464"/>
            <a:ext cx="1104900" cy="739775"/>
          </a:xfrm>
          <a:prstGeom prst="rect">
            <a:avLst/>
          </a:prstGeom>
          <a:noFill/>
        </p:spPr>
      </p:pic>
      <p:pic>
        <p:nvPicPr>
          <p:cNvPr id="508936" name="Picture 8" descr="C:\Documents and Settings\tsong\Application Data\Microsoft\Media Catalog\Downloaded Clips\cl0\AN01328_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41500" y="4792664"/>
            <a:ext cx="1749425" cy="1171575"/>
          </a:xfrm>
          <a:prstGeom prst="rect">
            <a:avLst/>
          </a:prstGeom>
          <a:noFill/>
        </p:spPr>
      </p:pic>
      <p:pic>
        <p:nvPicPr>
          <p:cNvPr id="508937" name="Picture 9" descr="C:\Documents and Settings\tsong\Application Data\Microsoft\Media Catalog\Downloaded Clips\cl3c\j0150297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61100" y="3724276"/>
            <a:ext cx="1657350" cy="646113"/>
          </a:xfrm>
          <a:prstGeom prst="rect">
            <a:avLst/>
          </a:prstGeom>
          <a:noFill/>
        </p:spPr>
      </p:pic>
      <p:pic>
        <p:nvPicPr>
          <p:cNvPr id="508938" name="Picture 10" descr="C:\Documents and Settings\tsong\Application Data\Microsoft\Media Catalog\Downloaded Clips\cl0\AN00877_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45250" y="4791075"/>
            <a:ext cx="1043517" cy="382588"/>
          </a:xfrm>
          <a:prstGeom prst="rect">
            <a:avLst/>
          </a:prstGeom>
          <a:noFill/>
        </p:spPr>
      </p:pic>
      <p:grpSp>
        <p:nvGrpSpPr>
          <p:cNvPr id="2" name="Group 32"/>
          <p:cNvGrpSpPr>
            <a:grpSpLocks/>
          </p:cNvGrpSpPr>
          <p:nvPr/>
        </p:nvGrpSpPr>
        <p:grpSpPr bwMode="auto">
          <a:xfrm flipH="1">
            <a:off x="2211719" y="3429001"/>
            <a:ext cx="997479" cy="454025"/>
            <a:chOff x="1153" y="2357"/>
            <a:chExt cx="520" cy="286"/>
          </a:xfrm>
        </p:grpSpPr>
        <p:sp>
          <p:nvSpPr>
            <p:cNvPr id="508940" name="Freeform 12"/>
            <p:cNvSpPr>
              <a:spLocks noEditPoints="1"/>
            </p:cNvSpPr>
            <p:nvPr/>
          </p:nvSpPr>
          <p:spPr bwMode="auto">
            <a:xfrm>
              <a:off x="1153" y="2357"/>
              <a:ext cx="520" cy="286"/>
            </a:xfrm>
            <a:custGeom>
              <a:avLst/>
              <a:gdLst/>
              <a:ahLst/>
              <a:cxnLst>
                <a:cxn ang="0">
                  <a:pos x="2182" y="464"/>
                </a:cxn>
                <a:cxn ang="0">
                  <a:pos x="1926" y="475"/>
                </a:cxn>
                <a:cxn ang="0">
                  <a:pos x="1305" y="472"/>
                </a:cxn>
                <a:cxn ang="0">
                  <a:pos x="1205" y="402"/>
                </a:cxn>
                <a:cxn ang="0">
                  <a:pos x="1108" y="492"/>
                </a:cxn>
                <a:cxn ang="0">
                  <a:pos x="1000" y="444"/>
                </a:cxn>
                <a:cxn ang="0">
                  <a:pos x="922" y="534"/>
                </a:cxn>
                <a:cxn ang="0">
                  <a:pos x="861" y="124"/>
                </a:cxn>
                <a:cxn ang="0">
                  <a:pos x="454" y="36"/>
                </a:cxn>
                <a:cxn ang="0">
                  <a:pos x="345" y="29"/>
                </a:cxn>
                <a:cxn ang="0">
                  <a:pos x="370" y="139"/>
                </a:cxn>
                <a:cxn ang="0">
                  <a:pos x="462" y="122"/>
                </a:cxn>
                <a:cxn ang="0">
                  <a:pos x="683" y="36"/>
                </a:cxn>
                <a:cxn ang="0">
                  <a:pos x="894" y="538"/>
                </a:cxn>
                <a:cxn ang="0">
                  <a:pos x="608" y="355"/>
                </a:cxn>
                <a:cxn ang="0">
                  <a:pos x="97" y="296"/>
                </a:cxn>
                <a:cxn ang="0">
                  <a:pos x="12" y="288"/>
                </a:cxn>
                <a:cxn ang="0">
                  <a:pos x="39" y="406"/>
                </a:cxn>
                <a:cxn ang="0">
                  <a:pos x="127" y="341"/>
                </a:cxn>
                <a:cxn ang="0">
                  <a:pos x="319" y="278"/>
                </a:cxn>
                <a:cxn ang="0">
                  <a:pos x="396" y="679"/>
                </a:cxn>
                <a:cxn ang="0">
                  <a:pos x="116" y="1044"/>
                </a:cxn>
                <a:cxn ang="0">
                  <a:pos x="358" y="1131"/>
                </a:cxn>
                <a:cxn ang="0">
                  <a:pos x="225" y="1150"/>
                </a:cxn>
                <a:cxn ang="0">
                  <a:pos x="222" y="1199"/>
                </a:cxn>
                <a:cxn ang="0">
                  <a:pos x="823" y="1341"/>
                </a:cxn>
                <a:cxn ang="0">
                  <a:pos x="566" y="1390"/>
                </a:cxn>
                <a:cxn ang="0">
                  <a:pos x="667" y="1426"/>
                </a:cxn>
                <a:cxn ang="0">
                  <a:pos x="854" y="1427"/>
                </a:cxn>
                <a:cxn ang="0">
                  <a:pos x="979" y="1395"/>
                </a:cxn>
                <a:cxn ang="0">
                  <a:pos x="1076" y="1405"/>
                </a:cxn>
                <a:cxn ang="0">
                  <a:pos x="1194" y="1262"/>
                </a:cxn>
                <a:cxn ang="0">
                  <a:pos x="1260" y="1317"/>
                </a:cxn>
                <a:cxn ang="0">
                  <a:pos x="1213" y="1392"/>
                </a:cxn>
                <a:cxn ang="0">
                  <a:pos x="1335" y="1421"/>
                </a:cxn>
                <a:cxn ang="0">
                  <a:pos x="1401" y="1274"/>
                </a:cxn>
                <a:cxn ang="0">
                  <a:pos x="1475" y="1261"/>
                </a:cxn>
                <a:cxn ang="0">
                  <a:pos x="1503" y="1657"/>
                </a:cxn>
                <a:cxn ang="0">
                  <a:pos x="1639" y="1697"/>
                </a:cxn>
                <a:cxn ang="0">
                  <a:pos x="1691" y="1591"/>
                </a:cxn>
                <a:cxn ang="0">
                  <a:pos x="1596" y="1400"/>
                </a:cxn>
                <a:cxn ang="0">
                  <a:pos x="1833" y="1160"/>
                </a:cxn>
                <a:cxn ang="0">
                  <a:pos x="1844" y="1606"/>
                </a:cxn>
                <a:cxn ang="0">
                  <a:pos x="2007" y="1644"/>
                </a:cxn>
                <a:cxn ang="0">
                  <a:pos x="2120" y="1650"/>
                </a:cxn>
                <a:cxn ang="0">
                  <a:pos x="2160" y="1586"/>
                </a:cxn>
                <a:cxn ang="0">
                  <a:pos x="1966" y="1504"/>
                </a:cxn>
                <a:cxn ang="0">
                  <a:pos x="2096" y="1172"/>
                </a:cxn>
                <a:cxn ang="0">
                  <a:pos x="2209" y="1529"/>
                </a:cxn>
                <a:cxn ang="0">
                  <a:pos x="2334" y="1628"/>
                </a:cxn>
                <a:cxn ang="0">
                  <a:pos x="2445" y="1647"/>
                </a:cxn>
                <a:cxn ang="0">
                  <a:pos x="2600" y="1652"/>
                </a:cxn>
                <a:cxn ang="0">
                  <a:pos x="2335" y="1445"/>
                </a:cxn>
                <a:cxn ang="0">
                  <a:pos x="2531" y="1214"/>
                </a:cxn>
                <a:cxn ang="0">
                  <a:pos x="3113" y="941"/>
                </a:cxn>
                <a:cxn ang="0">
                  <a:pos x="1066" y="1329"/>
                </a:cxn>
                <a:cxn ang="0">
                  <a:pos x="983" y="1346"/>
                </a:cxn>
                <a:cxn ang="0">
                  <a:pos x="1000" y="1270"/>
                </a:cxn>
                <a:cxn ang="0">
                  <a:pos x="1057" y="1228"/>
                </a:cxn>
                <a:cxn ang="0">
                  <a:pos x="1090" y="1321"/>
                </a:cxn>
              </a:cxnLst>
              <a:rect l="0" t="0" r="r" b="b"/>
              <a:pathLst>
                <a:path w="3121" h="1718">
                  <a:moveTo>
                    <a:pt x="3019" y="588"/>
                  </a:moveTo>
                  <a:lnTo>
                    <a:pt x="2937" y="506"/>
                  </a:lnTo>
                  <a:lnTo>
                    <a:pt x="2846" y="449"/>
                  </a:lnTo>
                  <a:lnTo>
                    <a:pt x="2748" y="412"/>
                  </a:lnTo>
                  <a:lnTo>
                    <a:pt x="2645" y="393"/>
                  </a:lnTo>
                  <a:lnTo>
                    <a:pt x="2538" y="388"/>
                  </a:lnTo>
                  <a:lnTo>
                    <a:pt x="2430" y="398"/>
                  </a:lnTo>
                  <a:lnTo>
                    <a:pt x="2323" y="418"/>
                  </a:lnTo>
                  <a:lnTo>
                    <a:pt x="2219" y="448"/>
                  </a:lnTo>
                  <a:lnTo>
                    <a:pt x="2201" y="453"/>
                  </a:lnTo>
                  <a:lnTo>
                    <a:pt x="2182" y="464"/>
                  </a:lnTo>
                  <a:lnTo>
                    <a:pt x="2164" y="473"/>
                  </a:lnTo>
                  <a:lnTo>
                    <a:pt x="2147" y="484"/>
                  </a:lnTo>
                  <a:lnTo>
                    <a:pt x="2129" y="489"/>
                  </a:lnTo>
                  <a:lnTo>
                    <a:pt x="2111" y="489"/>
                  </a:lnTo>
                  <a:lnTo>
                    <a:pt x="2093" y="480"/>
                  </a:lnTo>
                  <a:lnTo>
                    <a:pt x="2075" y="464"/>
                  </a:lnTo>
                  <a:lnTo>
                    <a:pt x="2044" y="452"/>
                  </a:lnTo>
                  <a:lnTo>
                    <a:pt x="2013" y="449"/>
                  </a:lnTo>
                  <a:lnTo>
                    <a:pt x="1983" y="452"/>
                  </a:lnTo>
                  <a:lnTo>
                    <a:pt x="1954" y="463"/>
                  </a:lnTo>
                  <a:lnTo>
                    <a:pt x="1926" y="475"/>
                  </a:lnTo>
                  <a:lnTo>
                    <a:pt x="1900" y="492"/>
                  </a:lnTo>
                  <a:lnTo>
                    <a:pt x="1875" y="510"/>
                  </a:lnTo>
                  <a:lnTo>
                    <a:pt x="1853" y="529"/>
                  </a:lnTo>
                  <a:lnTo>
                    <a:pt x="1788" y="495"/>
                  </a:lnTo>
                  <a:lnTo>
                    <a:pt x="1722" y="469"/>
                  </a:lnTo>
                  <a:lnTo>
                    <a:pt x="1652" y="449"/>
                  </a:lnTo>
                  <a:lnTo>
                    <a:pt x="1582" y="438"/>
                  </a:lnTo>
                  <a:lnTo>
                    <a:pt x="1510" y="432"/>
                  </a:lnTo>
                  <a:lnTo>
                    <a:pt x="1440" y="437"/>
                  </a:lnTo>
                  <a:lnTo>
                    <a:pt x="1371" y="449"/>
                  </a:lnTo>
                  <a:lnTo>
                    <a:pt x="1305" y="472"/>
                  </a:lnTo>
                  <a:lnTo>
                    <a:pt x="1289" y="474"/>
                  </a:lnTo>
                  <a:lnTo>
                    <a:pt x="1280" y="471"/>
                  </a:lnTo>
                  <a:lnTo>
                    <a:pt x="1273" y="464"/>
                  </a:lnTo>
                  <a:lnTo>
                    <a:pt x="1269" y="453"/>
                  </a:lnTo>
                  <a:lnTo>
                    <a:pt x="1263" y="441"/>
                  </a:lnTo>
                  <a:lnTo>
                    <a:pt x="1258" y="428"/>
                  </a:lnTo>
                  <a:lnTo>
                    <a:pt x="1250" y="418"/>
                  </a:lnTo>
                  <a:lnTo>
                    <a:pt x="1239" y="411"/>
                  </a:lnTo>
                  <a:lnTo>
                    <a:pt x="1228" y="407"/>
                  </a:lnTo>
                  <a:lnTo>
                    <a:pt x="1216" y="405"/>
                  </a:lnTo>
                  <a:lnTo>
                    <a:pt x="1205" y="402"/>
                  </a:lnTo>
                  <a:lnTo>
                    <a:pt x="1194" y="400"/>
                  </a:lnTo>
                  <a:lnTo>
                    <a:pt x="1183" y="398"/>
                  </a:lnTo>
                  <a:lnTo>
                    <a:pt x="1173" y="399"/>
                  </a:lnTo>
                  <a:lnTo>
                    <a:pt x="1162" y="401"/>
                  </a:lnTo>
                  <a:lnTo>
                    <a:pt x="1153" y="406"/>
                  </a:lnTo>
                  <a:lnTo>
                    <a:pt x="1136" y="414"/>
                  </a:lnTo>
                  <a:lnTo>
                    <a:pt x="1123" y="426"/>
                  </a:lnTo>
                  <a:lnTo>
                    <a:pt x="1115" y="440"/>
                  </a:lnTo>
                  <a:lnTo>
                    <a:pt x="1111" y="457"/>
                  </a:lnTo>
                  <a:lnTo>
                    <a:pt x="1108" y="474"/>
                  </a:lnTo>
                  <a:lnTo>
                    <a:pt x="1108" y="492"/>
                  </a:lnTo>
                  <a:lnTo>
                    <a:pt x="1107" y="507"/>
                  </a:lnTo>
                  <a:lnTo>
                    <a:pt x="1108" y="522"/>
                  </a:lnTo>
                  <a:lnTo>
                    <a:pt x="1098" y="509"/>
                  </a:lnTo>
                  <a:lnTo>
                    <a:pt x="1089" y="495"/>
                  </a:lnTo>
                  <a:lnTo>
                    <a:pt x="1080" y="481"/>
                  </a:lnTo>
                  <a:lnTo>
                    <a:pt x="1070" y="469"/>
                  </a:lnTo>
                  <a:lnTo>
                    <a:pt x="1058" y="456"/>
                  </a:lnTo>
                  <a:lnTo>
                    <a:pt x="1046" y="447"/>
                  </a:lnTo>
                  <a:lnTo>
                    <a:pt x="1033" y="440"/>
                  </a:lnTo>
                  <a:lnTo>
                    <a:pt x="1017" y="436"/>
                  </a:lnTo>
                  <a:lnTo>
                    <a:pt x="1000" y="444"/>
                  </a:lnTo>
                  <a:lnTo>
                    <a:pt x="988" y="456"/>
                  </a:lnTo>
                  <a:lnTo>
                    <a:pt x="978" y="471"/>
                  </a:lnTo>
                  <a:lnTo>
                    <a:pt x="972" y="490"/>
                  </a:lnTo>
                  <a:lnTo>
                    <a:pt x="967" y="507"/>
                  </a:lnTo>
                  <a:lnTo>
                    <a:pt x="963" y="526"/>
                  </a:lnTo>
                  <a:lnTo>
                    <a:pt x="959" y="544"/>
                  </a:lnTo>
                  <a:lnTo>
                    <a:pt x="955" y="563"/>
                  </a:lnTo>
                  <a:lnTo>
                    <a:pt x="951" y="563"/>
                  </a:lnTo>
                  <a:lnTo>
                    <a:pt x="933" y="555"/>
                  </a:lnTo>
                  <a:lnTo>
                    <a:pt x="925" y="546"/>
                  </a:lnTo>
                  <a:lnTo>
                    <a:pt x="922" y="534"/>
                  </a:lnTo>
                  <a:lnTo>
                    <a:pt x="924" y="521"/>
                  </a:lnTo>
                  <a:lnTo>
                    <a:pt x="928" y="505"/>
                  </a:lnTo>
                  <a:lnTo>
                    <a:pt x="933" y="491"/>
                  </a:lnTo>
                  <a:lnTo>
                    <a:pt x="938" y="476"/>
                  </a:lnTo>
                  <a:lnTo>
                    <a:pt x="939" y="464"/>
                  </a:lnTo>
                  <a:lnTo>
                    <a:pt x="947" y="400"/>
                  </a:lnTo>
                  <a:lnTo>
                    <a:pt x="947" y="340"/>
                  </a:lnTo>
                  <a:lnTo>
                    <a:pt x="938" y="280"/>
                  </a:lnTo>
                  <a:lnTo>
                    <a:pt x="921" y="225"/>
                  </a:lnTo>
                  <a:lnTo>
                    <a:pt x="895" y="172"/>
                  </a:lnTo>
                  <a:lnTo>
                    <a:pt x="861" y="124"/>
                  </a:lnTo>
                  <a:lnTo>
                    <a:pt x="821" y="81"/>
                  </a:lnTo>
                  <a:lnTo>
                    <a:pt x="774" y="45"/>
                  </a:lnTo>
                  <a:lnTo>
                    <a:pt x="739" y="24"/>
                  </a:lnTo>
                  <a:lnTo>
                    <a:pt x="703" y="11"/>
                  </a:lnTo>
                  <a:lnTo>
                    <a:pt x="662" y="2"/>
                  </a:lnTo>
                  <a:lnTo>
                    <a:pt x="622" y="0"/>
                  </a:lnTo>
                  <a:lnTo>
                    <a:pt x="581" y="2"/>
                  </a:lnTo>
                  <a:lnTo>
                    <a:pt x="541" y="10"/>
                  </a:lnTo>
                  <a:lnTo>
                    <a:pt x="502" y="21"/>
                  </a:lnTo>
                  <a:lnTo>
                    <a:pt x="469" y="37"/>
                  </a:lnTo>
                  <a:lnTo>
                    <a:pt x="454" y="36"/>
                  </a:lnTo>
                  <a:lnTo>
                    <a:pt x="443" y="31"/>
                  </a:lnTo>
                  <a:lnTo>
                    <a:pt x="430" y="25"/>
                  </a:lnTo>
                  <a:lnTo>
                    <a:pt x="420" y="18"/>
                  </a:lnTo>
                  <a:lnTo>
                    <a:pt x="407" y="10"/>
                  </a:lnTo>
                  <a:lnTo>
                    <a:pt x="396" y="4"/>
                  </a:lnTo>
                  <a:lnTo>
                    <a:pt x="383" y="0"/>
                  </a:lnTo>
                  <a:lnTo>
                    <a:pt x="371" y="0"/>
                  </a:lnTo>
                  <a:lnTo>
                    <a:pt x="361" y="5"/>
                  </a:lnTo>
                  <a:lnTo>
                    <a:pt x="354" y="13"/>
                  </a:lnTo>
                  <a:lnTo>
                    <a:pt x="348" y="20"/>
                  </a:lnTo>
                  <a:lnTo>
                    <a:pt x="345" y="29"/>
                  </a:lnTo>
                  <a:lnTo>
                    <a:pt x="341" y="38"/>
                  </a:lnTo>
                  <a:lnTo>
                    <a:pt x="339" y="47"/>
                  </a:lnTo>
                  <a:lnTo>
                    <a:pt x="337" y="56"/>
                  </a:lnTo>
                  <a:lnTo>
                    <a:pt x="337" y="66"/>
                  </a:lnTo>
                  <a:lnTo>
                    <a:pt x="337" y="77"/>
                  </a:lnTo>
                  <a:lnTo>
                    <a:pt x="340" y="89"/>
                  </a:lnTo>
                  <a:lnTo>
                    <a:pt x="343" y="99"/>
                  </a:lnTo>
                  <a:lnTo>
                    <a:pt x="349" y="111"/>
                  </a:lnTo>
                  <a:lnTo>
                    <a:pt x="354" y="120"/>
                  </a:lnTo>
                  <a:lnTo>
                    <a:pt x="361" y="130"/>
                  </a:lnTo>
                  <a:lnTo>
                    <a:pt x="370" y="139"/>
                  </a:lnTo>
                  <a:lnTo>
                    <a:pt x="379" y="148"/>
                  </a:lnTo>
                  <a:lnTo>
                    <a:pt x="388" y="152"/>
                  </a:lnTo>
                  <a:lnTo>
                    <a:pt x="397" y="154"/>
                  </a:lnTo>
                  <a:lnTo>
                    <a:pt x="406" y="154"/>
                  </a:lnTo>
                  <a:lnTo>
                    <a:pt x="416" y="152"/>
                  </a:lnTo>
                  <a:lnTo>
                    <a:pt x="425" y="148"/>
                  </a:lnTo>
                  <a:lnTo>
                    <a:pt x="435" y="145"/>
                  </a:lnTo>
                  <a:lnTo>
                    <a:pt x="444" y="142"/>
                  </a:lnTo>
                  <a:lnTo>
                    <a:pt x="453" y="140"/>
                  </a:lnTo>
                  <a:lnTo>
                    <a:pt x="458" y="130"/>
                  </a:lnTo>
                  <a:lnTo>
                    <a:pt x="462" y="122"/>
                  </a:lnTo>
                  <a:lnTo>
                    <a:pt x="464" y="112"/>
                  </a:lnTo>
                  <a:lnTo>
                    <a:pt x="467" y="101"/>
                  </a:lnTo>
                  <a:lnTo>
                    <a:pt x="467" y="90"/>
                  </a:lnTo>
                  <a:lnTo>
                    <a:pt x="468" y="80"/>
                  </a:lnTo>
                  <a:lnTo>
                    <a:pt x="468" y="70"/>
                  </a:lnTo>
                  <a:lnTo>
                    <a:pt x="469" y="62"/>
                  </a:lnTo>
                  <a:lnTo>
                    <a:pt x="508" y="45"/>
                  </a:lnTo>
                  <a:lnTo>
                    <a:pt x="549" y="35"/>
                  </a:lnTo>
                  <a:lnTo>
                    <a:pt x="594" y="28"/>
                  </a:lnTo>
                  <a:lnTo>
                    <a:pt x="640" y="29"/>
                  </a:lnTo>
                  <a:lnTo>
                    <a:pt x="683" y="36"/>
                  </a:lnTo>
                  <a:lnTo>
                    <a:pt x="726" y="48"/>
                  </a:lnTo>
                  <a:lnTo>
                    <a:pt x="764" y="67"/>
                  </a:lnTo>
                  <a:lnTo>
                    <a:pt x="799" y="94"/>
                  </a:lnTo>
                  <a:lnTo>
                    <a:pt x="842" y="137"/>
                  </a:lnTo>
                  <a:lnTo>
                    <a:pt x="876" y="187"/>
                  </a:lnTo>
                  <a:lnTo>
                    <a:pt x="899" y="242"/>
                  </a:lnTo>
                  <a:lnTo>
                    <a:pt x="915" y="300"/>
                  </a:lnTo>
                  <a:lnTo>
                    <a:pt x="921" y="360"/>
                  </a:lnTo>
                  <a:lnTo>
                    <a:pt x="919" y="420"/>
                  </a:lnTo>
                  <a:lnTo>
                    <a:pt x="909" y="479"/>
                  </a:lnTo>
                  <a:lnTo>
                    <a:pt x="894" y="538"/>
                  </a:lnTo>
                  <a:lnTo>
                    <a:pt x="848" y="514"/>
                  </a:lnTo>
                  <a:lnTo>
                    <a:pt x="830" y="506"/>
                  </a:lnTo>
                  <a:lnTo>
                    <a:pt x="811" y="504"/>
                  </a:lnTo>
                  <a:lnTo>
                    <a:pt x="792" y="504"/>
                  </a:lnTo>
                  <a:lnTo>
                    <a:pt x="773" y="506"/>
                  </a:lnTo>
                  <a:lnTo>
                    <a:pt x="753" y="504"/>
                  </a:lnTo>
                  <a:lnTo>
                    <a:pt x="737" y="500"/>
                  </a:lnTo>
                  <a:lnTo>
                    <a:pt x="725" y="489"/>
                  </a:lnTo>
                  <a:lnTo>
                    <a:pt x="716" y="472"/>
                  </a:lnTo>
                  <a:lnTo>
                    <a:pt x="666" y="407"/>
                  </a:lnTo>
                  <a:lnTo>
                    <a:pt x="608" y="355"/>
                  </a:lnTo>
                  <a:lnTo>
                    <a:pt x="543" y="313"/>
                  </a:lnTo>
                  <a:lnTo>
                    <a:pt x="472" y="282"/>
                  </a:lnTo>
                  <a:lnTo>
                    <a:pt x="396" y="261"/>
                  </a:lnTo>
                  <a:lnTo>
                    <a:pt x="318" y="251"/>
                  </a:lnTo>
                  <a:lnTo>
                    <a:pt x="237" y="251"/>
                  </a:lnTo>
                  <a:lnTo>
                    <a:pt x="157" y="263"/>
                  </a:lnTo>
                  <a:lnTo>
                    <a:pt x="144" y="264"/>
                  </a:lnTo>
                  <a:lnTo>
                    <a:pt x="132" y="271"/>
                  </a:lnTo>
                  <a:lnTo>
                    <a:pt x="120" y="279"/>
                  </a:lnTo>
                  <a:lnTo>
                    <a:pt x="109" y="290"/>
                  </a:lnTo>
                  <a:lnTo>
                    <a:pt x="97" y="296"/>
                  </a:lnTo>
                  <a:lnTo>
                    <a:pt x="87" y="298"/>
                  </a:lnTo>
                  <a:lnTo>
                    <a:pt x="75" y="291"/>
                  </a:lnTo>
                  <a:lnTo>
                    <a:pt x="66" y="275"/>
                  </a:lnTo>
                  <a:lnTo>
                    <a:pt x="58" y="275"/>
                  </a:lnTo>
                  <a:lnTo>
                    <a:pt x="50" y="276"/>
                  </a:lnTo>
                  <a:lnTo>
                    <a:pt x="42" y="276"/>
                  </a:lnTo>
                  <a:lnTo>
                    <a:pt x="36" y="276"/>
                  </a:lnTo>
                  <a:lnTo>
                    <a:pt x="28" y="276"/>
                  </a:lnTo>
                  <a:lnTo>
                    <a:pt x="22" y="278"/>
                  </a:lnTo>
                  <a:lnTo>
                    <a:pt x="16" y="281"/>
                  </a:lnTo>
                  <a:lnTo>
                    <a:pt x="12" y="288"/>
                  </a:lnTo>
                  <a:lnTo>
                    <a:pt x="6" y="297"/>
                  </a:lnTo>
                  <a:lnTo>
                    <a:pt x="2" y="310"/>
                  </a:lnTo>
                  <a:lnTo>
                    <a:pt x="0" y="322"/>
                  </a:lnTo>
                  <a:lnTo>
                    <a:pt x="2" y="335"/>
                  </a:lnTo>
                  <a:lnTo>
                    <a:pt x="3" y="346"/>
                  </a:lnTo>
                  <a:lnTo>
                    <a:pt x="7" y="357"/>
                  </a:lnTo>
                  <a:lnTo>
                    <a:pt x="9" y="369"/>
                  </a:lnTo>
                  <a:lnTo>
                    <a:pt x="12" y="381"/>
                  </a:lnTo>
                  <a:lnTo>
                    <a:pt x="19" y="390"/>
                  </a:lnTo>
                  <a:lnTo>
                    <a:pt x="30" y="399"/>
                  </a:lnTo>
                  <a:lnTo>
                    <a:pt x="39" y="406"/>
                  </a:lnTo>
                  <a:lnTo>
                    <a:pt x="50" y="414"/>
                  </a:lnTo>
                  <a:lnTo>
                    <a:pt x="61" y="418"/>
                  </a:lnTo>
                  <a:lnTo>
                    <a:pt x="73" y="421"/>
                  </a:lnTo>
                  <a:lnTo>
                    <a:pt x="86" y="421"/>
                  </a:lnTo>
                  <a:lnTo>
                    <a:pt x="98" y="419"/>
                  </a:lnTo>
                  <a:lnTo>
                    <a:pt x="114" y="410"/>
                  </a:lnTo>
                  <a:lnTo>
                    <a:pt x="125" y="398"/>
                  </a:lnTo>
                  <a:lnTo>
                    <a:pt x="129" y="385"/>
                  </a:lnTo>
                  <a:lnTo>
                    <a:pt x="131" y="371"/>
                  </a:lnTo>
                  <a:lnTo>
                    <a:pt x="129" y="355"/>
                  </a:lnTo>
                  <a:lnTo>
                    <a:pt x="127" y="341"/>
                  </a:lnTo>
                  <a:lnTo>
                    <a:pt x="123" y="325"/>
                  </a:lnTo>
                  <a:lnTo>
                    <a:pt x="123" y="312"/>
                  </a:lnTo>
                  <a:lnTo>
                    <a:pt x="136" y="302"/>
                  </a:lnTo>
                  <a:lnTo>
                    <a:pt x="151" y="295"/>
                  </a:lnTo>
                  <a:lnTo>
                    <a:pt x="166" y="288"/>
                  </a:lnTo>
                  <a:lnTo>
                    <a:pt x="182" y="284"/>
                  </a:lnTo>
                  <a:lnTo>
                    <a:pt x="198" y="279"/>
                  </a:lnTo>
                  <a:lnTo>
                    <a:pt x="214" y="277"/>
                  </a:lnTo>
                  <a:lnTo>
                    <a:pt x="232" y="275"/>
                  </a:lnTo>
                  <a:lnTo>
                    <a:pt x="251" y="275"/>
                  </a:lnTo>
                  <a:lnTo>
                    <a:pt x="319" y="278"/>
                  </a:lnTo>
                  <a:lnTo>
                    <a:pt x="388" y="288"/>
                  </a:lnTo>
                  <a:lnTo>
                    <a:pt x="452" y="304"/>
                  </a:lnTo>
                  <a:lnTo>
                    <a:pt x="515" y="330"/>
                  </a:lnTo>
                  <a:lnTo>
                    <a:pt x="571" y="362"/>
                  </a:lnTo>
                  <a:lnTo>
                    <a:pt x="623" y="402"/>
                  </a:lnTo>
                  <a:lnTo>
                    <a:pt x="668" y="451"/>
                  </a:lnTo>
                  <a:lnTo>
                    <a:pt x="708" y="510"/>
                  </a:lnTo>
                  <a:lnTo>
                    <a:pt x="617" y="534"/>
                  </a:lnTo>
                  <a:lnTo>
                    <a:pt x="533" y="568"/>
                  </a:lnTo>
                  <a:lnTo>
                    <a:pt x="461" y="618"/>
                  </a:lnTo>
                  <a:lnTo>
                    <a:pt x="396" y="679"/>
                  </a:lnTo>
                  <a:lnTo>
                    <a:pt x="339" y="748"/>
                  </a:lnTo>
                  <a:lnTo>
                    <a:pt x="281" y="818"/>
                  </a:lnTo>
                  <a:lnTo>
                    <a:pt x="224" y="888"/>
                  </a:lnTo>
                  <a:lnTo>
                    <a:pt x="160" y="950"/>
                  </a:lnTo>
                  <a:lnTo>
                    <a:pt x="90" y="1002"/>
                  </a:lnTo>
                  <a:lnTo>
                    <a:pt x="88" y="1012"/>
                  </a:lnTo>
                  <a:lnTo>
                    <a:pt x="90" y="1020"/>
                  </a:lnTo>
                  <a:lnTo>
                    <a:pt x="94" y="1026"/>
                  </a:lnTo>
                  <a:lnTo>
                    <a:pt x="102" y="1033"/>
                  </a:lnTo>
                  <a:lnTo>
                    <a:pt x="108" y="1038"/>
                  </a:lnTo>
                  <a:lnTo>
                    <a:pt x="116" y="1044"/>
                  </a:lnTo>
                  <a:lnTo>
                    <a:pt x="125" y="1049"/>
                  </a:lnTo>
                  <a:lnTo>
                    <a:pt x="132" y="1055"/>
                  </a:lnTo>
                  <a:lnTo>
                    <a:pt x="163" y="1058"/>
                  </a:lnTo>
                  <a:lnTo>
                    <a:pt x="194" y="1065"/>
                  </a:lnTo>
                  <a:lnTo>
                    <a:pt x="225" y="1071"/>
                  </a:lnTo>
                  <a:lnTo>
                    <a:pt x="256" y="1080"/>
                  </a:lnTo>
                  <a:lnTo>
                    <a:pt x="284" y="1090"/>
                  </a:lnTo>
                  <a:lnTo>
                    <a:pt x="313" y="1100"/>
                  </a:lnTo>
                  <a:lnTo>
                    <a:pt x="342" y="1111"/>
                  </a:lnTo>
                  <a:lnTo>
                    <a:pt x="371" y="1122"/>
                  </a:lnTo>
                  <a:lnTo>
                    <a:pt x="358" y="1131"/>
                  </a:lnTo>
                  <a:lnTo>
                    <a:pt x="346" y="1140"/>
                  </a:lnTo>
                  <a:lnTo>
                    <a:pt x="331" y="1145"/>
                  </a:lnTo>
                  <a:lnTo>
                    <a:pt x="318" y="1149"/>
                  </a:lnTo>
                  <a:lnTo>
                    <a:pt x="302" y="1152"/>
                  </a:lnTo>
                  <a:lnTo>
                    <a:pt x="287" y="1155"/>
                  </a:lnTo>
                  <a:lnTo>
                    <a:pt x="273" y="1158"/>
                  </a:lnTo>
                  <a:lnTo>
                    <a:pt x="259" y="1163"/>
                  </a:lnTo>
                  <a:lnTo>
                    <a:pt x="249" y="1160"/>
                  </a:lnTo>
                  <a:lnTo>
                    <a:pt x="239" y="1156"/>
                  </a:lnTo>
                  <a:lnTo>
                    <a:pt x="231" y="1153"/>
                  </a:lnTo>
                  <a:lnTo>
                    <a:pt x="225" y="1150"/>
                  </a:lnTo>
                  <a:lnTo>
                    <a:pt x="217" y="1147"/>
                  </a:lnTo>
                  <a:lnTo>
                    <a:pt x="210" y="1147"/>
                  </a:lnTo>
                  <a:lnTo>
                    <a:pt x="202" y="1149"/>
                  </a:lnTo>
                  <a:lnTo>
                    <a:pt x="193" y="1154"/>
                  </a:lnTo>
                  <a:lnTo>
                    <a:pt x="194" y="1163"/>
                  </a:lnTo>
                  <a:lnTo>
                    <a:pt x="199" y="1170"/>
                  </a:lnTo>
                  <a:lnTo>
                    <a:pt x="202" y="1176"/>
                  </a:lnTo>
                  <a:lnTo>
                    <a:pt x="207" y="1182"/>
                  </a:lnTo>
                  <a:lnTo>
                    <a:pt x="211" y="1188"/>
                  </a:lnTo>
                  <a:lnTo>
                    <a:pt x="216" y="1193"/>
                  </a:lnTo>
                  <a:lnTo>
                    <a:pt x="222" y="1199"/>
                  </a:lnTo>
                  <a:lnTo>
                    <a:pt x="227" y="1207"/>
                  </a:lnTo>
                  <a:lnTo>
                    <a:pt x="298" y="1250"/>
                  </a:lnTo>
                  <a:lnTo>
                    <a:pt x="375" y="1280"/>
                  </a:lnTo>
                  <a:lnTo>
                    <a:pt x="455" y="1297"/>
                  </a:lnTo>
                  <a:lnTo>
                    <a:pt x="539" y="1305"/>
                  </a:lnTo>
                  <a:lnTo>
                    <a:pt x="622" y="1306"/>
                  </a:lnTo>
                  <a:lnTo>
                    <a:pt x="707" y="1305"/>
                  </a:lnTo>
                  <a:lnTo>
                    <a:pt x="790" y="1302"/>
                  </a:lnTo>
                  <a:lnTo>
                    <a:pt x="873" y="1302"/>
                  </a:lnTo>
                  <a:lnTo>
                    <a:pt x="849" y="1328"/>
                  </a:lnTo>
                  <a:lnTo>
                    <a:pt x="823" y="1341"/>
                  </a:lnTo>
                  <a:lnTo>
                    <a:pt x="793" y="1342"/>
                  </a:lnTo>
                  <a:lnTo>
                    <a:pt x="760" y="1339"/>
                  </a:lnTo>
                  <a:lnTo>
                    <a:pt x="726" y="1332"/>
                  </a:lnTo>
                  <a:lnTo>
                    <a:pt x="691" y="1329"/>
                  </a:lnTo>
                  <a:lnTo>
                    <a:pt x="657" y="1332"/>
                  </a:lnTo>
                  <a:lnTo>
                    <a:pt x="626" y="1348"/>
                  </a:lnTo>
                  <a:lnTo>
                    <a:pt x="613" y="1355"/>
                  </a:lnTo>
                  <a:lnTo>
                    <a:pt x="602" y="1364"/>
                  </a:lnTo>
                  <a:lnTo>
                    <a:pt x="589" y="1372"/>
                  </a:lnTo>
                  <a:lnTo>
                    <a:pt x="578" y="1381"/>
                  </a:lnTo>
                  <a:lnTo>
                    <a:pt x="566" y="1390"/>
                  </a:lnTo>
                  <a:lnTo>
                    <a:pt x="559" y="1402"/>
                  </a:lnTo>
                  <a:lnTo>
                    <a:pt x="552" y="1416"/>
                  </a:lnTo>
                  <a:lnTo>
                    <a:pt x="551" y="1433"/>
                  </a:lnTo>
                  <a:lnTo>
                    <a:pt x="564" y="1440"/>
                  </a:lnTo>
                  <a:lnTo>
                    <a:pt x="576" y="1441"/>
                  </a:lnTo>
                  <a:lnTo>
                    <a:pt x="590" y="1439"/>
                  </a:lnTo>
                  <a:lnTo>
                    <a:pt x="606" y="1436"/>
                  </a:lnTo>
                  <a:lnTo>
                    <a:pt x="620" y="1430"/>
                  </a:lnTo>
                  <a:lnTo>
                    <a:pt x="636" y="1426"/>
                  </a:lnTo>
                  <a:lnTo>
                    <a:pt x="652" y="1424"/>
                  </a:lnTo>
                  <a:lnTo>
                    <a:pt x="667" y="1426"/>
                  </a:lnTo>
                  <a:lnTo>
                    <a:pt x="676" y="1443"/>
                  </a:lnTo>
                  <a:lnTo>
                    <a:pt x="690" y="1449"/>
                  </a:lnTo>
                  <a:lnTo>
                    <a:pt x="707" y="1447"/>
                  </a:lnTo>
                  <a:lnTo>
                    <a:pt x="727" y="1442"/>
                  </a:lnTo>
                  <a:lnTo>
                    <a:pt x="746" y="1433"/>
                  </a:lnTo>
                  <a:lnTo>
                    <a:pt x="764" y="1429"/>
                  </a:lnTo>
                  <a:lnTo>
                    <a:pt x="782" y="1430"/>
                  </a:lnTo>
                  <a:lnTo>
                    <a:pt x="799" y="1442"/>
                  </a:lnTo>
                  <a:lnTo>
                    <a:pt x="818" y="1433"/>
                  </a:lnTo>
                  <a:lnTo>
                    <a:pt x="836" y="1429"/>
                  </a:lnTo>
                  <a:lnTo>
                    <a:pt x="854" y="1427"/>
                  </a:lnTo>
                  <a:lnTo>
                    <a:pt x="873" y="1427"/>
                  </a:lnTo>
                  <a:lnTo>
                    <a:pt x="890" y="1427"/>
                  </a:lnTo>
                  <a:lnTo>
                    <a:pt x="908" y="1429"/>
                  </a:lnTo>
                  <a:lnTo>
                    <a:pt x="926" y="1429"/>
                  </a:lnTo>
                  <a:lnTo>
                    <a:pt x="947" y="1429"/>
                  </a:lnTo>
                  <a:lnTo>
                    <a:pt x="953" y="1425"/>
                  </a:lnTo>
                  <a:lnTo>
                    <a:pt x="961" y="1421"/>
                  </a:lnTo>
                  <a:lnTo>
                    <a:pt x="966" y="1415"/>
                  </a:lnTo>
                  <a:lnTo>
                    <a:pt x="972" y="1410"/>
                  </a:lnTo>
                  <a:lnTo>
                    <a:pt x="975" y="1402"/>
                  </a:lnTo>
                  <a:lnTo>
                    <a:pt x="979" y="1395"/>
                  </a:lnTo>
                  <a:lnTo>
                    <a:pt x="981" y="1388"/>
                  </a:lnTo>
                  <a:lnTo>
                    <a:pt x="985" y="1380"/>
                  </a:lnTo>
                  <a:lnTo>
                    <a:pt x="993" y="1387"/>
                  </a:lnTo>
                  <a:lnTo>
                    <a:pt x="1004" y="1390"/>
                  </a:lnTo>
                  <a:lnTo>
                    <a:pt x="1015" y="1389"/>
                  </a:lnTo>
                  <a:lnTo>
                    <a:pt x="1025" y="1385"/>
                  </a:lnTo>
                  <a:lnTo>
                    <a:pt x="1031" y="1395"/>
                  </a:lnTo>
                  <a:lnTo>
                    <a:pt x="1040" y="1402"/>
                  </a:lnTo>
                  <a:lnTo>
                    <a:pt x="1050" y="1405"/>
                  </a:lnTo>
                  <a:lnTo>
                    <a:pt x="1064" y="1406"/>
                  </a:lnTo>
                  <a:lnTo>
                    <a:pt x="1076" y="1405"/>
                  </a:lnTo>
                  <a:lnTo>
                    <a:pt x="1089" y="1405"/>
                  </a:lnTo>
                  <a:lnTo>
                    <a:pt x="1100" y="1405"/>
                  </a:lnTo>
                  <a:lnTo>
                    <a:pt x="1112" y="1410"/>
                  </a:lnTo>
                  <a:lnTo>
                    <a:pt x="1137" y="1404"/>
                  </a:lnTo>
                  <a:lnTo>
                    <a:pt x="1156" y="1392"/>
                  </a:lnTo>
                  <a:lnTo>
                    <a:pt x="1166" y="1373"/>
                  </a:lnTo>
                  <a:lnTo>
                    <a:pt x="1175" y="1352"/>
                  </a:lnTo>
                  <a:lnTo>
                    <a:pt x="1178" y="1327"/>
                  </a:lnTo>
                  <a:lnTo>
                    <a:pt x="1182" y="1303"/>
                  </a:lnTo>
                  <a:lnTo>
                    <a:pt x="1186" y="1279"/>
                  </a:lnTo>
                  <a:lnTo>
                    <a:pt x="1194" y="1262"/>
                  </a:lnTo>
                  <a:lnTo>
                    <a:pt x="1204" y="1257"/>
                  </a:lnTo>
                  <a:lnTo>
                    <a:pt x="1214" y="1257"/>
                  </a:lnTo>
                  <a:lnTo>
                    <a:pt x="1224" y="1258"/>
                  </a:lnTo>
                  <a:lnTo>
                    <a:pt x="1234" y="1262"/>
                  </a:lnTo>
                  <a:lnTo>
                    <a:pt x="1242" y="1265"/>
                  </a:lnTo>
                  <a:lnTo>
                    <a:pt x="1252" y="1270"/>
                  </a:lnTo>
                  <a:lnTo>
                    <a:pt x="1260" y="1274"/>
                  </a:lnTo>
                  <a:lnTo>
                    <a:pt x="1269" y="1278"/>
                  </a:lnTo>
                  <a:lnTo>
                    <a:pt x="1272" y="1295"/>
                  </a:lnTo>
                  <a:lnTo>
                    <a:pt x="1269" y="1308"/>
                  </a:lnTo>
                  <a:lnTo>
                    <a:pt x="1260" y="1317"/>
                  </a:lnTo>
                  <a:lnTo>
                    <a:pt x="1249" y="1324"/>
                  </a:lnTo>
                  <a:lnTo>
                    <a:pt x="1235" y="1328"/>
                  </a:lnTo>
                  <a:lnTo>
                    <a:pt x="1222" y="1335"/>
                  </a:lnTo>
                  <a:lnTo>
                    <a:pt x="1210" y="1342"/>
                  </a:lnTo>
                  <a:lnTo>
                    <a:pt x="1203" y="1352"/>
                  </a:lnTo>
                  <a:lnTo>
                    <a:pt x="1199" y="1358"/>
                  </a:lnTo>
                  <a:lnTo>
                    <a:pt x="1199" y="1366"/>
                  </a:lnTo>
                  <a:lnTo>
                    <a:pt x="1200" y="1372"/>
                  </a:lnTo>
                  <a:lnTo>
                    <a:pt x="1204" y="1379"/>
                  </a:lnTo>
                  <a:lnTo>
                    <a:pt x="1208" y="1386"/>
                  </a:lnTo>
                  <a:lnTo>
                    <a:pt x="1213" y="1392"/>
                  </a:lnTo>
                  <a:lnTo>
                    <a:pt x="1219" y="1398"/>
                  </a:lnTo>
                  <a:lnTo>
                    <a:pt x="1227" y="1405"/>
                  </a:lnTo>
                  <a:lnTo>
                    <a:pt x="1240" y="1402"/>
                  </a:lnTo>
                  <a:lnTo>
                    <a:pt x="1252" y="1405"/>
                  </a:lnTo>
                  <a:lnTo>
                    <a:pt x="1261" y="1411"/>
                  </a:lnTo>
                  <a:lnTo>
                    <a:pt x="1272" y="1419"/>
                  </a:lnTo>
                  <a:lnTo>
                    <a:pt x="1281" y="1426"/>
                  </a:lnTo>
                  <a:lnTo>
                    <a:pt x="1292" y="1432"/>
                  </a:lnTo>
                  <a:lnTo>
                    <a:pt x="1303" y="1435"/>
                  </a:lnTo>
                  <a:lnTo>
                    <a:pt x="1318" y="1433"/>
                  </a:lnTo>
                  <a:lnTo>
                    <a:pt x="1335" y="1421"/>
                  </a:lnTo>
                  <a:lnTo>
                    <a:pt x="1348" y="1405"/>
                  </a:lnTo>
                  <a:lnTo>
                    <a:pt x="1355" y="1386"/>
                  </a:lnTo>
                  <a:lnTo>
                    <a:pt x="1360" y="1365"/>
                  </a:lnTo>
                  <a:lnTo>
                    <a:pt x="1361" y="1342"/>
                  </a:lnTo>
                  <a:lnTo>
                    <a:pt x="1364" y="1319"/>
                  </a:lnTo>
                  <a:lnTo>
                    <a:pt x="1368" y="1297"/>
                  </a:lnTo>
                  <a:lnTo>
                    <a:pt x="1375" y="1278"/>
                  </a:lnTo>
                  <a:lnTo>
                    <a:pt x="1381" y="1276"/>
                  </a:lnTo>
                  <a:lnTo>
                    <a:pt x="1388" y="1276"/>
                  </a:lnTo>
                  <a:lnTo>
                    <a:pt x="1394" y="1275"/>
                  </a:lnTo>
                  <a:lnTo>
                    <a:pt x="1401" y="1274"/>
                  </a:lnTo>
                  <a:lnTo>
                    <a:pt x="1407" y="1272"/>
                  </a:lnTo>
                  <a:lnTo>
                    <a:pt x="1414" y="1270"/>
                  </a:lnTo>
                  <a:lnTo>
                    <a:pt x="1419" y="1266"/>
                  </a:lnTo>
                  <a:lnTo>
                    <a:pt x="1425" y="1262"/>
                  </a:lnTo>
                  <a:lnTo>
                    <a:pt x="1431" y="1266"/>
                  </a:lnTo>
                  <a:lnTo>
                    <a:pt x="1440" y="1268"/>
                  </a:lnTo>
                  <a:lnTo>
                    <a:pt x="1446" y="1267"/>
                  </a:lnTo>
                  <a:lnTo>
                    <a:pt x="1454" y="1266"/>
                  </a:lnTo>
                  <a:lnTo>
                    <a:pt x="1462" y="1264"/>
                  </a:lnTo>
                  <a:lnTo>
                    <a:pt x="1469" y="1262"/>
                  </a:lnTo>
                  <a:lnTo>
                    <a:pt x="1475" y="1261"/>
                  </a:lnTo>
                  <a:lnTo>
                    <a:pt x="1483" y="1262"/>
                  </a:lnTo>
                  <a:lnTo>
                    <a:pt x="1457" y="1393"/>
                  </a:lnTo>
                  <a:lnTo>
                    <a:pt x="1453" y="1426"/>
                  </a:lnTo>
                  <a:lnTo>
                    <a:pt x="1447" y="1464"/>
                  </a:lnTo>
                  <a:lnTo>
                    <a:pt x="1441" y="1500"/>
                  </a:lnTo>
                  <a:lnTo>
                    <a:pt x="1437" y="1538"/>
                  </a:lnTo>
                  <a:lnTo>
                    <a:pt x="1436" y="1572"/>
                  </a:lnTo>
                  <a:lnTo>
                    <a:pt x="1442" y="1605"/>
                  </a:lnTo>
                  <a:lnTo>
                    <a:pt x="1456" y="1636"/>
                  </a:lnTo>
                  <a:lnTo>
                    <a:pt x="1483" y="1664"/>
                  </a:lnTo>
                  <a:lnTo>
                    <a:pt x="1503" y="1657"/>
                  </a:lnTo>
                  <a:lnTo>
                    <a:pt x="1524" y="1660"/>
                  </a:lnTo>
                  <a:lnTo>
                    <a:pt x="1542" y="1666"/>
                  </a:lnTo>
                  <a:lnTo>
                    <a:pt x="1561" y="1676"/>
                  </a:lnTo>
                  <a:lnTo>
                    <a:pt x="1576" y="1688"/>
                  </a:lnTo>
                  <a:lnTo>
                    <a:pt x="1593" y="1700"/>
                  </a:lnTo>
                  <a:lnTo>
                    <a:pt x="1609" y="1711"/>
                  </a:lnTo>
                  <a:lnTo>
                    <a:pt x="1627" y="1718"/>
                  </a:lnTo>
                  <a:lnTo>
                    <a:pt x="1631" y="1713"/>
                  </a:lnTo>
                  <a:lnTo>
                    <a:pt x="1633" y="1707"/>
                  </a:lnTo>
                  <a:lnTo>
                    <a:pt x="1634" y="1701"/>
                  </a:lnTo>
                  <a:lnTo>
                    <a:pt x="1639" y="1697"/>
                  </a:lnTo>
                  <a:lnTo>
                    <a:pt x="1779" y="1718"/>
                  </a:lnTo>
                  <a:lnTo>
                    <a:pt x="1787" y="1710"/>
                  </a:lnTo>
                  <a:lnTo>
                    <a:pt x="1782" y="1695"/>
                  </a:lnTo>
                  <a:lnTo>
                    <a:pt x="1774" y="1682"/>
                  </a:lnTo>
                  <a:lnTo>
                    <a:pt x="1762" y="1670"/>
                  </a:lnTo>
                  <a:lnTo>
                    <a:pt x="1751" y="1657"/>
                  </a:lnTo>
                  <a:lnTo>
                    <a:pt x="1737" y="1644"/>
                  </a:lnTo>
                  <a:lnTo>
                    <a:pt x="1725" y="1630"/>
                  </a:lnTo>
                  <a:lnTo>
                    <a:pt x="1713" y="1617"/>
                  </a:lnTo>
                  <a:lnTo>
                    <a:pt x="1705" y="1602"/>
                  </a:lnTo>
                  <a:lnTo>
                    <a:pt x="1691" y="1591"/>
                  </a:lnTo>
                  <a:lnTo>
                    <a:pt x="1678" y="1582"/>
                  </a:lnTo>
                  <a:lnTo>
                    <a:pt x="1662" y="1575"/>
                  </a:lnTo>
                  <a:lnTo>
                    <a:pt x="1647" y="1570"/>
                  </a:lnTo>
                  <a:lnTo>
                    <a:pt x="1631" y="1566"/>
                  </a:lnTo>
                  <a:lnTo>
                    <a:pt x="1614" y="1565"/>
                  </a:lnTo>
                  <a:lnTo>
                    <a:pt x="1597" y="1566"/>
                  </a:lnTo>
                  <a:lnTo>
                    <a:pt x="1582" y="1570"/>
                  </a:lnTo>
                  <a:lnTo>
                    <a:pt x="1585" y="1528"/>
                  </a:lnTo>
                  <a:lnTo>
                    <a:pt x="1588" y="1487"/>
                  </a:lnTo>
                  <a:lnTo>
                    <a:pt x="1591" y="1443"/>
                  </a:lnTo>
                  <a:lnTo>
                    <a:pt x="1596" y="1400"/>
                  </a:lnTo>
                  <a:lnTo>
                    <a:pt x="1600" y="1356"/>
                  </a:lnTo>
                  <a:lnTo>
                    <a:pt x="1606" y="1313"/>
                  </a:lnTo>
                  <a:lnTo>
                    <a:pt x="1612" y="1269"/>
                  </a:lnTo>
                  <a:lnTo>
                    <a:pt x="1618" y="1228"/>
                  </a:lnTo>
                  <a:lnTo>
                    <a:pt x="1650" y="1221"/>
                  </a:lnTo>
                  <a:lnTo>
                    <a:pt x="1682" y="1214"/>
                  </a:lnTo>
                  <a:lnTo>
                    <a:pt x="1713" y="1204"/>
                  </a:lnTo>
                  <a:lnTo>
                    <a:pt x="1746" y="1196"/>
                  </a:lnTo>
                  <a:lnTo>
                    <a:pt x="1776" y="1185"/>
                  </a:lnTo>
                  <a:lnTo>
                    <a:pt x="1805" y="1173"/>
                  </a:lnTo>
                  <a:lnTo>
                    <a:pt x="1833" y="1160"/>
                  </a:lnTo>
                  <a:lnTo>
                    <a:pt x="1861" y="1146"/>
                  </a:lnTo>
                  <a:lnTo>
                    <a:pt x="1886" y="1163"/>
                  </a:lnTo>
                  <a:lnTo>
                    <a:pt x="1882" y="1214"/>
                  </a:lnTo>
                  <a:lnTo>
                    <a:pt x="1877" y="1267"/>
                  </a:lnTo>
                  <a:lnTo>
                    <a:pt x="1871" y="1320"/>
                  </a:lnTo>
                  <a:lnTo>
                    <a:pt x="1866" y="1375"/>
                  </a:lnTo>
                  <a:lnTo>
                    <a:pt x="1857" y="1429"/>
                  </a:lnTo>
                  <a:lnTo>
                    <a:pt x="1850" y="1485"/>
                  </a:lnTo>
                  <a:lnTo>
                    <a:pt x="1841" y="1539"/>
                  </a:lnTo>
                  <a:lnTo>
                    <a:pt x="1832" y="1594"/>
                  </a:lnTo>
                  <a:lnTo>
                    <a:pt x="1844" y="1606"/>
                  </a:lnTo>
                  <a:lnTo>
                    <a:pt x="1856" y="1618"/>
                  </a:lnTo>
                  <a:lnTo>
                    <a:pt x="1871" y="1627"/>
                  </a:lnTo>
                  <a:lnTo>
                    <a:pt x="1888" y="1637"/>
                  </a:lnTo>
                  <a:lnTo>
                    <a:pt x="1903" y="1643"/>
                  </a:lnTo>
                  <a:lnTo>
                    <a:pt x="1920" y="1650"/>
                  </a:lnTo>
                  <a:lnTo>
                    <a:pt x="1936" y="1656"/>
                  </a:lnTo>
                  <a:lnTo>
                    <a:pt x="1952" y="1664"/>
                  </a:lnTo>
                  <a:lnTo>
                    <a:pt x="1964" y="1645"/>
                  </a:lnTo>
                  <a:lnTo>
                    <a:pt x="1977" y="1638"/>
                  </a:lnTo>
                  <a:lnTo>
                    <a:pt x="1991" y="1638"/>
                  </a:lnTo>
                  <a:lnTo>
                    <a:pt x="2007" y="1644"/>
                  </a:lnTo>
                  <a:lnTo>
                    <a:pt x="2020" y="1650"/>
                  </a:lnTo>
                  <a:lnTo>
                    <a:pt x="2036" y="1657"/>
                  </a:lnTo>
                  <a:lnTo>
                    <a:pt x="2051" y="1660"/>
                  </a:lnTo>
                  <a:lnTo>
                    <a:pt x="2067" y="1655"/>
                  </a:lnTo>
                  <a:lnTo>
                    <a:pt x="2065" y="1651"/>
                  </a:lnTo>
                  <a:lnTo>
                    <a:pt x="2064" y="1648"/>
                  </a:lnTo>
                  <a:lnTo>
                    <a:pt x="2063" y="1645"/>
                  </a:lnTo>
                  <a:lnTo>
                    <a:pt x="2059" y="1644"/>
                  </a:lnTo>
                  <a:lnTo>
                    <a:pt x="2081" y="1639"/>
                  </a:lnTo>
                  <a:lnTo>
                    <a:pt x="2102" y="1642"/>
                  </a:lnTo>
                  <a:lnTo>
                    <a:pt x="2120" y="1650"/>
                  </a:lnTo>
                  <a:lnTo>
                    <a:pt x="2140" y="1662"/>
                  </a:lnTo>
                  <a:lnTo>
                    <a:pt x="2158" y="1672"/>
                  </a:lnTo>
                  <a:lnTo>
                    <a:pt x="2179" y="1679"/>
                  </a:lnTo>
                  <a:lnTo>
                    <a:pt x="2201" y="1681"/>
                  </a:lnTo>
                  <a:lnTo>
                    <a:pt x="2228" y="1676"/>
                  </a:lnTo>
                  <a:lnTo>
                    <a:pt x="2229" y="1652"/>
                  </a:lnTo>
                  <a:lnTo>
                    <a:pt x="2223" y="1635"/>
                  </a:lnTo>
                  <a:lnTo>
                    <a:pt x="2210" y="1620"/>
                  </a:lnTo>
                  <a:lnTo>
                    <a:pt x="2195" y="1608"/>
                  </a:lnTo>
                  <a:lnTo>
                    <a:pt x="2178" y="1597"/>
                  </a:lnTo>
                  <a:lnTo>
                    <a:pt x="2160" y="1586"/>
                  </a:lnTo>
                  <a:lnTo>
                    <a:pt x="2144" y="1573"/>
                  </a:lnTo>
                  <a:lnTo>
                    <a:pt x="2133" y="1557"/>
                  </a:lnTo>
                  <a:lnTo>
                    <a:pt x="2115" y="1538"/>
                  </a:lnTo>
                  <a:lnTo>
                    <a:pt x="2095" y="1528"/>
                  </a:lnTo>
                  <a:lnTo>
                    <a:pt x="2072" y="1525"/>
                  </a:lnTo>
                  <a:lnTo>
                    <a:pt x="2048" y="1529"/>
                  </a:lnTo>
                  <a:lnTo>
                    <a:pt x="2023" y="1535"/>
                  </a:lnTo>
                  <a:lnTo>
                    <a:pt x="1998" y="1542"/>
                  </a:lnTo>
                  <a:lnTo>
                    <a:pt x="1973" y="1547"/>
                  </a:lnTo>
                  <a:lnTo>
                    <a:pt x="1952" y="1549"/>
                  </a:lnTo>
                  <a:lnTo>
                    <a:pt x="1966" y="1504"/>
                  </a:lnTo>
                  <a:lnTo>
                    <a:pt x="1978" y="1461"/>
                  </a:lnTo>
                  <a:lnTo>
                    <a:pt x="1989" y="1416"/>
                  </a:lnTo>
                  <a:lnTo>
                    <a:pt x="1999" y="1371"/>
                  </a:lnTo>
                  <a:lnTo>
                    <a:pt x="2007" y="1325"/>
                  </a:lnTo>
                  <a:lnTo>
                    <a:pt x="2013" y="1279"/>
                  </a:lnTo>
                  <a:lnTo>
                    <a:pt x="2018" y="1233"/>
                  </a:lnTo>
                  <a:lnTo>
                    <a:pt x="2022" y="1188"/>
                  </a:lnTo>
                  <a:lnTo>
                    <a:pt x="2038" y="1163"/>
                  </a:lnTo>
                  <a:lnTo>
                    <a:pt x="2057" y="1155"/>
                  </a:lnTo>
                  <a:lnTo>
                    <a:pt x="2075" y="1160"/>
                  </a:lnTo>
                  <a:lnTo>
                    <a:pt x="2096" y="1172"/>
                  </a:lnTo>
                  <a:lnTo>
                    <a:pt x="2116" y="1187"/>
                  </a:lnTo>
                  <a:lnTo>
                    <a:pt x="2139" y="1200"/>
                  </a:lnTo>
                  <a:lnTo>
                    <a:pt x="2162" y="1206"/>
                  </a:lnTo>
                  <a:lnTo>
                    <a:pt x="2187" y="1203"/>
                  </a:lnTo>
                  <a:lnTo>
                    <a:pt x="2188" y="1249"/>
                  </a:lnTo>
                  <a:lnTo>
                    <a:pt x="2189" y="1296"/>
                  </a:lnTo>
                  <a:lnTo>
                    <a:pt x="2190" y="1344"/>
                  </a:lnTo>
                  <a:lnTo>
                    <a:pt x="2193" y="1392"/>
                  </a:lnTo>
                  <a:lnTo>
                    <a:pt x="2197" y="1438"/>
                  </a:lnTo>
                  <a:lnTo>
                    <a:pt x="2202" y="1485"/>
                  </a:lnTo>
                  <a:lnTo>
                    <a:pt x="2209" y="1529"/>
                  </a:lnTo>
                  <a:lnTo>
                    <a:pt x="2219" y="1574"/>
                  </a:lnTo>
                  <a:lnTo>
                    <a:pt x="2230" y="1586"/>
                  </a:lnTo>
                  <a:lnTo>
                    <a:pt x="2242" y="1599"/>
                  </a:lnTo>
                  <a:lnTo>
                    <a:pt x="2255" y="1612"/>
                  </a:lnTo>
                  <a:lnTo>
                    <a:pt x="2271" y="1624"/>
                  </a:lnTo>
                  <a:lnTo>
                    <a:pt x="2284" y="1633"/>
                  </a:lnTo>
                  <a:lnTo>
                    <a:pt x="2300" y="1643"/>
                  </a:lnTo>
                  <a:lnTo>
                    <a:pt x="2316" y="1650"/>
                  </a:lnTo>
                  <a:lnTo>
                    <a:pt x="2331" y="1655"/>
                  </a:lnTo>
                  <a:lnTo>
                    <a:pt x="2331" y="1644"/>
                  </a:lnTo>
                  <a:lnTo>
                    <a:pt x="2334" y="1628"/>
                  </a:lnTo>
                  <a:lnTo>
                    <a:pt x="2342" y="1622"/>
                  </a:lnTo>
                  <a:lnTo>
                    <a:pt x="2351" y="1622"/>
                  </a:lnTo>
                  <a:lnTo>
                    <a:pt x="2362" y="1627"/>
                  </a:lnTo>
                  <a:lnTo>
                    <a:pt x="2374" y="1633"/>
                  </a:lnTo>
                  <a:lnTo>
                    <a:pt x="2388" y="1641"/>
                  </a:lnTo>
                  <a:lnTo>
                    <a:pt x="2400" y="1646"/>
                  </a:lnTo>
                  <a:lnTo>
                    <a:pt x="2414" y="1648"/>
                  </a:lnTo>
                  <a:lnTo>
                    <a:pt x="2420" y="1649"/>
                  </a:lnTo>
                  <a:lnTo>
                    <a:pt x="2428" y="1650"/>
                  </a:lnTo>
                  <a:lnTo>
                    <a:pt x="2437" y="1648"/>
                  </a:lnTo>
                  <a:lnTo>
                    <a:pt x="2445" y="1647"/>
                  </a:lnTo>
                  <a:lnTo>
                    <a:pt x="2452" y="1644"/>
                  </a:lnTo>
                  <a:lnTo>
                    <a:pt x="2461" y="1645"/>
                  </a:lnTo>
                  <a:lnTo>
                    <a:pt x="2468" y="1648"/>
                  </a:lnTo>
                  <a:lnTo>
                    <a:pt x="2475" y="1655"/>
                  </a:lnTo>
                  <a:lnTo>
                    <a:pt x="2494" y="1648"/>
                  </a:lnTo>
                  <a:lnTo>
                    <a:pt x="2513" y="1646"/>
                  </a:lnTo>
                  <a:lnTo>
                    <a:pt x="2531" y="1647"/>
                  </a:lnTo>
                  <a:lnTo>
                    <a:pt x="2548" y="1650"/>
                  </a:lnTo>
                  <a:lnTo>
                    <a:pt x="2565" y="1651"/>
                  </a:lnTo>
                  <a:lnTo>
                    <a:pt x="2583" y="1653"/>
                  </a:lnTo>
                  <a:lnTo>
                    <a:pt x="2600" y="1652"/>
                  </a:lnTo>
                  <a:lnTo>
                    <a:pt x="2619" y="1648"/>
                  </a:lnTo>
                  <a:lnTo>
                    <a:pt x="2593" y="1620"/>
                  </a:lnTo>
                  <a:lnTo>
                    <a:pt x="2563" y="1598"/>
                  </a:lnTo>
                  <a:lnTo>
                    <a:pt x="2529" y="1580"/>
                  </a:lnTo>
                  <a:lnTo>
                    <a:pt x="2495" y="1567"/>
                  </a:lnTo>
                  <a:lnTo>
                    <a:pt x="2457" y="1554"/>
                  </a:lnTo>
                  <a:lnTo>
                    <a:pt x="2420" y="1544"/>
                  </a:lnTo>
                  <a:lnTo>
                    <a:pt x="2382" y="1532"/>
                  </a:lnTo>
                  <a:lnTo>
                    <a:pt x="2347" y="1520"/>
                  </a:lnTo>
                  <a:lnTo>
                    <a:pt x="2340" y="1481"/>
                  </a:lnTo>
                  <a:lnTo>
                    <a:pt x="2335" y="1445"/>
                  </a:lnTo>
                  <a:lnTo>
                    <a:pt x="2331" y="1408"/>
                  </a:lnTo>
                  <a:lnTo>
                    <a:pt x="2330" y="1374"/>
                  </a:lnTo>
                  <a:lnTo>
                    <a:pt x="2329" y="1338"/>
                  </a:lnTo>
                  <a:lnTo>
                    <a:pt x="2328" y="1302"/>
                  </a:lnTo>
                  <a:lnTo>
                    <a:pt x="2327" y="1265"/>
                  </a:lnTo>
                  <a:lnTo>
                    <a:pt x="2327" y="1228"/>
                  </a:lnTo>
                  <a:lnTo>
                    <a:pt x="2368" y="1232"/>
                  </a:lnTo>
                  <a:lnTo>
                    <a:pt x="2408" y="1233"/>
                  </a:lnTo>
                  <a:lnTo>
                    <a:pt x="2449" y="1229"/>
                  </a:lnTo>
                  <a:lnTo>
                    <a:pt x="2491" y="1223"/>
                  </a:lnTo>
                  <a:lnTo>
                    <a:pt x="2531" y="1214"/>
                  </a:lnTo>
                  <a:lnTo>
                    <a:pt x="2571" y="1204"/>
                  </a:lnTo>
                  <a:lnTo>
                    <a:pt x="2611" y="1195"/>
                  </a:lnTo>
                  <a:lnTo>
                    <a:pt x="2652" y="1188"/>
                  </a:lnTo>
                  <a:lnTo>
                    <a:pt x="2716" y="1169"/>
                  </a:lnTo>
                  <a:lnTo>
                    <a:pt x="2781" y="1150"/>
                  </a:lnTo>
                  <a:lnTo>
                    <a:pt x="2844" y="1128"/>
                  </a:lnTo>
                  <a:lnTo>
                    <a:pt x="2905" y="1103"/>
                  </a:lnTo>
                  <a:lnTo>
                    <a:pt x="2963" y="1072"/>
                  </a:lnTo>
                  <a:lnTo>
                    <a:pt x="3018" y="1037"/>
                  </a:lnTo>
                  <a:lnTo>
                    <a:pt x="3068" y="992"/>
                  </a:lnTo>
                  <a:lnTo>
                    <a:pt x="3113" y="941"/>
                  </a:lnTo>
                  <a:lnTo>
                    <a:pt x="3119" y="892"/>
                  </a:lnTo>
                  <a:lnTo>
                    <a:pt x="3121" y="844"/>
                  </a:lnTo>
                  <a:lnTo>
                    <a:pt x="3118" y="797"/>
                  </a:lnTo>
                  <a:lnTo>
                    <a:pt x="3110" y="751"/>
                  </a:lnTo>
                  <a:lnTo>
                    <a:pt x="3095" y="706"/>
                  </a:lnTo>
                  <a:lnTo>
                    <a:pt x="3076" y="664"/>
                  </a:lnTo>
                  <a:lnTo>
                    <a:pt x="3050" y="624"/>
                  </a:lnTo>
                  <a:lnTo>
                    <a:pt x="3019" y="588"/>
                  </a:lnTo>
                  <a:close/>
                  <a:moveTo>
                    <a:pt x="1083" y="1344"/>
                  </a:moveTo>
                  <a:lnTo>
                    <a:pt x="1074" y="1336"/>
                  </a:lnTo>
                  <a:lnTo>
                    <a:pt x="1066" y="1329"/>
                  </a:lnTo>
                  <a:lnTo>
                    <a:pt x="1057" y="1323"/>
                  </a:lnTo>
                  <a:lnTo>
                    <a:pt x="1048" y="1319"/>
                  </a:lnTo>
                  <a:lnTo>
                    <a:pt x="1039" y="1315"/>
                  </a:lnTo>
                  <a:lnTo>
                    <a:pt x="1030" y="1314"/>
                  </a:lnTo>
                  <a:lnTo>
                    <a:pt x="1019" y="1315"/>
                  </a:lnTo>
                  <a:lnTo>
                    <a:pt x="1009" y="1319"/>
                  </a:lnTo>
                  <a:lnTo>
                    <a:pt x="996" y="1319"/>
                  </a:lnTo>
                  <a:lnTo>
                    <a:pt x="989" y="1322"/>
                  </a:lnTo>
                  <a:lnTo>
                    <a:pt x="985" y="1328"/>
                  </a:lnTo>
                  <a:lnTo>
                    <a:pt x="984" y="1338"/>
                  </a:lnTo>
                  <a:lnTo>
                    <a:pt x="983" y="1346"/>
                  </a:lnTo>
                  <a:lnTo>
                    <a:pt x="983" y="1355"/>
                  </a:lnTo>
                  <a:lnTo>
                    <a:pt x="981" y="1364"/>
                  </a:lnTo>
                  <a:lnTo>
                    <a:pt x="980" y="1372"/>
                  </a:lnTo>
                  <a:lnTo>
                    <a:pt x="971" y="1361"/>
                  </a:lnTo>
                  <a:lnTo>
                    <a:pt x="968" y="1349"/>
                  </a:lnTo>
                  <a:lnTo>
                    <a:pt x="970" y="1337"/>
                  </a:lnTo>
                  <a:lnTo>
                    <a:pt x="976" y="1324"/>
                  </a:lnTo>
                  <a:lnTo>
                    <a:pt x="983" y="1310"/>
                  </a:lnTo>
                  <a:lnTo>
                    <a:pt x="990" y="1295"/>
                  </a:lnTo>
                  <a:lnTo>
                    <a:pt x="996" y="1281"/>
                  </a:lnTo>
                  <a:lnTo>
                    <a:pt x="1000" y="1270"/>
                  </a:lnTo>
                  <a:lnTo>
                    <a:pt x="1010" y="1264"/>
                  </a:lnTo>
                  <a:lnTo>
                    <a:pt x="1015" y="1256"/>
                  </a:lnTo>
                  <a:lnTo>
                    <a:pt x="1016" y="1248"/>
                  </a:lnTo>
                  <a:lnTo>
                    <a:pt x="1017" y="1241"/>
                  </a:lnTo>
                  <a:lnTo>
                    <a:pt x="1017" y="1232"/>
                  </a:lnTo>
                  <a:lnTo>
                    <a:pt x="1019" y="1225"/>
                  </a:lnTo>
                  <a:lnTo>
                    <a:pt x="1023" y="1219"/>
                  </a:lnTo>
                  <a:lnTo>
                    <a:pt x="1034" y="1216"/>
                  </a:lnTo>
                  <a:lnTo>
                    <a:pt x="1041" y="1220"/>
                  </a:lnTo>
                  <a:lnTo>
                    <a:pt x="1049" y="1224"/>
                  </a:lnTo>
                  <a:lnTo>
                    <a:pt x="1057" y="1228"/>
                  </a:lnTo>
                  <a:lnTo>
                    <a:pt x="1066" y="1232"/>
                  </a:lnTo>
                  <a:lnTo>
                    <a:pt x="1073" y="1237"/>
                  </a:lnTo>
                  <a:lnTo>
                    <a:pt x="1081" y="1242"/>
                  </a:lnTo>
                  <a:lnTo>
                    <a:pt x="1088" y="1247"/>
                  </a:lnTo>
                  <a:lnTo>
                    <a:pt x="1095" y="1253"/>
                  </a:lnTo>
                  <a:lnTo>
                    <a:pt x="1095" y="1265"/>
                  </a:lnTo>
                  <a:lnTo>
                    <a:pt x="1096" y="1276"/>
                  </a:lnTo>
                  <a:lnTo>
                    <a:pt x="1095" y="1288"/>
                  </a:lnTo>
                  <a:lnTo>
                    <a:pt x="1095" y="1299"/>
                  </a:lnTo>
                  <a:lnTo>
                    <a:pt x="1092" y="1310"/>
                  </a:lnTo>
                  <a:lnTo>
                    <a:pt x="1090" y="1321"/>
                  </a:lnTo>
                  <a:lnTo>
                    <a:pt x="1086" y="1332"/>
                  </a:lnTo>
                  <a:lnTo>
                    <a:pt x="1083" y="13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8941" name="Freeform 13"/>
            <p:cNvSpPr>
              <a:spLocks/>
            </p:cNvSpPr>
            <p:nvPr/>
          </p:nvSpPr>
          <p:spPr bwMode="auto">
            <a:xfrm>
              <a:off x="1215" y="2364"/>
              <a:ext cx="7" cy="14"/>
            </a:xfrm>
            <a:custGeom>
              <a:avLst/>
              <a:gdLst/>
              <a:ahLst/>
              <a:cxnLst>
                <a:cxn ang="0">
                  <a:pos x="45" y="70"/>
                </a:cxn>
                <a:cxn ang="0">
                  <a:pos x="38" y="72"/>
                </a:cxn>
                <a:cxn ang="0">
                  <a:pos x="32" y="78"/>
                </a:cxn>
                <a:cxn ang="0">
                  <a:pos x="25" y="75"/>
                </a:cxn>
                <a:cxn ang="0">
                  <a:pos x="19" y="71"/>
                </a:cxn>
                <a:cxn ang="0">
                  <a:pos x="14" y="65"/>
                </a:cxn>
                <a:cxn ang="0">
                  <a:pos x="11" y="59"/>
                </a:cxn>
                <a:cxn ang="0">
                  <a:pos x="8" y="52"/>
                </a:cxn>
                <a:cxn ang="0">
                  <a:pos x="5" y="46"/>
                </a:cxn>
                <a:cxn ang="0">
                  <a:pos x="2" y="39"/>
                </a:cxn>
                <a:cxn ang="0">
                  <a:pos x="0" y="32"/>
                </a:cxn>
                <a:cxn ang="0">
                  <a:pos x="0" y="0"/>
                </a:cxn>
                <a:cxn ang="0">
                  <a:pos x="8" y="4"/>
                </a:cxn>
                <a:cxn ang="0">
                  <a:pos x="18" y="11"/>
                </a:cxn>
                <a:cxn ang="0">
                  <a:pos x="24" y="19"/>
                </a:cxn>
                <a:cxn ang="0">
                  <a:pos x="31" y="28"/>
                </a:cxn>
                <a:cxn ang="0">
                  <a:pos x="35" y="37"/>
                </a:cxn>
                <a:cxn ang="0">
                  <a:pos x="40" y="48"/>
                </a:cxn>
                <a:cxn ang="0">
                  <a:pos x="42" y="58"/>
                </a:cxn>
                <a:cxn ang="0">
                  <a:pos x="45" y="70"/>
                </a:cxn>
              </a:cxnLst>
              <a:rect l="0" t="0" r="r" b="b"/>
              <a:pathLst>
                <a:path w="45" h="78">
                  <a:moveTo>
                    <a:pt x="45" y="70"/>
                  </a:moveTo>
                  <a:lnTo>
                    <a:pt x="38" y="72"/>
                  </a:lnTo>
                  <a:lnTo>
                    <a:pt x="32" y="78"/>
                  </a:lnTo>
                  <a:lnTo>
                    <a:pt x="25" y="75"/>
                  </a:lnTo>
                  <a:lnTo>
                    <a:pt x="19" y="71"/>
                  </a:lnTo>
                  <a:lnTo>
                    <a:pt x="14" y="65"/>
                  </a:lnTo>
                  <a:lnTo>
                    <a:pt x="11" y="59"/>
                  </a:lnTo>
                  <a:lnTo>
                    <a:pt x="8" y="52"/>
                  </a:lnTo>
                  <a:lnTo>
                    <a:pt x="5" y="46"/>
                  </a:lnTo>
                  <a:lnTo>
                    <a:pt x="2" y="39"/>
                  </a:lnTo>
                  <a:lnTo>
                    <a:pt x="0" y="32"/>
                  </a:lnTo>
                  <a:lnTo>
                    <a:pt x="0" y="0"/>
                  </a:lnTo>
                  <a:lnTo>
                    <a:pt x="8" y="4"/>
                  </a:lnTo>
                  <a:lnTo>
                    <a:pt x="18" y="11"/>
                  </a:lnTo>
                  <a:lnTo>
                    <a:pt x="24" y="19"/>
                  </a:lnTo>
                  <a:lnTo>
                    <a:pt x="31" y="28"/>
                  </a:lnTo>
                  <a:lnTo>
                    <a:pt x="35" y="37"/>
                  </a:lnTo>
                  <a:lnTo>
                    <a:pt x="40" y="48"/>
                  </a:lnTo>
                  <a:lnTo>
                    <a:pt x="42" y="58"/>
                  </a:lnTo>
                  <a:lnTo>
                    <a:pt x="45" y="7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8942" name="Freeform 14"/>
            <p:cNvSpPr>
              <a:spLocks/>
            </p:cNvSpPr>
            <p:nvPr/>
          </p:nvSpPr>
          <p:spPr bwMode="auto">
            <a:xfrm>
              <a:off x="1159" y="2410"/>
              <a:ext cx="9" cy="12"/>
            </a:xfrm>
            <a:custGeom>
              <a:avLst/>
              <a:gdLst/>
              <a:ahLst/>
              <a:cxnLst>
                <a:cxn ang="0">
                  <a:pos x="55" y="70"/>
                </a:cxn>
                <a:cxn ang="0">
                  <a:pos x="49" y="72"/>
                </a:cxn>
                <a:cxn ang="0">
                  <a:pos x="43" y="73"/>
                </a:cxn>
                <a:cxn ang="0">
                  <a:pos x="36" y="72"/>
                </a:cxn>
                <a:cxn ang="0">
                  <a:pos x="31" y="71"/>
                </a:cxn>
                <a:cxn ang="0">
                  <a:pos x="22" y="65"/>
                </a:cxn>
                <a:cxn ang="0">
                  <a:pos x="14" y="58"/>
                </a:cxn>
                <a:cxn ang="0">
                  <a:pos x="11" y="51"/>
                </a:cxn>
                <a:cxn ang="0">
                  <a:pos x="8" y="44"/>
                </a:cxn>
                <a:cxn ang="0">
                  <a:pos x="5" y="36"/>
                </a:cxn>
                <a:cxn ang="0">
                  <a:pos x="3" y="29"/>
                </a:cxn>
                <a:cxn ang="0">
                  <a:pos x="1" y="21"/>
                </a:cxn>
                <a:cxn ang="0">
                  <a:pos x="1" y="13"/>
                </a:cxn>
                <a:cxn ang="0">
                  <a:pos x="0" y="6"/>
                </a:cxn>
                <a:cxn ang="0">
                  <a:pos x="2" y="0"/>
                </a:cxn>
                <a:cxn ang="0">
                  <a:pos x="55" y="70"/>
                </a:cxn>
              </a:cxnLst>
              <a:rect l="0" t="0" r="r" b="b"/>
              <a:pathLst>
                <a:path w="55" h="73">
                  <a:moveTo>
                    <a:pt x="55" y="70"/>
                  </a:moveTo>
                  <a:lnTo>
                    <a:pt x="49" y="72"/>
                  </a:lnTo>
                  <a:lnTo>
                    <a:pt x="43" y="73"/>
                  </a:lnTo>
                  <a:lnTo>
                    <a:pt x="36" y="72"/>
                  </a:lnTo>
                  <a:lnTo>
                    <a:pt x="31" y="71"/>
                  </a:lnTo>
                  <a:lnTo>
                    <a:pt x="22" y="65"/>
                  </a:lnTo>
                  <a:lnTo>
                    <a:pt x="14" y="58"/>
                  </a:lnTo>
                  <a:lnTo>
                    <a:pt x="11" y="51"/>
                  </a:lnTo>
                  <a:lnTo>
                    <a:pt x="8" y="44"/>
                  </a:lnTo>
                  <a:lnTo>
                    <a:pt x="5" y="36"/>
                  </a:lnTo>
                  <a:lnTo>
                    <a:pt x="3" y="29"/>
                  </a:lnTo>
                  <a:lnTo>
                    <a:pt x="1" y="21"/>
                  </a:lnTo>
                  <a:lnTo>
                    <a:pt x="1" y="13"/>
                  </a:lnTo>
                  <a:lnTo>
                    <a:pt x="0" y="6"/>
                  </a:lnTo>
                  <a:lnTo>
                    <a:pt x="2" y="0"/>
                  </a:lnTo>
                  <a:lnTo>
                    <a:pt x="55" y="7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8943" name="Freeform 15"/>
            <p:cNvSpPr>
              <a:spLocks/>
            </p:cNvSpPr>
            <p:nvPr/>
          </p:nvSpPr>
          <p:spPr bwMode="auto">
            <a:xfrm>
              <a:off x="1513" y="2428"/>
              <a:ext cx="155" cy="68"/>
            </a:xfrm>
            <a:custGeom>
              <a:avLst/>
              <a:gdLst/>
              <a:ahLst/>
              <a:cxnLst>
                <a:cxn ang="0">
                  <a:pos x="913" y="379"/>
                </a:cxn>
                <a:cxn ang="0">
                  <a:pos x="906" y="411"/>
                </a:cxn>
                <a:cxn ang="0">
                  <a:pos x="864" y="391"/>
                </a:cxn>
                <a:cxn ang="0">
                  <a:pos x="864" y="334"/>
                </a:cxn>
                <a:cxn ang="0">
                  <a:pos x="834" y="317"/>
                </a:cxn>
                <a:cxn ang="0">
                  <a:pos x="821" y="365"/>
                </a:cxn>
                <a:cxn ang="0">
                  <a:pos x="819" y="327"/>
                </a:cxn>
                <a:cxn ang="0">
                  <a:pos x="789" y="274"/>
                </a:cxn>
                <a:cxn ang="0">
                  <a:pos x="763" y="317"/>
                </a:cxn>
                <a:cxn ang="0">
                  <a:pos x="745" y="225"/>
                </a:cxn>
                <a:cxn ang="0">
                  <a:pos x="712" y="240"/>
                </a:cxn>
                <a:cxn ang="0">
                  <a:pos x="713" y="304"/>
                </a:cxn>
                <a:cxn ang="0">
                  <a:pos x="692" y="243"/>
                </a:cxn>
                <a:cxn ang="0">
                  <a:pos x="656" y="184"/>
                </a:cxn>
                <a:cxn ang="0">
                  <a:pos x="648" y="225"/>
                </a:cxn>
                <a:cxn ang="0">
                  <a:pos x="643" y="313"/>
                </a:cxn>
                <a:cxn ang="0">
                  <a:pos x="639" y="242"/>
                </a:cxn>
                <a:cxn ang="0">
                  <a:pos x="587" y="166"/>
                </a:cxn>
                <a:cxn ang="0">
                  <a:pos x="570" y="171"/>
                </a:cxn>
                <a:cxn ang="0">
                  <a:pos x="535" y="122"/>
                </a:cxn>
                <a:cxn ang="0">
                  <a:pos x="524" y="168"/>
                </a:cxn>
                <a:cxn ang="0">
                  <a:pos x="535" y="295"/>
                </a:cxn>
                <a:cxn ang="0">
                  <a:pos x="503" y="217"/>
                </a:cxn>
                <a:cxn ang="0">
                  <a:pos x="442" y="133"/>
                </a:cxn>
                <a:cxn ang="0">
                  <a:pos x="446" y="188"/>
                </a:cxn>
                <a:cxn ang="0">
                  <a:pos x="460" y="318"/>
                </a:cxn>
                <a:cxn ang="0">
                  <a:pos x="444" y="248"/>
                </a:cxn>
                <a:cxn ang="0">
                  <a:pos x="388" y="178"/>
                </a:cxn>
                <a:cxn ang="0">
                  <a:pos x="397" y="226"/>
                </a:cxn>
                <a:cxn ang="0">
                  <a:pos x="400" y="306"/>
                </a:cxn>
                <a:cxn ang="0">
                  <a:pos x="370" y="395"/>
                </a:cxn>
                <a:cxn ang="0">
                  <a:pos x="366" y="253"/>
                </a:cxn>
                <a:cxn ang="0">
                  <a:pos x="317" y="202"/>
                </a:cxn>
                <a:cxn ang="0">
                  <a:pos x="330" y="262"/>
                </a:cxn>
                <a:cxn ang="0">
                  <a:pos x="317" y="324"/>
                </a:cxn>
                <a:cxn ang="0">
                  <a:pos x="297" y="348"/>
                </a:cxn>
                <a:cxn ang="0">
                  <a:pos x="288" y="237"/>
                </a:cxn>
                <a:cxn ang="0">
                  <a:pos x="261" y="183"/>
                </a:cxn>
                <a:cxn ang="0">
                  <a:pos x="252" y="228"/>
                </a:cxn>
                <a:cxn ang="0">
                  <a:pos x="243" y="362"/>
                </a:cxn>
                <a:cxn ang="0">
                  <a:pos x="233" y="271"/>
                </a:cxn>
                <a:cxn ang="0">
                  <a:pos x="191" y="259"/>
                </a:cxn>
                <a:cxn ang="0">
                  <a:pos x="190" y="330"/>
                </a:cxn>
                <a:cxn ang="0">
                  <a:pos x="166" y="299"/>
                </a:cxn>
                <a:cxn ang="0">
                  <a:pos x="136" y="193"/>
                </a:cxn>
                <a:cxn ang="0">
                  <a:pos x="107" y="198"/>
                </a:cxn>
                <a:cxn ang="0">
                  <a:pos x="109" y="255"/>
                </a:cxn>
                <a:cxn ang="0">
                  <a:pos x="74" y="230"/>
                </a:cxn>
                <a:cxn ang="0">
                  <a:pos x="31" y="145"/>
                </a:cxn>
                <a:cxn ang="0">
                  <a:pos x="87" y="55"/>
                </a:cxn>
                <a:cxn ang="0">
                  <a:pos x="334" y="2"/>
                </a:cxn>
                <a:cxn ang="0">
                  <a:pos x="694" y="80"/>
                </a:cxn>
              </a:cxnLst>
              <a:rect l="0" t="0" r="r" b="b"/>
              <a:pathLst>
                <a:path w="931" h="411">
                  <a:moveTo>
                    <a:pt x="918" y="317"/>
                  </a:moveTo>
                  <a:lnTo>
                    <a:pt x="931" y="366"/>
                  </a:lnTo>
                  <a:lnTo>
                    <a:pt x="923" y="368"/>
                  </a:lnTo>
                  <a:lnTo>
                    <a:pt x="917" y="373"/>
                  </a:lnTo>
                  <a:lnTo>
                    <a:pt x="913" y="379"/>
                  </a:lnTo>
                  <a:lnTo>
                    <a:pt x="912" y="387"/>
                  </a:lnTo>
                  <a:lnTo>
                    <a:pt x="910" y="393"/>
                  </a:lnTo>
                  <a:lnTo>
                    <a:pt x="909" y="400"/>
                  </a:lnTo>
                  <a:lnTo>
                    <a:pt x="908" y="405"/>
                  </a:lnTo>
                  <a:lnTo>
                    <a:pt x="906" y="411"/>
                  </a:lnTo>
                  <a:lnTo>
                    <a:pt x="903" y="402"/>
                  </a:lnTo>
                  <a:lnTo>
                    <a:pt x="901" y="395"/>
                  </a:lnTo>
                  <a:lnTo>
                    <a:pt x="897" y="387"/>
                  </a:lnTo>
                  <a:lnTo>
                    <a:pt x="889" y="382"/>
                  </a:lnTo>
                  <a:lnTo>
                    <a:pt x="864" y="391"/>
                  </a:lnTo>
                  <a:lnTo>
                    <a:pt x="866" y="379"/>
                  </a:lnTo>
                  <a:lnTo>
                    <a:pt x="867" y="368"/>
                  </a:lnTo>
                  <a:lnTo>
                    <a:pt x="867" y="356"/>
                  </a:lnTo>
                  <a:lnTo>
                    <a:pt x="867" y="346"/>
                  </a:lnTo>
                  <a:lnTo>
                    <a:pt x="864" y="334"/>
                  </a:lnTo>
                  <a:lnTo>
                    <a:pt x="861" y="325"/>
                  </a:lnTo>
                  <a:lnTo>
                    <a:pt x="857" y="316"/>
                  </a:lnTo>
                  <a:lnTo>
                    <a:pt x="853" y="308"/>
                  </a:lnTo>
                  <a:lnTo>
                    <a:pt x="841" y="311"/>
                  </a:lnTo>
                  <a:lnTo>
                    <a:pt x="834" y="317"/>
                  </a:lnTo>
                  <a:lnTo>
                    <a:pt x="829" y="324"/>
                  </a:lnTo>
                  <a:lnTo>
                    <a:pt x="827" y="334"/>
                  </a:lnTo>
                  <a:lnTo>
                    <a:pt x="823" y="344"/>
                  </a:lnTo>
                  <a:lnTo>
                    <a:pt x="822" y="355"/>
                  </a:lnTo>
                  <a:lnTo>
                    <a:pt x="821" y="365"/>
                  </a:lnTo>
                  <a:lnTo>
                    <a:pt x="819" y="374"/>
                  </a:lnTo>
                  <a:lnTo>
                    <a:pt x="819" y="366"/>
                  </a:lnTo>
                  <a:lnTo>
                    <a:pt x="819" y="354"/>
                  </a:lnTo>
                  <a:lnTo>
                    <a:pt x="819" y="341"/>
                  </a:lnTo>
                  <a:lnTo>
                    <a:pt x="819" y="327"/>
                  </a:lnTo>
                  <a:lnTo>
                    <a:pt x="817" y="312"/>
                  </a:lnTo>
                  <a:lnTo>
                    <a:pt x="813" y="298"/>
                  </a:lnTo>
                  <a:lnTo>
                    <a:pt x="807" y="284"/>
                  </a:lnTo>
                  <a:lnTo>
                    <a:pt x="798" y="275"/>
                  </a:lnTo>
                  <a:lnTo>
                    <a:pt x="789" y="274"/>
                  </a:lnTo>
                  <a:lnTo>
                    <a:pt x="783" y="278"/>
                  </a:lnTo>
                  <a:lnTo>
                    <a:pt x="778" y="282"/>
                  </a:lnTo>
                  <a:lnTo>
                    <a:pt x="774" y="288"/>
                  </a:lnTo>
                  <a:lnTo>
                    <a:pt x="766" y="337"/>
                  </a:lnTo>
                  <a:lnTo>
                    <a:pt x="763" y="317"/>
                  </a:lnTo>
                  <a:lnTo>
                    <a:pt x="762" y="297"/>
                  </a:lnTo>
                  <a:lnTo>
                    <a:pt x="760" y="277"/>
                  </a:lnTo>
                  <a:lnTo>
                    <a:pt x="758" y="258"/>
                  </a:lnTo>
                  <a:lnTo>
                    <a:pt x="752" y="240"/>
                  </a:lnTo>
                  <a:lnTo>
                    <a:pt x="745" y="225"/>
                  </a:lnTo>
                  <a:lnTo>
                    <a:pt x="733" y="213"/>
                  </a:lnTo>
                  <a:lnTo>
                    <a:pt x="716" y="205"/>
                  </a:lnTo>
                  <a:lnTo>
                    <a:pt x="712" y="216"/>
                  </a:lnTo>
                  <a:lnTo>
                    <a:pt x="712" y="227"/>
                  </a:lnTo>
                  <a:lnTo>
                    <a:pt x="712" y="240"/>
                  </a:lnTo>
                  <a:lnTo>
                    <a:pt x="714" y="253"/>
                  </a:lnTo>
                  <a:lnTo>
                    <a:pt x="715" y="266"/>
                  </a:lnTo>
                  <a:lnTo>
                    <a:pt x="716" y="278"/>
                  </a:lnTo>
                  <a:lnTo>
                    <a:pt x="715" y="291"/>
                  </a:lnTo>
                  <a:lnTo>
                    <a:pt x="713" y="304"/>
                  </a:lnTo>
                  <a:lnTo>
                    <a:pt x="700" y="317"/>
                  </a:lnTo>
                  <a:lnTo>
                    <a:pt x="699" y="297"/>
                  </a:lnTo>
                  <a:lnTo>
                    <a:pt x="698" y="278"/>
                  </a:lnTo>
                  <a:lnTo>
                    <a:pt x="695" y="259"/>
                  </a:lnTo>
                  <a:lnTo>
                    <a:pt x="692" y="243"/>
                  </a:lnTo>
                  <a:lnTo>
                    <a:pt x="687" y="225"/>
                  </a:lnTo>
                  <a:lnTo>
                    <a:pt x="680" y="209"/>
                  </a:lnTo>
                  <a:lnTo>
                    <a:pt x="672" y="196"/>
                  </a:lnTo>
                  <a:lnTo>
                    <a:pt x="663" y="184"/>
                  </a:lnTo>
                  <a:lnTo>
                    <a:pt x="656" y="184"/>
                  </a:lnTo>
                  <a:lnTo>
                    <a:pt x="650" y="186"/>
                  </a:lnTo>
                  <a:lnTo>
                    <a:pt x="645" y="188"/>
                  </a:lnTo>
                  <a:lnTo>
                    <a:pt x="642" y="193"/>
                  </a:lnTo>
                  <a:lnTo>
                    <a:pt x="645" y="208"/>
                  </a:lnTo>
                  <a:lnTo>
                    <a:pt x="648" y="225"/>
                  </a:lnTo>
                  <a:lnTo>
                    <a:pt x="649" y="242"/>
                  </a:lnTo>
                  <a:lnTo>
                    <a:pt x="650" y="261"/>
                  </a:lnTo>
                  <a:lnTo>
                    <a:pt x="649" y="278"/>
                  </a:lnTo>
                  <a:lnTo>
                    <a:pt x="647" y="296"/>
                  </a:lnTo>
                  <a:lnTo>
                    <a:pt x="643" y="313"/>
                  </a:lnTo>
                  <a:lnTo>
                    <a:pt x="638" y="329"/>
                  </a:lnTo>
                  <a:lnTo>
                    <a:pt x="645" y="306"/>
                  </a:lnTo>
                  <a:lnTo>
                    <a:pt x="647" y="284"/>
                  </a:lnTo>
                  <a:lnTo>
                    <a:pt x="644" y="263"/>
                  </a:lnTo>
                  <a:lnTo>
                    <a:pt x="639" y="242"/>
                  </a:lnTo>
                  <a:lnTo>
                    <a:pt x="628" y="220"/>
                  </a:lnTo>
                  <a:lnTo>
                    <a:pt x="617" y="200"/>
                  </a:lnTo>
                  <a:lnTo>
                    <a:pt x="604" y="181"/>
                  </a:lnTo>
                  <a:lnTo>
                    <a:pt x="593" y="165"/>
                  </a:lnTo>
                  <a:lnTo>
                    <a:pt x="587" y="166"/>
                  </a:lnTo>
                  <a:lnTo>
                    <a:pt x="582" y="169"/>
                  </a:lnTo>
                  <a:lnTo>
                    <a:pt x="579" y="171"/>
                  </a:lnTo>
                  <a:lnTo>
                    <a:pt x="576" y="173"/>
                  </a:lnTo>
                  <a:lnTo>
                    <a:pt x="576" y="180"/>
                  </a:lnTo>
                  <a:lnTo>
                    <a:pt x="570" y="171"/>
                  </a:lnTo>
                  <a:lnTo>
                    <a:pt x="564" y="162"/>
                  </a:lnTo>
                  <a:lnTo>
                    <a:pt x="557" y="150"/>
                  </a:lnTo>
                  <a:lnTo>
                    <a:pt x="551" y="141"/>
                  </a:lnTo>
                  <a:lnTo>
                    <a:pt x="544" y="130"/>
                  </a:lnTo>
                  <a:lnTo>
                    <a:pt x="535" y="122"/>
                  </a:lnTo>
                  <a:lnTo>
                    <a:pt x="525" y="115"/>
                  </a:lnTo>
                  <a:lnTo>
                    <a:pt x="514" y="111"/>
                  </a:lnTo>
                  <a:lnTo>
                    <a:pt x="502" y="123"/>
                  </a:lnTo>
                  <a:lnTo>
                    <a:pt x="514" y="144"/>
                  </a:lnTo>
                  <a:lnTo>
                    <a:pt x="524" y="168"/>
                  </a:lnTo>
                  <a:lnTo>
                    <a:pt x="531" y="193"/>
                  </a:lnTo>
                  <a:lnTo>
                    <a:pt x="536" y="220"/>
                  </a:lnTo>
                  <a:lnTo>
                    <a:pt x="538" y="245"/>
                  </a:lnTo>
                  <a:lnTo>
                    <a:pt x="538" y="271"/>
                  </a:lnTo>
                  <a:lnTo>
                    <a:pt x="535" y="295"/>
                  </a:lnTo>
                  <a:lnTo>
                    <a:pt x="531" y="317"/>
                  </a:lnTo>
                  <a:lnTo>
                    <a:pt x="525" y="290"/>
                  </a:lnTo>
                  <a:lnTo>
                    <a:pt x="520" y="265"/>
                  </a:lnTo>
                  <a:lnTo>
                    <a:pt x="511" y="240"/>
                  </a:lnTo>
                  <a:lnTo>
                    <a:pt x="503" y="217"/>
                  </a:lnTo>
                  <a:lnTo>
                    <a:pt x="492" y="193"/>
                  </a:lnTo>
                  <a:lnTo>
                    <a:pt x="480" y="172"/>
                  </a:lnTo>
                  <a:lnTo>
                    <a:pt x="464" y="152"/>
                  </a:lnTo>
                  <a:lnTo>
                    <a:pt x="449" y="136"/>
                  </a:lnTo>
                  <a:lnTo>
                    <a:pt x="442" y="133"/>
                  </a:lnTo>
                  <a:lnTo>
                    <a:pt x="436" y="134"/>
                  </a:lnTo>
                  <a:lnTo>
                    <a:pt x="431" y="137"/>
                  </a:lnTo>
                  <a:lnTo>
                    <a:pt x="428" y="140"/>
                  </a:lnTo>
                  <a:lnTo>
                    <a:pt x="436" y="163"/>
                  </a:lnTo>
                  <a:lnTo>
                    <a:pt x="446" y="188"/>
                  </a:lnTo>
                  <a:lnTo>
                    <a:pt x="454" y="213"/>
                  </a:lnTo>
                  <a:lnTo>
                    <a:pt x="460" y="239"/>
                  </a:lnTo>
                  <a:lnTo>
                    <a:pt x="463" y="265"/>
                  </a:lnTo>
                  <a:lnTo>
                    <a:pt x="464" y="292"/>
                  </a:lnTo>
                  <a:lnTo>
                    <a:pt x="460" y="318"/>
                  </a:lnTo>
                  <a:lnTo>
                    <a:pt x="453" y="345"/>
                  </a:lnTo>
                  <a:lnTo>
                    <a:pt x="452" y="320"/>
                  </a:lnTo>
                  <a:lnTo>
                    <a:pt x="451" y="296"/>
                  </a:lnTo>
                  <a:lnTo>
                    <a:pt x="448" y="271"/>
                  </a:lnTo>
                  <a:lnTo>
                    <a:pt x="444" y="248"/>
                  </a:lnTo>
                  <a:lnTo>
                    <a:pt x="436" y="224"/>
                  </a:lnTo>
                  <a:lnTo>
                    <a:pt x="426" y="204"/>
                  </a:lnTo>
                  <a:lnTo>
                    <a:pt x="412" y="187"/>
                  </a:lnTo>
                  <a:lnTo>
                    <a:pt x="395" y="173"/>
                  </a:lnTo>
                  <a:lnTo>
                    <a:pt x="388" y="178"/>
                  </a:lnTo>
                  <a:lnTo>
                    <a:pt x="385" y="187"/>
                  </a:lnTo>
                  <a:lnTo>
                    <a:pt x="385" y="196"/>
                  </a:lnTo>
                  <a:lnTo>
                    <a:pt x="388" y="206"/>
                  </a:lnTo>
                  <a:lnTo>
                    <a:pt x="391" y="216"/>
                  </a:lnTo>
                  <a:lnTo>
                    <a:pt x="397" y="226"/>
                  </a:lnTo>
                  <a:lnTo>
                    <a:pt x="401" y="237"/>
                  </a:lnTo>
                  <a:lnTo>
                    <a:pt x="404" y="247"/>
                  </a:lnTo>
                  <a:lnTo>
                    <a:pt x="404" y="267"/>
                  </a:lnTo>
                  <a:lnTo>
                    <a:pt x="403" y="288"/>
                  </a:lnTo>
                  <a:lnTo>
                    <a:pt x="400" y="306"/>
                  </a:lnTo>
                  <a:lnTo>
                    <a:pt x="397" y="326"/>
                  </a:lnTo>
                  <a:lnTo>
                    <a:pt x="390" y="344"/>
                  </a:lnTo>
                  <a:lnTo>
                    <a:pt x="385" y="362"/>
                  </a:lnTo>
                  <a:lnTo>
                    <a:pt x="378" y="378"/>
                  </a:lnTo>
                  <a:lnTo>
                    <a:pt x="370" y="395"/>
                  </a:lnTo>
                  <a:lnTo>
                    <a:pt x="373" y="366"/>
                  </a:lnTo>
                  <a:lnTo>
                    <a:pt x="374" y="338"/>
                  </a:lnTo>
                  <a:lnTo>
                    <a:pt x="374" y="309"/>
                  </a:lnTo>
                  <a:lnTo>
                    <a:pt x="371" y="281"/>
                  </a:lnTo>
                  <a:lnTo>
                    <a:pt x="366" y="253"/>
                  </a:lnTo>
                  <a:lnTo>
                    <a:pt x="359" y="229"/>
                  </a:lnTo>
                  <a:lnTo>
                    <a:pt x="347" y="205"/>
                  </a:lnTo>
                  <a:lnTo>
                    <a:pt x="334" y="184"/>
                  </a:lnTo>
                  <a:lnTo>
                    <a:pt x="322" y="193"/>
                  </a:lnTo>
                  <a:lnTo>
                    <a:pt x="317" y="202"/>
                  </a:lnTo>
                  <a:lnTo>
                    <a:pt x="317" y="213"/>
                  </a:lnTo>
                  <a:lnTo>
                    <a:pt x="320" y="225"/>
                  </a:lnTo>
                  <a:lnTo>
                    <a:pt x="323" y="237"/>
                  </a:lnTo>
                  <a:lnTo>
                    <a:pt x="328" y="249"/>
                  </a:lnTo>
                  <a:lnTo>
                    <a:pt x="330" y="262"/>
                  </a:lnTo>
                  <a:lnTo>
                    <a:pt x="330" y="275"/>
                  </a:lnTo>
                  <a:lnTo>
                    <a:pt x="327" y="287"/>
                  </a:lnTo>
                  <a:lnTo>
                    <a:pt x="323" y="299"/>
                  </a:lnTo>
                  <a:lnTo>
                    <a:pt x="320" y="312"/>
                  </a:lnTo>
                  <a:lnTo>
                    <a:pt x="317" y="324"/>
                  </a:lnTo>
                  <a:lnTo>
                    <a:pt x="313" y="336"/>
                  </a:lnTo>
                  <a:lnTo>
                    <a:pt x="309" y="347"/>
                  </a:lnTo>
                  <a:lnTo>
                    <a:pt x="303" y="358"/>
                  </a:lnTo>
                  <a:lnTo>
                    <a:pt x="296" y="370"/>
                  </a:lnTo>
                  <a:lnTo>
                    <a:pt x="297" y="348"/>
                  </a:lnTo>
                  <a:lnTo>
                    <a:pt x="298" y="327"/>
                  </a:lnTo>
                  <a:lnTo>
                    <a:pt x="297" y="304"/>
                  </a:lnTo>
                  <a:lnTo>
                    <a:pt x="295" y="282"/>
                  </a:lnTo>
                  <a:lnTo>
                    <a:pt x="291" y="259"/>
                  </a:lnTo>
                  <a:lnTo>
                    <a:pt x="288" y="237"/>
                  </a:lnTo>
                  <a:lnTo>
                    <a:pt x="284" y="215"/>
                  </a:lnTo>
                  <a:lnTo>
                    <a:pt x="280" y="193"/>
                  </a:lnTo>
                  <a:lnTo>
                    <a:pt x="273" y="189"/>
                  </a:lnTo>
                  <a:lnTo>
                    <a:pt x="267" y="186"/>
                  </a:lnTo>
                  <a:lnTo>
                    <a:pt x="261" y="183"/>
                  </a:lnTo>
                  <a:lnTo>
                    <a:pt x="256" y="184"/>
                  </a:lnTo>
                  <a:lnTo>
                    <a:pt x="251" y="194"/>
                  </a:lnTo>
                  <a:lnTo>
                    <a:pt x="250" y="204"/>
                  </a:lnTo>
                  <a:lnTo>
                    <a:pt x="250" y="216"/>
                  </a:lnTo>
                  <a:lnTo>
                    <a:pt x="252" y="228"/>
                  </a:lnTo>
                  <a:lnTo>
                    <a:pt x="255" y="240"/>
                  </a:lnTo>
                  <a:lnTo>
                    <a:pt x="257" y="251"/>
                  </a:lnTo>
                  <a:lnTo>
                    <a:pt x="259" y="263"/>
                  </a:lnTo>
                  <a:lnTo>
                    <a:pt x="260" y="275"/>
                  </a:lnTo>
                  <a:lnTo>
                    <a:pt x="243" y="362"/>
                  </a:lnTo>
                  <a:lnTo>
                    <a:pt x="241" y="343"/>
                  </a:lnTo>
                  <a:lnTo>
                    <a:pt x="240" y="325"/>
                  </a:lnTo>
                  <a:lnTo>
                    <a:pt x="239" y="306"/>
                  </a:lnTo>
                  <a:lnTo>
                    <a:pt x="237" y="290"/>
                  </a:lnTo>
                  <a:lnTo>
                    <a:pt x="233" y="271"/>
                  </a:lnTo>
                  <a:lnTo>
                    <a:pt x="226" y="255"/>
                  </a:lnTo>
                  <a:lnTo>
                    <a:pt x="217" y="241"/>
                  </a:lnTo>
                  <a:lnTo>
                    <a:pt x="206" y="230"/>
                  </a:lnTo>
                  <a:lnTo>
                    <a:pt x="189" y="247"/>
                  </a:lnTo>
                  <a:lnTo>
                    <a:pt x="191" y="259"/>
                  </a:lnTo>
                  <a:lnTo>
                    <a:pt x="193" y="274"/>
                  </a:lnTo>
                  <a:lnTo>
                    <a:pt x="193" y="289"/>
                  </a:lnTo>
                  <a:lnTo>
                    <a:pt x="194" y="303"/>
                  </a:lnTo>
                  <a:lnTo>
                    <a:pt x="192" y="317"/>
                  </a:lnTo>
                  <a:lnTo>
                    <a:pt x="190" y="330"/>
                  </a:lnTo>
                  <a:lnTo>
                    <a:pt x="186" y="344"/>
                  </a:lnTo>
                  <a:lnTo>
                    <a:pt x="182" y="357"/>
                  </a:lnTo>
                  <a:lnTo>
                    <a:pt x="175" y="340"/>
                  </a:lnTo>
                  <a:lnTo>
                    <a:pt x="170" y="321"/>
                  </a:lnTo>
                  <a:lnTo>
                    <a:pt x="166" y="299"/>
                  </a:lnTo>
                  <a:lnTo>
                    <a:pt x="162" y="278"/>
                  </a:lnTo>
                  <a:lnTo>
                    <a:pt x="155" y="255"/>
                  </a:lnTo>
                  <a:lnTo>
                    <a:pt x="150" y="233"/>
                  </a:lnTo>
                  <a:lnTo>
                    <a:pt x="143" y="212"/>
                  </a:lnTo>
                  <a:lnTo>
                    <a:pt x="136" y="193"/>
                  </a:lnTo>
                  <a:lnTo>
                    <a:pt x="125" y="187"/>
                  </a:lnTo>
                  <a:lnTo>
                    <a:pt x="117" y="187"/>
                  </a:lnTo>
                  <a:lnTo>
                    <a:pt x="112" y="189"/>
                  </a:lnTo>
                  <a:lnTo>
                    <a:pt x="109" y="193"/>
                  </a:lnTo>
                  <a:lnTo>
                    <a:pt x="107" y="198"/>
                  </a:lnTo>
                  <a:lnTo>
                    <a:pt x="107" y="205"/>
                  </a:lnTo>
                  <a:lnTo>
                    <a:pt x="127" y="283"/>
                  </a:lnTo>
                  <a:lnTo>
                    <a:pt x="120" y="275"/>
                  </a:lnTo>
                  <a:lnTo>
                    <a:pt x="115" y="266"/>
                  </a:lnTo>
                  <a:lnTo>
                    <a:pt x="109" y="255"/>
                  </a:lnTo>
                  <a:lnTo>
                    <a:pt x="105" y="246"/>
                  </a:lnTo>
                  <a:lnTo>
                    <a:pt x="99" y="237"/>
                  </a:lnTo>
                  <a:lnTo>
                    <a:pt x="93" y="230"/>
                  </a:lnTo>
                  <a:lnTo>
                    <a:pt x="84" y="227"/>
                  </a:lnTo>
                  <a:lnTo>
                    <a:pt x="74" y="230"/>
                  </a:lnTo>
                  <a:lnTo>
                    <a:pt x="68" y="212"/>
                  </a:lnTo>
                  <a:lnTo>
                    <a:pt x="60" y="194"/>
                  </a:lnTo>
                  <a:lnTo>
                    <a:pt x="51" y="176"/>
                  </a:lnTo>
                  <a:lnTo>
                    <a:pt x="43" y="161"/>
                  </a:lnTo>
                  <a:lnTo>
                    <a:pt x="31" y="145"/>
                  </a:lnTo>
                  <a:lnTo>
                    <a:pt x="21" y="129"/>
                  </a:lnTo>
                  <a:lnTo>
                    <a:pt x="10" y="114"/>
                  </a:lnTo>
                  <a:lnTo>
                    <a:pt x="0" y="99"/>
                  </a:lnTo>
                  <a:lnTo>
                    <a:pt x="42" y="75"/>
                  </a:lnTo>
                  <a:lnTo>
                    <a:pt x="87" y="55"/>
                  </a:lnTo>
                  <a:lnTo>
                    <a:pt x="133" y="39"/>
                  </a:lnTo>
                  <a:lnTo>
                    <a:pt x="183" y="26"/>
                  </a:lnTo>
                  <a:lnTo>
                    <a:pt x="232" y="15"/>
                  </a:lnTo>
                  <a:lnTo>
                    <a:pt x="283" y="7"/>
                  </a:lnTo>
                  <a:lnTo>
                    <a:pt x="334" y="2"/>
                  </a:lnTo>
                  <a:lnTo>
                    <a:pt x="387" y="0"/>
                  </a:lnTo>
                  <a:lnTo>
                    <a:pt x="469" y="0"/>
                  </a:lnTo>
                  <a:lnTo>
                    <a:pt x="548" y="15"/>
                  </a:lnTo>
                  <a:lnTo>
                    <a:pt x="622" y="42"/>
                  </a:lnTo>
                  <a:lnTo>
                    <a:pt x="694" y="80"/>
                  </a:lnTo>
                  <a:lnTo>
                    <a:pt x="759" y="128"/>
                  </a:lnTo>
                  <a:lnTo>
                    <a:pt x="818" y="184"/>
                  </a:lnTo>
                  <a:lnTo>
                    <a:pt x="871" y="247"/>
                  </a:lnTo>
                  <a:lnTo>
                    <a:pt x="918" y="317"/>
                  </a:lnTo>
                  <a:close/>
                </a:path>
              </a:pathLst>
            </a:custGeom>
            <a:solidFill>
              <a:srgbClr val="9F40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8944" name="Freeform 16"/>
            <p:cNvSpPr>
              <a:spLocks/>
            </p:cNvSpPr>
            <p:nvPr/>
          </p:nvSpPr>
          <p:spPr bwMode="auto">
            <a:xfrm>
              <a:off x="1343" y="2429"/>
              <a:ext cx="20" cy="19"/>
            </a:xfrm>
            <a:custGeom>
              <a:avLst/>
              <a:gdLst/>
              <a:ahLst/>
              <a:cxnLst>
                <a:cxn ang="0">
                  <a:pos x="115" y="61"/>
                </a:cxn>
                <a:cxn ang="0">
                  <a:pos x="28" y="114"/>
                </a:cxn>
                <a:cxn ang="0">
                  <a:pos x="26" y="105"/>
                </a:cxn>
                <a:cxn ang="0">
                  <a:pos x="27" y="95"/>
                </a:cxn>
                <a:cxn ang="0">
                  <a:pos x="29" y="86"/>
                </a:cxn>
                <a:cxn ang="0">
                  <a:pos x="32" y="78"/>
                </a:cxn>
                <a:cxn ang="0">
                  <a:pos x="33" y="69"/>
                </a:cxn>
                <a:cxn ang="0">
                  <a:pos x="32" y="62"/>
                </a:cxn>
                <a:cxn ang="0">
                  <a:pos x="27" y="55"/>
                </a:cxn>
                <a:cxn ang="0">
                  <a:pos x="20" y="48"/>
                </a:cxn>
                <a:cxn ang="0">
                  <a:pos x="3" y="53"/>
                </a:cxn>
                <a:cxn ang="0">
                  <a:pos x="0" y="44"/>
                </a:cxn>
                <a:cxn ang="0">
                  <a:pos x="1" y="36"/>
                </a:cxn>
                <a:cxn ang="0">
                  <a:pos x="4" y="28"/>
                </a:cxn>
                <a:cxn ang="0">
                  <a:pos x="10" y="21"/>
                </a:cxn>
                <a:cxn ang="0">
                  <a:pos x="15" y="14"/>
                </a:cxn>
                <a:cxn ang="0">
                  <a:pos x="23" y="9"/>
                </a:cxn>
                <a:cxn ang="0">
                  <a:pos x="32" y="6"/>
                </a:cxn>
                <a:cxn ang="0">
                  <a:pos x="41" y="4"/>
                </a:cxn>
                <a:cxn ang="0">
                  <a:pos x="53" y="0"/>
                </a:cxn>
                <a:cxn ang="0">
                  <a:pos x="67" y="4"/>
                </a:cxn>
                <a:cxn ang="0">
                  <a:pos x="76" y="10"/>
                </a:cxn>
                <a:cxn ang="0">
                  <a:pos x="87" y="19"/>
                </a:cxn>
                <a:cxn ang="0">
                  <a:pos x="94" y="30"/>
                </a:cxn>
                <a:cxn ang="0">
                  <a:pos x="101" y="41"/>
                </a:cxn>
                <a:cxn ang="0">
                  <a:pos x="108" y="52"/>
                </a:cxn>
                <a:cxn ang="0">
                  <a:pos x="115" y="61"/>
                </a:cxn>
              </a:cxnLst>
              <a:rect l="0" t="0" r="r" b="b"/>
              <a:pathLst>
                <a:path w="115" h="114">
                  <a:moveTo>
                    <a:pt x="115" y="61"/>
                  </a:moveTo>
                  <a:lnTo>
                    <a:pt x="28" y="114"/>
                  </a:lnTo>
                  <a:lnTo>
                    <a:pt x="26" y="105"/>
                  </a:lnTo>
                  <a:lnTo>
                    <a:pt x="27" y="95"/>
                  </a:lnTo>
                  <a:lnTo>
                    <a:pt x="29" y="86"/>
                  </a:lnTo>
                  <a:lnTo>
                    <a:pt x="32" y="78"/>
                  </a:lnTo>
                  <a:lnTo>
                    <a:pt x="33" y="69"/>
                  </a:lnTo>
                  <a:lnTo>
                    <a:pt x="32" y="62"/>
                  </a:lnTo>
                  <a:lnTo>
                    <a:pt x="27" y="55"/>
                  </a:lnTo>
                  <a:lnTo>
                    <a:pt x="20" y="48"/>
                  </a:lnTo>
                  <a:lnTo>
                    <a:pt x="3" y="53"/>
                  </a:lnTo>
                  <a:lnTo>
                    <a:pt x="0" y="44"/>
                  </a:lnTo>
                  <a:lnTo>
                    <a:pt x="1" y="36"/>
                  </a:lnTo>
                  <a:lnTo>
                    <a:pt x="4" y="28"/>
                  </a:lnTo>
                  <a:lnTo>
                    <a:pt x="10" y="21"/>
                  </a:lnTo>
                  <a:lnTo>
                    <a:pt x="15" y="14"/>
                  </a:lnTo>
                  <a:lnTo>
                    <a:pt x="23" y="9"/>
                  </a:lnTo>
                  <a:lnTo>
                    <a:pt x="32" y="6"/>
                  </a:lnTo>
                  <a:lnTo>
                    <a:pt x="41" y="4"/>
                  </a:lnTo>
                  <a:lnTo>
                    <a:pt x="53" y="0"/>
                  </a:lnTo>
                  <a:lnTo>
                    <a:pt x="67" y="4"/>
                  </a:lnTo>
                  <a:lnTo>
                    <a:pt x="76" y="10"/>
                  </a:lnTo>
                  <a:lnTo>
                    <a:pt x="87" y="19"/>
                  </a:lnTo>
                  <a:lnTo>
                    <a:pt x="94" y="30"/>
                  </a:lnTo>
                  <a:lnTo>
                    <a:pt x="101" y="41"/>
                  </a:lnTo>
                  <a:lnTo>
                    <a:pt x="108" y="52"/>
                  </a:lnTo>
                  <a:lnTo>
                    <a:pt x="115" y="61"/>
                  </a:lnTo>
                  <a:close/>
                </a:path>
              </a:pathLst>
            </a:custGeom>
            <a:solidFill>
              <a:srgbClr val="BF80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8945" name="Freeform 17"/>
            <p:cNvSpPr>
              <a:spLocks/>
            </p:cNvSpPr>
            <p:nvPr/>
          </p:nvSpPr>
          <p:spPr bwMode="auto">
            <a:xfrm>
              <a:off x="1337" y="2436"/>
              <a:ext cx="137" cy="65"/>
            </a:xfrm>
            <a:custGeom>
              <a:avLst/>
              <a:gdLst/>
              <a:ahLst/>
              <a:cxnLst>
                <a:cxn ang="0">
                  <a:pos x="794" y="233"/>
                </a:cxn>
                <a:cxn ang="0">
                  <a:pos x="784" y="204"/>
                </a:cxn>
                <a:cxn ang="0">
                  <a:pos x="749" y="206"/>
                </a:cxn>
                <a:cxn ang="0">
                  <a:pos x="748" y="189"/>
                </a:cxn>
                <a:cxn ang="0">
                  <a:pos x="724" y="182"/>
                </a:cxn>
                <a:cxn ang="0">
                  <a:pos x="715" y="161"/>
                </a:cxn>
                <a:cxn ang="0">
                  <a:pos x="690" y="154"/>
                </a:cxn>
                <a:cxn ang="0">
                  <a:pos x="682" y="146"/>
                </a:cxn>
                <a:cxn ang="0">
                  <a:pos x="676" y="120"/>
                </a:cxn>
                <a:cxn ang="0">
                  <a:pos x="648" y="106"/>
                </a:cxn>
                <a:cxn ang="0">
                  <a:pos x="635" y="133"/>
                </a:cxn>
                <a:cxn ang="0">
                  <a:pos x="627" y="132"/>
                </a:cxn>
                <a:cxn ang="0">
                  <a:pos x="609" y="101"/>
                </a:cxn>
                <a:cxn ang="0">
                  <a:pos x="582" y="99"/>
                </a:cxn>
                <a:cxn ang="0">
                  <a:pos x="580" y="134"/>
                </a:cxn>
                <a:cxn ang="0">
                  <a:pos x="570" y="127"/>
                </a:cxn>
                <a:cxn ang="0">
                  <a:pos x="557" y="76"/>
                </a:cxn>
                <a:cxn ang="0">
                  <a:pos x="531" y="89"/>
                </a:cxn>
                <a:cxn ang="0">
                  <a:pos x="530" y="141"/>
                </a:cxn>
                <a:cxn ang="0">
                  <a:pos x="515" y="142"/>
                </a:cxn>
                <a:cxn ang="0">
                  <a:pos x="498" y="104"/>
                </a:cxn>
                <a:cxn ang="0">
                  <a:pos x="470" y="114"/>
                </a:cxn>
                <a:cxn ang="0">
                  <a:pos x="471" y="148"/>
                </a:cxn>
                <a:cxn ang="0">
                  <a:pos x="462" y="147"/>
                </a:cxn>
                <a:cxn ang="0">
                  <a:pos x="446" y="114"/>
                </a:cxn>
                <a:cxn ang="0">
                  <a:pos x="416" y="119"/>
                </a:cxn>
                <a:cxn ang="0">
                  <a:pos x="410" y="147"/>
                </a:cxn>
                <a:cxn ang="0">
                  <a:pos x="399" y="145"/>
                </a:cxn>
                <a:cxn ang="0">
                  <a:pos x="380" y="115"/>
                </a:cxn>
                <a:cxn ang="0">
                  <a:pos x="353" y="114"/>
                </a:cxn>
                <a:cxn ang="0">
                  <a:pos x="349" y="135"/>
                </a:cxn>
                <a:cxn ang="0">
                  <a:pos x="310" y="122"/>
                </a:cxn>
                <a:cxn ang="0">
                  <a:pos x="304" y="155"/>
                </a:cxn>
                <a:cxn ang="0">
                  <a:pos x="300" y="168"/>
                </a:cxn>
                <a:cxn ang="0">
                  <a:pos x="292" y="145"/>
                </a:cxn>
                <a:cxn ang="0">
                  <a:pos x="273" y="132"/>
                </a:cxn>
                <a:cxn ang="0">
                  <a:pos x="263" y="178"/>
                </a:cxn>
                <a:cxn ang="0">
                  <a:pos x="238" y="135"/>
                </a:cxn>
                <a:cxn ang="0">
                  <a:pos x="197" y="121"/>
                </a:cxn>
                <a:cxn ang="0">
                  <a:pos x="210" y="178"/>
                </a:cxn>
                <a:cxn ang="0">
                  <a:pos x="218" y="240"/>
                </a:cxn>
                <a:cxn ang="0">
                  <a:pos x="182" y="181"/>
                </a:cxn>
                <a:cxn ang="0">
                  <a:pos x="131" y="161"/>
                </a:cxn>
                <a:cxn ang="0">
                  <a:pos x="164" y="234"/>
                </a:cxn>
                <a:cxn ang="0">
                  <a:pos x="165" y="318"/>
                </a:cxn>
                <a:cxn ang="0">
                  <a:pos x="139" y="252"/>
                </a:cxn>
                <a:cxn ang="0">
                  <a:pos x="107" y="191"/>
                </a:cxn>
                <a:cxn ang="0">
                  <a:pos x="90" y="206"/>
                </a:cxn>
                <a:cxn ang="0">
                  <a:pos x="81" y="261"/>
                </a:cxn>
                <a:cxn ang="0">
                  <a:pos x="47" y="219"/>
                </a:cxn>
                <a:cxn ang="0">
                  <a:pos x="57" y="290"/>
                </a:cxn>
                <a:cxn ang="0">
                  <a:pos x="78" y="376"/>
                </a:cxn>
                <a:cxn ang="0">
                  <a:pos x="56" y="310"/>
                </a:cxn>
                <a:cxn ang="0">
                  <a:pos x="11" y="206"/>
                </a:cxn>
                <a:cxn ang="0">
                  <a:pos x="209" y="36"/>
                </a:cxn>
                <a:cxn ang="0">
                  <a:pos x="546" y="13"/>
                </a:cxn>
                <a:cxn ang="0">
                  <a:pos x="694" y="70"/>
                </a:cxn>
                <a:cxn ang="0">
                  <a:pos x="771" y="131"/>
                </a:cxn>
              </a:cxnLst>
              <a:rect l="0" t="0" r="r" b="b"/>
              <a:pathLst>
                <a:path w="819" h="396">
                  <a:moveTo>
                    <a:pt x="787" y="153"/>
                  </a:moveTo>
                  <a:lnTo>
                    <a:pt x="819" y="231"/>
                  </a:lnTo>
                  <a:lnTo>
                    <a:pt x="798" y="240"/>
                  </a:lnTo>
                  <a:lnTo>
                    <a:pt x="794" y="233"/>
                  </a:lnTo>
                  <a:lnTo>
                    <a:pt x="791" y="226"/>
                  </a:lnTo>
                  <a:lnTo>
                    <a:pt x="789" y="218"/>
                  </a:lnTo>
                  <a:lnTo>
                    <a:pt x="788" y="211"/>
                  </a:lnTo>
                  <a:lnTo>
                    <a:pt x="784" y="204"/>
                  </a:lnTo>
                  <a:lnTo>
                    <a:pt x="780" y="199"/>
                  </a:lnTo>
                  <a:lnTo>
                    <a:pt x="774" y="197"/>
                  </a:lnTo>
                  <a:lnTo>
                    <a:pt x="766" y="199"/>
                  </a:lnTo>
                  <a:lnTo>
                    <a:pt x="749" y="206"/>
                  </a:lnTo>
                  <a:lnTo>
                    <a:pt x="750" y="200"/>
                  </a:lnTo>
                  <a:lnTo>
                    <a:pt x="751" y="196"/>
                  </a:lnTo>
                  <a:lnTo>
                    <a:pt x="750" y="192"/>
                  </a:lnTo>
                  <a:lnTo>
                    <a:pt x="748" y="189"/>
                  </a:lnTo>
                  <a:lnTo>
                    <a:pt x="741" y="183"/>
                  </a:lnTo>
                  <a:lnTo>
                    <a:pt x="732" y="178"/>
                  </a:lnTo>
                  <a:lnTo>
                    <a:pt x="726" y="177"/>
                  </a:lnTo>
                  <a:lnTo>
                    <a:pt x="724" y="182"/>
                  </a:lnTo>
                  <a:lnTo>
                    <a:pt x="723" y="176"/>
                  </a:lnTo>
                  <a:lnTo>
                    <a:pt x="721" y="170"/>
                  </a:lnTo>
                  <a:lnTo>
                    <a:pt x="718" y="165"/>
                  </a:lnTo>
                  <a:lnTo>
                    <a:pt x="715" y="161"/>
                  </a:lnTo>
                  <a:lnTo>
                    <a:pt x="705" y="155"/>
                  </a:lnTo>
                  <a:lnTo>
                    <a:pt x="696" y="153"/>
                  </a:lnTo>
                  <a:lnTo>
                    <a:pt x="693" y="152"/>
                  </a:lnTo>
                  <a:lnTo>
                    <a:pt x="690" y="154"/>
                  </a:lnTo>
                  <a:lnTo>
                    <a:pt x="686" y="157"/>
                  </a:lnTo>
                  <a:lnTo>
                    <a:pt x="683" y="161"/>
                  </a:lnTo>
                  <a:lnTo>
                    <a:pt x="682" y="153"/>
                  </a:lnTo>
                  <a:lnTo>
                    <a:pt x="682" y="146"/>
                  </a:lnTo>
                  <a:lnTo>
                    <a:pt x="681" y="140"/>
                  </a:lnTo>
                  <a:lnTo>
                    <a:pt x="681" y="133"/>
                  </a:lnTo>
                  <a:lnTo>
                    <a:pt x="678" y="126"/>
                  </a:lnTo>
                  <a:lnTo>
                    <a:pt x="676" y="120"/>
                  </a:lnTo>
                  <a:lnTo>
                    <a:pt x="672" y="114"/>
                  </a:lnTo>
                  <a:lnTo>
                    <a:pt x="667" y="108"/>
                  </a:lnTo>
                  <a:lnTo>
                    <a:pt x="655" y="105"/>
                  </a:lnTo>
                  <a:lnTo>
                    <a:pt x="648" y="106"/>
                  </a:lnTo>
                  <a:lnTo>
                    <a:pt x="642" y="110"/>
                  </a:lnTo>
                  <a:lnTo>
                    <a:pt x="639" y="118"/>
                  </a:lnTo>
                  <a:lnTo>
                    <a:pt x="636" y="125"/>
                  </a:lnTo>
                  <a:lnTo>
                    <a:pt x="635" y="133"/>
                  </a:lnTo>
                  <a:lnTo>
                    <a:pt x="634" y="141"/>
                  </a:lnTo>
                  <a:lnTo>
                    <a:pt x="634" y="149"/>
                  </a:lnTo>
                  <a:lnTo>
                    <a:pt x="630" y="141"/>
                  </a:lnTo>
                  <a:lnTo>
                    <a:pt x="627" y="132"/>
                  </a:lnTo>
                  <a:lnTo>
                    <a:pt x="623" y="123"/>
                  </a:lnTo>
                  <a:lnTo>
                    <a:pt x="620" y="116"/>
                  </a:lnTo>
                  <a:lnTo>
                    <a:pt x="614" y="107"/>
                  </a:lnTo>
                  <a:lnTo>
                    <a:pt x="609" y="101"/>
                  </a:lnTo>
                  <a:lnTo>
                    <a:pt x="603" y="95"/>
                  </a:lnTo>
                  <a:lnTo>
                    <a:pt x="597" y="92"/>
                  </a:lnTo>
                  <a:lnTo>
                    <a:pt x="587" y="94"/>
                  </a:lnTo>
                  <a:lnTo>
                    <a:pt x="582" y="99"/>
                  </a:lnTo>
                  <a:lnTo>
                    <a:pt x="579" y="106"/>
                  </a:lnTo>
                  <a:lnTo>
                    <a:pt x="579" y="116"/>
                  </a:lnTo>
                  <a:lnTo>
                    <a:pt x="579" y="125"/>
                  </a:lnTo>
                  <a:lnTo>
                    <a:pt x="580" y="134"/>
                  </a:lnTo>
                  <a:lnTo>
                    <a:pt x="580" y="144"/>
                  </a:lnTo>
                  <a:lnTo>
                    <a:pt x="580" y="153"/>
                  </a:lnTo>
                  <a:lnTo>
                    <a:pt x="573" y="141"/>
                  </a:lnTo>
                  <a:lnTo>
                    <a:pt x="570" y="127"/>
                  </a:lnTo>
                  <a:lnTo>
                    <a:pt x="567" y="113"/>
                  </a:lnTo>
                  <a:lnTo>
                    <a:pt x="566" y="99"/>
                  </a:lnTo>
                  <a:lnTo>
                    <a:pt x="562" y="85"/>
                  </a:lnTo>
                  <a:lnTo>
                    <a:pt x="557" y="76"/>
                  </a:lnTo>
                  <a:lnTo>
                    <a:pt x="548" y="69"/>
                  </a:lnTo>
                  <a:lnTo>
                    <a:pt x="535" y="67"/>
                  </a:lnTo>
                  <a:lnTo>
                    <a:pt x="532" y="76"/>
                  </a:lnTo>
                  <a:lnTo>
                    <a:pt x="531" y="89"/>
                  </a:lnTo>
                  <a:lnTo>
                    <a:pt x="531" y="101"/>
                  </a:lnTo>
                  <a:lnTo>
                    <a:pt x="531" y="116"/>
                  </a:lnTo>
                  <a:lnTo>
                    <a:pt x="530" y="128"/>
                  </a:lnTo>
                  <a:lnTo>
                    <a:pt x="530" y="141"/>
                  </a:lnTo>
                  <a:lnTo>
                    <a:pt x="529" y="152"/>
                  </a:lnTo>
                  <a:lnTo>
                    <a:pt x="527" y="161"/>
                  </a:lnTo>
                  <a:lnTo>
                    <a:pt x="519" y="152"/>
                  </a:lnTo>
                  <a:lnTo>
                    <a:pt x="515" y="142"/>
                  </a:lnTo>
                  <a:lnTo>
                    <a:pt x="511" y="130"/>
                  </a:lnTo>
                  <a:lnTo>
                    <a:pt x="508" y="121"/>
                  </a:lnTo>
                  <a:lnTo>
                    <a:pt x="503" y="110"/>
                  </a:lnTo>
                  <a:lnTo>
                    <a:pt x="498" y="104"/>
                  </a:lnTo>
                  <a:lnTo>
                    <a:pt x="488" y="100"/>
                  </a:lnTo>
                  <a:lnTo>
                    <a:pt x="478" y="100"/>
                  </a:lnTo>
                  <a:lnTo>
                    <a:pt x="472" y="106"/>
                  </a:lnTo>
                  <a:lnTo>
                    <a:pt x="470" y="114"/>
                  </a:lnTo>
                  <a:lnTo>
                    <a:pt x="469" y="122"/>
                  </a:lnTo>
                  <a:lnTo>
                    <a:pt x="470" y="131"/>
                  </a:lnTo>
                  <a:lnTo>
                    <a:pt x="470" y="140"/>
                  </a:lnTo>
                  <a:lnTo>
                    <a:pt x="471" y="148"/>
                  </a:lnTo>
                  <a:lnTo>
                    <a:pt x="470" y="156"/>
                  </a:lnTo>
                  <a:lnTo>
                    <a:pt x="469" y="166"/>
                  </a:lnTo>
                  <a:lnTo>
                    <a:pt x="465" y="156"/>
                  </a:lnTo>
                  <a:lnTo>
                    <a:pt x="462" y="147"/>
                  </a:lnTo>
                  <a:lnTo>
                    <a:pt x="459" y="138"/>
                  </a:lnTo>
                  <a:lnTo>
                    <a:pt x="456" y="129"/>
                  </a:lnTo>
                  <a:lnTo>
                    <a:pt x="452" y="120"/>
                  </a:lnTo>
                  <a:lnTo>
                    <a:pt x="446" y="114"/>
                  </a:lnTo>
                  <a:lnTo>
                    <a:pt x="438" y="109"/>
                  </a:lnTo>
                  <a:lnTo>
                    <a:pt x="428" y="108"/>
                  </a:lnTo>
                  <a:lnTo>
                    <a:pt x="420" y="113"/>
                  </a:lnTo>
                  <a:lnTo>
                    <a:pt x="416" y="119"/>
                  </a:lnTo>
                  <a:lnTo>
                    <a:pt x="413" y="125"/>
                  </a:lnTo>
                  <a:lnTo>
                    <a:pt x="413" y="133"/>
                  </a:lnTo>
                  <a:lnTo>
                    <a:pt x="411" y="140"/>
                  </a:lnTo>
                  <a:lnTo>
                    <a:pt x="410" y="147"/>
                  </a:lnTo>
                  <a:lnTo>
                    <a:pt x="409" y="154"/>
                  </a:lnTo>
                  <a:lnTo>
                    <a:pt x="408" y="161"/>
                  </a:lnTo>
                  <a:lnTo>
                    <a:pt x="403" y="153"/>
                  </a:lnTo>
                  <a:lnTo>
                    <a:pt x="399" y="145"/>
                  </a:lnTo>
                  <a:lnTo>
                    <a:pt x="395" y="135"/>
                  </a:lnTo>
                  <a:lnTo>
                    <a:pt x="391" y="128"/>
                  </a:lnTo>
                  <a:lnTo>
                    <a:pt x="385" y="120"/>
                  </a:lnTo>
                  <a:lnTo>
                    <a:pt x="380" y="115"/>
                  </a:lnTo>
                  <a:lnTo>
                    <a:pt x="371" y="110"/>
                  </a:lnTo>
                  <a:lnTo>
                    <a:pt x="362" y="108"/>
                  </a:lnTo>
                  <a:lnTo>
                    <a:pt x="357" y="109"/>
                  </a:lnTo>
                  <a:lnTo>
                    <a:pt x="353" y="114"/>
                  </a:lnTo>
                  <a:lnTo>
                    <a:pt x="350" y="118"/>
                  </a:lnTo>
                  <a:lnTo>
                    <a:pt x="349" y="124"/>
                  </a:lnTo>
                  <a:lnTo>
                    <a:pt x="348" y="129"/>
                  </a:lnTo>
                  <a:lnTo>
                    <a:pt x="349" y="135"/>
                  </a:lnTo>
                  <a:lnTo>
                    <a:pt x="350" y="142"/>
                  </a:lnTo>
                  <a:lnTo>
                    <a:pt x="353" y="149"/>
                  </a:lnTo>
                  <a:lnTo>
                    <a:pt x="317" y="117"/>
                  </a:lnTo>
                  <a:lnTo>
                    <a:pt x="310" y="122"/>
                  </a:lnTo>
                  <a:lnTo>
                    <a:pt x="307" y="130"/>
                  </a:lnTo>
                  <a:lnTo>
                    <a:pt x="304" y="139"/>
                  </a:lnTo>
                  <a:lnTo>
                    <a:pt x="304" y="148"/>
                  </a:lnTo>
                  <a:lnTo>
                    <a:pt x="304" y="155"/>
                  </a:lnTo>
                  <a:lnTo>
                    <a:pt x="304" y="164"/>
                  </a:lnTo>
                  <a:lnTo>
                    <a:pt x="304" y="169"/>
                  </a:lnTo>
                  <a:lnTo>
                    <a:pt x="304" y="174"/>
                  </a:lnTo>
                  <a:lnTo>
                    <a:pt x="300" y="168"/>
                  </a:lnTo>
                  <a:lnTo>
                    <a:pt x="298" y="163"/>
                  </a:lnTo>
                  <a:lnTo>
                    <a:pt x="296" y="156"/>
                  </a:lnTo>
                  <a:lnTo>
                    <a:pt x="295" y="151"/>
                  </a:lnTo>
                  <a:lnTo>
                    <a:pt x="292" y="145"/>
                  </a:lnTo>
                  <a:lnTo>
                    <a:pt x="290" y="140"/>
                  </a:lnTo>
                  <a:lnTo>
                    <a:pt x="286" y="135"/>
                  </a:lnTo>
                  <a:lnTo>
                    <a:pt x="279" y="132"/>
                  </a:lnTo>
                  <a:lnTo>
                    <a:pt x="273" y="132"/>
                  </a:lnTo>
                  <a:lnTo>
                    <a:pt x="267" y="133"/>
                  </a:lnTo>
                  <a:lnTo>
                    <a:pt x="261" y="135"/>
                  </a:lnTo>
                  <a:lnTo>
                    <a:pt x="255" y="141"/>
                  </a:lnTo>
                  <a:lnTo>
                    <a:pt x="263" y="178"/>
                  </a:lnTo>
                  <a:lnTo>
                    <a:pt x="255" y="169"/>
                  </a:lnTo>
                  <a:lnTo>
                    <a:pt x="249" y="157"/>
                  </a:lnTo>
                  <a:lnTo>
                    <a:pt x="243" y="146"/>
                  </a:lnTo>
                  <a:lnTo>
                    <a:pt x="238" y="135"/>
                  </a:lnTo>
                  <a:lnTo>
                    <a:pt x="230" y="125"/>
                  </a:lnTo>
                  <a:lnTo>
                    <a:pt x="222" y="119"/>
                  </a:lnTo>
                  <a:lnTo>
                    <a:pt x="210" y="117"/>
                  </a:lnTo>
                  <a:lnTo>
                    <a:pt x="197" y="121"/>
                  </a:lnTo>
                  <a:lnTo>
                    <a:pt x="200" y="133"/>
                  </a:lnTo>
                  <a:lnTo>
                    <a:pt x="203" y="148"/>
                  </a:lnTo>
                  <a:lnTo>
                    <a:pt x="206" y="163"/>
                  </a:lnTo>
                  <a:lnTo>
                    <a:pt x="210" y="178"/>
                  </a:lnTo>
                  <a:lnTo>
                    <a:pt x="213" y="193"/>
                  </a:lnTo>
                  <a:lnTo>
                    <a:pt x="216" y="208"/>
                  </a:lnTo>
                  <a:lnTo>
                    <a:pt x="217" y="224"/>
                  </a:lnTo>
                  <a:lnTo>
                    <a:pt x="218" y="240"/>
                  </a:lnTo>
                  <a:lnTo>
                    <a:pt x="206" y="227"/>
                  </a:lnTo>
                  <a:lnTo>
                    <a:pt x="197" y="213"/>
                  </a:lnTo>
                  <a:lnTo>
                    <a:pt x="190" y="196"/>
                  </a:lnTo>
                  <a:lnTo>
                    <a:pt x="182" y="181"/>
                  </a:lnTo>
                  <a:lnTo>
                    <a:pt x="173" y="167"/>
                  </a:lnTo>
                  <a:lnTo>
                    <a:pt x="162" y="158"/>
                  </a:lnTo>
                  <a:lnTo>
                    <a:pt x="148" y="156"/>
                  </a:lnTo>
                  <a:lnTo>
                    <a:pt x="131" y="161"/>
                  </a:lnTo>
                  <a:lnTo>
                    <a:pt x="141" y="177"/>
                  </a:lnTo>
                  <a:lnTo>
                    <a:pt x="150" y="196"/>
                  </a:lnTo>
                  <a:lnTo>
                    <a:pt x="157" y="215"/>
                  </a:lnTo>
                  <a:lnTo>
                    <a:pt x="164" y="234"/>
                  </a:lnTo>
                  <a:lnTo>
                    <a:pt x="167" y="253"/>
                  </a:lnTo>
                  <a:lnTo>
                    <a:pt x="169" y="274"/>
                  </a:lnTo>
                  <a:lnTo>
                    <a:pt x="168" y="296"/>
                  </a:lnTo>
                  <a:lnTo>
                    <a:pt x="165" y="318"/>
                  </a:lnTo>
                  <a:lnTo>
                    <a:pt x="157" y="301"/>
                  </a:lnTo>
                  <a:lnTo>
                    <a:pt x="151" y="284"/>
                  </a:lnTo>
                  <a:lnTo>
                    <a:pt x="145" y="268"/>
                  </a:lnTo>
                  <a:lnTo>
                    <a:pt x="139" y="252"/>
                  </a:lnTo>
                  <a:lnTo>
                    <a:pt x="132" y="235"/>
                  </a:lnTo>
                  <a:lnTo>
                    <a:pt x="126" y="220"/>
                  </a:lnTo>
                  <a:lnTo>
                    <a:pt x="117" y="204"/>
                  </a:lnTo>
                  <a:lnTo>
                    <a:pt x="107" y="191"/>
                  </a:lnTo>
                  <a:lnTo>
                    <a:pt x="101" y="192"/>
                  </a:lnTo>
                  <a:lnTo>
                    <a:pt x="96" y="195"/>
                  </a:lnTo>
                  <a:lnTo>
                    <a:pt x="91" y="200"/>
                  </a:lnTo>
                  <a:lnTo>
                    <a:pt x="90" y="206"/>
                  </a:lnTo>
                  <a:lnTo>
                    <a:pt x="99" y="297"/>
                  </a:lnTo>
                  <a:lnTo>
                    <a:pt x="93" y="289"/>
                  </a:lnTo>
                  <a:lnTo>
                    <a:pt x="87" y="276"/>
                  </a:lnTo>
                  <a:lnTo>
                    <a:pt x="81" y="261"/>
                  </a:lnTo>
                  <a:lnTo>
                    <a:pt x="76" y="247"/>
                  </a:lnTo>
                  <a:lnTo>
                    <a:pt x="69" y="233"/>
                  </a:lnTo>
                  <a:lnTo>
                    <a:pt x="59" y="224"/>
                  </a:lnTo>
                  <a:lnTo>
                    <a:pt x="47" y="219"/>
                  </a:lnTo>
                  <a:lnTo>
                    <a:pt x="33" y="223"/>
                  </a:lnTo>
                  <a:lnTo>
                    <a:pt x="39" y="245"/>
                  </a:lnTo>
                  <a:lnTo>
                    <a:pt x="48" y="267"/>
                  </a:lnTo>
                  <a:lnTo>
                    <a:pt x="57" y="290"/>
                  </a:lnTo>
                  <a:lnTo>
                    <a:pt x="66" y="313"/>
                  </a:lnTo>
                  <a:lnTo>
                    <a:pt x="73" y="333"/>
                  </a:lnTo>
                  <a:lnTo>
                    <a:pt x="78" y="355"/>
                  </a:lnTo>
                  <a:lnTo>
                    <a:pt x="78" y="376"/>
                  </a:lnTo>
                  <a:lnTo>
                    <a:pt x="74" y="396"/>
                  </a:lnTo>
                  <a:lnTo>
                    <a:pt x="71" y="366"/>
                  </a:lnTo>
                  <a:lnTo>
                    <a:pt x="64" y="339"/>
                  </a:lnTo>
                  <a:lnTo>
                    <a:pt x="56" y="310"/>
                  </a:lnTo>
                  <a:lnTo>
                    <a:pt x="48" y="284"/>
                  </a:lnTo>
                  <a:lnTo>
                    <a:pt x="35" y="257"/>
                  </a:lnTo>
                  <a:lnTo>
                    <a:pt x="24" y="231"/>
                  </a:lnTo>
                  <a:lnTo>
                    <a:pt x="11" y="206"/>
                  </a:lnTo>
                  <a:lnTo>
                    <a:pt x="0" y="182"/>
                  </a:lnTo>
                  <a:lnTo>
                    <a:pt x="61" y="121"/>
                  </a:lnTo>
                  <a:lnTo>
                    <a:pt x="132" y="73"/>
                  </a:lnTo>
                  <a:lnTo>
                    <a:pt x="209" y="36"/>
                  </a:lnTo>
                  <a:lnTo>
                    <a:pt x="291" y="13"/>
                  </a:lnTo>
                  <a:lnTo>
                    <a:pt x="374" y="0"/>
                  </a:lnTo>
                  <a:lnTo>
                    <a:pt x="461" y="0"/>
                  </a:lnTo>
                  <a:lnTo>
                    <a:pt x="546" y="13"/>
                  </a:lnTo>
                  <a:lnTo>
                    <a:pt x="630" y="39"/>
                  </a:lnTo>
                  <a:lnTo>
                    <a:pt x="651" y="48"/>
                  </a:lnTo>
                  <a:lnTo>
                    <a:pt x="673" y="59"/>
                  </a:lnTo>
                  <a:lnTo>
                    <a:pt x="694" y="70"/>
                  </a:lnTo>
                  <a:lnTo>
                    <a:pt x="716" y="83"/>
                  </a:lnTo>
                  <a:lnTo>
                    <a:pt x="734" y="96"/>
                  </a:lnTo>
                  <a:lnTo>
                    <a:pt x="754" y="113"/>
                  </a:lnTo>
                  <a:lnTo>
                    <a:pt x="771" y="131"/>
                  </a:lnTo>
                  <a:lnTo>
                    <a:pt x="787" y="153"/>
                  </a:lnTo>
                  <a:close/>
                </a:path>
              </a:pathLst>
            </a:custGeom>
            <a:solidFill>
              <a:srgbClr val="9F40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8946" name="Freeform 18"/>
            <p:cNvSpPr>
              <a:spLocks/>
            </p:cNvSpPr>
            <p:nvPr/>
          </p:nvSpPr>
          <p:spPr bwMode="auto">
            <a:xfrm>
              <a:off x="1317" y="2436"/>
              <a:ext cx="21" cy="25"/>
            </a:xfrm>
            <a:custGeom>
              <a:avLst/>
              <a:gdLst/>
              <a:ahLst/>
              <a:cxnLst>
                <a:cxn ang="0">
                  <a:pos x="127" y="120"/>
                </a:cxn>
                <a:cxn ang="0">
                  <a:pos x="94" y="152"/>
                </a:cxn>
                <a:cxn ang="0">
                  <a:pos x="85" y="141"/>
                </a:cxn>
                <a:cxn ang="0">
                  <a:pos x="78" y="130"/>
                </a:cxn>
                <a:cxn ang="0">
                  <a:pos x="69" y="120"/>
                </a:cxn>
                <a:cxn ang="0">
                  <a:pos x="59" y="110"/>
                </a:cxn>
                <a:cxn ang="0">
                  <a:pos x="50" y="99"/>
                </a:cxn>
                <a:cxn ang="0">
                  <a:pos x="40" y="89"/>
                </a:cxn>
                <a:cxn ang="0">
                  <a:pos x="33" y="77"/>
                </a:cxn>
                <a:cxn ang="0">
                  <a:pos x="28" y="66"/>
                </a:cxn>
                <a:cxn ang="0">
                  <a:pos x="19" y="65"/>
                </a:cxn>
                <a:cxn ang="0">
                  <a:pos x="14" y="69"/>
                </a:cxn>
                <a:cxn ang="0">
                  <a:pos x="10" y="75"/>
                </a:cxn>
                <a:cxn ang="0">
                  <a:pos x="7" y="82"/>
                </a:cxn>
                <a:cxn ang="0">
                  <a:pos x="11" y="85"/>
                </a:cxn>
                <a:cxn ang="0">
                  <a:pos x="12" y="91"/>
                </a:cxn>
                <a:cxn ang="0">
                  <a:pos x="11" y="95"/>
                </a:cxn>
                <a:cxn ang="0">
                  <a:pos x="11" y="99"/>
                </a:cxn>
                <a:cxn ang="0">
                  <a:pos x="0" y="99"/>
                </a:cxn>
                <a:cxn ang="0">
                  <a:pos x="0" y="84"/>
                </a:cxn>
                <a:cxn ang="0">
                  <a:pos x="2" y="72"/>
                </a:cxn>
                <a:cxn ang="0">
                  <a:pos x="4" y="59"/>
                </a:cxn>
                <a:cxn ang="0">
                  <a:pos x="9" y="48"/>
                </a:cxn>
                <a:cxn ang="0">
                  <a:pos x="13" y="35"/>
                </a:cxn>
                <a:cxn ang="0">
                  <a:pos x="19" y="24"/>
                </a:cxn>
                <a:cxn ang="0">
                  <a:pos x="26" y="12"/>
                </a:cxn>
                <a:cxn ang="0">
                  <a:pos x="32" y="0"/>
                </a:cxn>
                <a:cxn ang="0">
                  <a:pos x="49" y="9"/>
                </a:cxn>
                <a:cxn ang="0">
                  <a:pos x="62" y="22"/>
                </a:cxn>
                <a:cxn ang="0">
                  <a:pos x="73" y="37"/>
                </a:cxn>
                <a:cxn ang="0">
                  <a:pos x="83" y="55"/>
                </a:cxn>
                <a:cxn ang="0">
                  <a:pos x="91" y="72"/>
                </a:cxn>
                <a:cxn ang="0">
                  <a:pos x="102" y="90"/>
                </a:cxn>
                <a:cxn ang="0">
                  <a:pos x="112" y="105"/>
                </a:cxn>
                <a:cxn ang="0">
                  <a:pos x="127" y="120"/>
                </a:cxn>
              </a:cxnLst>
              <a:rect l="0" t="0" r="r" b="b"/>
              <a:pathLst>
                <a:path w="127" h="152">
                  <a:moveTo>
                    <a:pt x="127" y="120"/>
                  </a:moveTo>
                  <a:lnTo>
                    <a:pt x="94" y="152"/>
                  </a:lnTo>
                  <a:lnTo>
                    <a:pt x="85" y="141"/>
                  </a:lnTo>
                  <a:lnTo>
                    <a:pt x="78" y="130"/>
                  </a:lnTo>
                  <a:lnTo>
                    <a:pt x="69" y="120"/>
                  </a:lnTo>
                  <a:lnTo>
                    <a:pt x="59" y="110"/>
                  </a:lnTo>
                  <a:lnTo>
                    <a:pt x="50" y="99"/>
                  </a:lnTo>
                  <a:lnTo>
                    <a:pt x="40" y="89"/>
                  </a:lnTo>
                  <a:lnTo>
                    <a:pt x="33" y="77"/>
                  </a:lnTo>
                  <a:lnTo>
                    <a:pt x="28" y="66"/>
                  </a:lnTo>
                  <a:lnTo>
                    <a:pt x="19" y="65"/>
                  </a:lnTo>
                  <a:lnTo>
                    <a:pt x="14" y="69"/>
                  </a:lnTo>
                  <a:lnTo>
                    <a:pt x="10" y="75"/>
                  </a:lnTo>
                  <a:lnTo>
                    <a:pt x="7" y="82"/>
                  </a:lnTo>
                  <a:lnTo>
                    <a:pt x="11" y="85"/>
                  </a:lnTo>
                  <a:lnTo>
                    <a:pt x="12" y="91"/>
                  </a:lnTo>
                  <a:lnTo>
                    <a:pt x="11" y="95"/>
                  </a:lnTo>
                  <a:lnTo>
                    <a:pt x="11" y="99"/>
                  </a:lnTo>
                  <a:lnTo>
                    <a:pt x="0" y="99"/>
                  </a:lnTo>
                  <a:lnTo>
                    <a:pt x="0" y="84"/>
                  </a:lnTo>
                  <a:lnTo>
                    <a:pt x="2" y="72"/>
                  </a:lnTo>
                  <a:lnTo>
                    <a:pt x="4" y="59"/>
                  </a:lnTo>
                  <a:lnTo>
                    <a:pt x="9" y="48"/>
                  </a:lnTo>
                  <a:lnTo>
                    <a:pt x="13" y="35"/>
                  </a:lnTo>
                  <a:lnTo>
                    <a:pt x="19" y="24"/>
                  </a:lnTo>
                  <a:lnTo>
                    <a:pt x="26" y="12"/>
                  </a:lnTo>
                  <a:lnTo>
                    <a:pt x="32" y="0"/>
                  </a:lnTo>
                  <a:lnTo>
                    <a:pt x="49" y="9"/>
                  </a:lnTo>
                  <a:lnTo>
                    <a:pt x="62" y="22"/>
                  </a:lnTo>
                  <a:lnTo>
                    <a:pt x="73" y="37"/>
                  </a:lnTo>
                  <a:lnTo>
                    <a:pt x="83" y="55"/>
                  </a:lnTo>
                  <a:lnTo>
                    <a:pt x="91" y="72"/>
                  </a:lnTo>
                  <a:lnTo>
                    <a:pt x="102" y="90"/>
                  </a:lnTo>
                  <a:lnTo>
                    <a:pt x="112" y="105"/>
                  </a:lnTo>
                  <a:lnTo>
                    <a:pt x="127" y="120"/>
                  </a:lnTo>
                  <a:close/>
                </a:path>
              </a:pathLst>
            </a:custGeom>
            <a:solidFill>
              <a:srgbClr val="BF80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8947" name="Freeform 19"/>
            <p:cNvSpPr>
              <a:spLocks/>
            </p:cNvSpPr>
            <p:nvPr/>
          </p:nvSpPr>
          <p:spPr bwMode="auto">
            <a:xfrm>
              <a:off x="1468" y="2439"/>
              <a:ext cx="47" cy="28"/>
            </a:xfrm>
            <a:custGeom>
              <a:avLst/>
              <a:gdLst/>
              <a:ahLst/>
              <a:cxnLst>
                <a:cxn ang="0">
                  <a:pos x="228" y="47"/>
                </a:cxn>
                <a:cxn ang="0">
                  <a:pos x="246" y="65"/>
                </a:cxn>
                <a:cxn ang="0">
                  <a:pos x="256" y="90"/>
                </a:cxn>
                <a:cxn ang="0">
                  <a:pos x="269" y="115"/>
                </a:cxn>
                <a:cxn ang="0">
                  <a:pos x="269" y="123"/>
                </a:cxn>
                <a:cxn ang="0">
                  <a:pos x="253" y="127"/>
                </a:cxn>
                <a:cxn ang="0">
                  <a:pos x="245" y="142"/>
                </a:cxn>
                <a:cxn ang="0">
                  <a:pos x="242" y="161"/>
                </a:cxn>
                <a:cxn ang="0">
                  <a:pos x="236" y="159"/>
                </a:cxn>
                <a:cxn ang="0">
                  <a:pos x="232" y="131"/>
                </a:cxn>
                <a:cxn ang="0">
                  <a:pos x="232" y="105"/>
                </a:cxn>
                <a:cxn ang="0">
                  <a:pos x="223" y="85"/>
                </a:cxn>
                <a:cxn ang="0">
                  <a:pos x="204" y="87"/>
                </a:cxn>
                <a:cxn ang="0">
                  <a:pos x="197" y="105"/>
                </a:cxn>
                <a:cxn ang="0">
                  <a:pos x="197" y="127"/>
                </a:cxn>
                <a:cxn ang="0">
                  <a:pos x="196" y="149"/>
                </a:cxn>
                <a:cxn ang="0">
                  <a:pos x="190" y="147"/>
                </a:cxn>
                <a:cxn ang="0">
                  <a:pos x="189" y="121"/>
                </a:cxn>
                <a:cxn ang="0">
                  <a:pos x="185" y="97"/>
                </a:cxn>
                <a:cxn ang="0">
                  <a:pos x="172" y="82"/>
                </a:cxn>
                <a:cxn ang="0">
                  <a:pos x="153" y="91"/>
                </a:cxn>
                <a:cxn ang="0">
                  <a:pos x="150" y="112"/>
                </a:cxn>
                <a:cxn ang="0">
                  <a:pos x="155" y="135"/>
                </a:cxn>
                <a:cxn ang="0">
                  <a:pos x="159" y="159"/>
                </a:cxn>
                <a:cxn ang="0">
                  <a:pos x="156" y="162"/>
                </a:cxn>
                <a:cxn ang="0">
                  <a:pos x="154" y="142"/>
                </a:cxn>
                <a:cxn ang="0">
                  <a:pos x="150" y="123"/>
                </a:cxn>
                <a:cxn ang="0">
                  <a:pos x="142" y="106"/>
                </a:cxn>
                <a:cxn ang="0">
                  <a:pos x="125" y="105"/>
                </a:cxn>
                <a:cxn ang="0">
                  <a:pos x="118" y="121"/>
                </a:cxn>
                <a:cxn ang="0">
                  <a:pos x="120" y="144"/>
                </a:cxn>
                <a:cxn ang="0">
                  <a:pos x="121" y="162"/>
                </a:cxn>
                <a:cxn ang="0">
                  <a:pos x="113" y="159"/>
                </a:cxn>
                <a:cxn ang="0">
                  <a:pos x="109" y="142"/>
                </a:cxn>
                <a:cxn ang="0">
                  <a:pos x="105" y="126"/>
                </a:cxn>
                <a:cxn ang="0">
                  <a:pos x="95" y="117"/>
                </a:cxn>
                <a:cxn ang="0">
                  <a:pos x="81" y="122"/>
                </a:cxn>
                <a:cxn ang="0">
                  <a:pos x="78" y="134"/>
                </a:cxn>
                <a:cxn ang="0">
                  <a:pos x="78" y="147"/>
                </a:cxn>
                <a:cxn ang="0">
                  <a:pos x="77" y="160"/>
                </a:cxn>
                <a:cxn ang="0">
                  <a:pos x="77" y="161"/>
                </a:cxn>
                <a:cxn ang="0">
                  <a:pos x="77" y="150"/>
                </a:cxn>
                <a:cxn ang="0">
                  <a:pos x="74" y="135"/>
                </a:cxn>
                <a:cxn ang="0">
                  <a:pos x="60" y="125"/>
                </a:cxn>
                <a:cxn ang="0">
                  <a:pos x="50" y="135"/>
                </a:cxn>
                <a:cxn ang="0">
                  <a:pos x="49" y="147"/>
                </a:cxn>
                <a:cxn ang="0">
                  <a:pos x="37" y="117"/>
                </a:cxn>
                <a:cxn ang="0">
                  <a:pos x="13" y="91"/>
                </a:cxn>
                <a:cxn ang="0">
                  <a:pos x="0" y="64"/>
                </a:cxn>
                <a:cxn ang="0">
                  <a:pos x="20" y="36"/>
                </a:cxn>
                <a:cxn ang="0">
                  <a:pos x="51" y="13"/>
                </a:cxn>
                <a:cxn ang="0">
                  <a:pos x="88" y="3"/>
                </a:cxn>
                <a:cxn ang="0">
                  <a:pos x="128" y="1"/>
                </a:cxn>
                <a:cxn ang="0">
                  <a:pos x="168" y="7"/>
                </a:cxn>
                <a:cxn ang="0">
                  <a:pos x="181" y="14"/>
                </a:cxn>
                <a:cxn ang="0">
                  <a:pos x="195" y="21"/>
                </a:cxn>
                <a:cxn ang="0">
                  <a:pos x="206" y="29"/>
                </a:cxn>
                <a:cxn ang="0">
                  <a:pos x="214" y="44"/>
                </a:cxn>
              </a:cxnLst>
              <a:rect l="0" t="0" r="r" b="b"/>
              <a:pathLst>
                <a:path w="279" h="172">
                  <a:moveTo>
                    <a:pt x="214" y="44"/>
                  </a:moveTo>
                  <a:lnTo>
                    <a:pt x="228" y="47"/>
                  </a:lnTo>
                  <a:lnTo>
                    <a:pt x="239" y="55"/>
                  </a:lnTo>
                  <a:lnTo>
                    <a:pt x="246" y="65"/>
                  </a:lnTo>
                  <a:lnTo>
                    <a:pt x="252" y="78"/>
                  </a:lnTo>
                  <a:lnTo>
                    <a:pt x="256" y="90"/>
                  </a:lnTo>
                  <a:lnTo>
                    <a:pt x="262" y="104"/>
                  </a:lnTo>
                  <a:lnTo>
                    <a:pt x="269" y="115"/>
                  </a:lnTo>
                  <a:lnTo>
                    <a:pt x="279" y="126"/>
                  </a:lnTo>
                  <a:lnTo>
                    <a:pt x="269" y="123"/>
                  </a:lnTo>
                  <a:lnTo>
                    <a:pt x="261" y="124"/>
                  </a:lnTo>
                  <a:lnTo>
                    <a:pt x="253" y="127"/>
                  </a:lnTo>
                  <a:lnTo>
                    <a:pt x="249" y="134"/>
                  </a:lnTo>
                  <a:lnTo>
                    <a:pt x="245" y="142"/>
                  </a:lnTo>
                  <a:lnTo>
                    <a:pt x="243" y="152"/>
                  </a:lnTo>
                  <a:lnTo>
                    <a:pt x="242" y="161"/>
                  </a:lnTo>
                  <a:lnTo>
                    <a:pt x="242" y="172"/>
                  </a:lnTo>
                  <a:lnTo>
                    <a:pt x="236" y="159"/>
                  </a:lnTo>
                  <a:lnTo>
                    <a:pt x="233" y="146"/>
                  </a:lnTo>
                  <a:lnTo>
                    <a:pt x="232" y="131"/>
                  </a:lnTo>
                  <a:lnTo>
                    <a:pt x="233" y="119"/>
                  </a:lnTo>
                  <a:lnTo>
                    <a:pt x="232" y="105"/>
                  </a:lnTo>
                  <a:lnTo>
                    <a:pt x="229" y="94"/>
                  </a:lnTo>
                  <a:lnTo>
                    <a:pt x="223" y="85"/>
                  </a:lnTo>
                  <a:lnTo>
                    <a:pt x="214" y="81"/>
                  </a:lnTo>
                  <a:lnTo>
                    <a:pt x="204" y="87"/>
                  </a:lnTo>
                  <a:lnTo>
                    <a:pt x="199" y="96"/>
                  </a:lnTo>
                  <a:lnTo>
                    <a:pt x="197" y="105"/>
                  </a:lnTo>
                  <a:lnTo>
                    <a:pt x="197" y="116"/>
                  </a:lnTo>
                  <a:lnTo>
                    <a:pt x="197" y="127"/>
                  </a:lnTo>
                  <a:lnTo>
                    <a:pt x="197" y="138"/>
                  </a:lnTo>
                  <a:lnTo>
                    <a:pt x="196" y="149"/>
                  </a:lnTo>
                  <a:lnTo>
                    <a:pt x="193" y="159"/>
                  </a:lnTo>
                  <a:lnTo>
                    <a:pt x="190" y="147"/>
                  </a:lnTo>
                  <a:lnTo>
                    <a:pt x="190" y="134"/>
                  </a:lnTo>
                  <a:lnTo>
                    <a:pt x="189" y="121"/>
                  </a:lnTo>
                  <a:lnTo>
                    <a:pt x="189" y="109"/>
                  </a:lnTo>
                  <a:lnTo>
                    <a:pt x="185" y="97"/>
                  </a:lnTo>
                  <a:lnTo>
                    <a:pt x="180" y="88"/>
                  </a:lnTo>
                  <a:lnTo>
                    <a:pt x="172" y="82"/>
                  </a:lnTo>
                  <a:lnTo>
                    <a:pt x="159" y="81"/>
                  </a:lnTo>
                  <a:lnTo>
                    <a:pt x="153" y="91"/>
                  </a:lnTo>
                  <a:lnTo>
                    <a:pt x="151" y="102"/>
                  </a:lnTo>
                  <a:lnTo>
                    <a:pt x="150" y="112"/>
                  </a:lnTo>
                  <a:lnTo>
                    <a:pt x="153" y="125"/>
                  </a:lnTo>
                  <a:lnTo>
                    <a:pt x="155" y="135"/>
                  </a:lnTo>
                  <a:lnTo>
                    <a:pt x="157" y="147"/>
                  </a:lnTo>
                  <a:lnTo>
                    <a:pt x="159" y="159"/>
                  </a:lnTo>
                  <a:lnTo>
                    <a:pt x="159" y="172"/>
                  </a:lnTo>
                  <a:lnTo>
                    <a:pt x="156" y="162"/>
                  </a:lnTo>
                  <a:lnTo>
                    <a:pt x="155" y="153"/>
                  </a:lnTo>
                  <a:lnTo>
                    <a:pt x="154" y="142"/>
                  </a:lnTo>
                  <a:lnTo>
                    <a:pt x="153" y="133"/>
                  </a:lnTo>
                  <a:lnTo>
                    <a:pt x="150" y="123"/>
                  </a:lnTo>
                  <a:lnTo>
                    <a:pt x="147" y="114"/>
                  </a:lnTo>
                  <a:lnTo>
                    <a:pt x="142" y="106"/>
                  </a:lnTo>
                  <a:lnTo>
                    <a:pt x="135" y="102"/>
                  </a:lnTo>
                  <a:lnTo>
                    <a:pt x="125" y="105"/>
                  </a:lnTo>
                  <a:lnTo>
                    <a:pt x="120" y="112"/>
                  </a:lnTo>
                  <a:lnTo>
                    <a:pt x="118" y="121"/>
                  </a:lnTo>
                  <a:lnTo>
                    <a:pt x="119" y="133"/>
                  </a:lnTo>
                  <a:lnTo>
                    <a:pt x="120" y="144"/>
                  </a:lnTo>
                  <a:lnTo>
                    <a:pt x="122" y="154"/>
                  </a:lnTo>
                  <a:lnTo>
                    <a:pt x="121" y="162"/>
                  </a:lnTo>
                  <a:lnTo>
                    <a:pt x="119" y="167"/>
                  </a:lnTo>
                  <a:lnTo>
                    <a:pt x="113" y="159"/>
                  </a:lnTo>
                  <a:lnTo>
                    <a:pt x="110" y="152"/>
                  </a:lnTo>
                  <a:lnTo>
                    <a:pt x="109" y="142"/>
                  </a:lnTo>
                  <a:lnTo>
                    <a:pt x="108" y="134"/>
                  </a:lnTo>
                  <a:lnTo>
                    <a:pt x="105" y="126"/>
                  </a:lnTo>
                  <a:lnTo>
                    <a:pt x="102" y="121"/>
                  </a:lnTo>
                  <a:lnTo>
                    <a:pt x="95" y="117"/>
                  </a:lnTo>
                  <a:lnTo>
                    <a:pt x="85" y="117"/>
                  </a:lnTo>
                  <a:lnTo>
                    <a:pt x="81" y="122"/>
                  </a:lnTo>
                  <a:lnTo>
                    <a:pt x="79" y="128"/>
                  </a:lnTo>
                  <a:lnTo>
                    <a:pt x="78" y="134"/>
                  </a:lnTo>
                  <a:lnTo>
                    <a:pt x="78" y="140"/>
                  </a:lnTo>
                  <a:lnTo>
                    <a:pt x="78" y="147"/>
                  </a:lnTo>
                  <a:lnTo>
                    <a:pt x="78" y="154"/>
                  </a:lnTo>
                  <a:lnTo>
                    <a:pt x="77" y="160"/>
                  </a:lnTo>
                  <a:lnTo>
                    <a:pt x="77" y="167"/>
                  </a:lnTo>
                  <a:lnTo>
                    <a:pt x="77" y="161"/>
                  </a:lnTo>
                  <a:lnTo>
                    <a:pt x="78" y="155"/>
                  </a:lnTo>
                  <a:lnTo>
                    <a:pt x="77" y="150"/>
                  </a:lnTo>
                  <a:lnTo>
                    <a:pt x="77" y="145"/>
                  </a:lnTo>
                  <a:lnTo>
                    <a:pt x="74" y="135"/>
                  </a:lnTo>
                  <a:lnTo>
                    <a:pt x="70" y="126"/>
                  </a:lnTo>
                  <a:lnTo>
                    <a:pt x="60" y="125"/>
                  </a:lnTo>
                  <a:lnTo>
                    <a:pt x="54" y="129"/>
                  </a:lnTo>
                  <a:lnTo>
                    <a:pt x="50" y="135"/>
                  </a:lnTo>
                  <a:lnTo>
                    <a:pt x="49" y="142"/>
                  </a:lnTo>
                  <a:lnTo>
                    <a:pt x="49" y="147"/>
                  </a:lnTo>
                  <a:lnTo>
                    <a:pt x="46" y="131"/>
                  </a:lnTo>
                  <a:lnTo>
                    <a:pt x="37" y="117"/>
                  </a:lnTo>
                  <a:lnTo>
                    <a:pt x="25" y="104"/>
                  </a:lnTo>
                  <a:lnTo>
                    <a:pt x="13" y="91"/>
                  </a:lnTo>
                  <a:lnTo>
                    <a:pt x="3" y="78"/>
                  </a:lnTo>
                  <a:lnTo>
                    <a:pt x="0" y="64"/>
                  </a:lnTo>
                  <a:lnTo>
                    <a:pt x="4" y="50"/>
                  </a:lnTo>
                  <a:lnTo>
                    <a:pt x="20" y="36"/>
                  </a:lnTo>
                  <a:lnTo>
                    <a:pt x="34" y="23"/>
                  </a:lnTo>
                  <a:lnTo>
                    <a:pt x="51" y="13"/>
                  </a:lnTo>
                  <a:lnTo>
                    <a:pt x="69" y="6"/>
                  </a:lnTo>
                  <a:lnTo>
                    <a:pt x="88" y="3"/>
                  </a:lnTo>
                  <a:lnTo>
                    <a:pt x="108" y="0"/>
                  </a:lnTo>
                  <a:lnTo>
                    <a:pt x="128" y="1"/>
                  </a:lnTo>
                  <a:lnTo>
                    <a:pt x="148" y="3"/>
                  </a:lnTo>
                  <a:lnTo>
                    <a:pt x="168" y="7"/>
                  </a:lnTo>
                  <a:lnTo>
                    <a:pt x="174" y="10"/>
                  </a:lnTo>
                  <a:lnTo>
                    <a:pt x="181" y="14"/>
                  </a:lnTo>
                  <a:lnTo>
                    <a:pt x="188" y="17"/>
                  </a:lnTo>
                  <a:lnTo>
                    <a:pt x="195" y="21"/>
                  </a:lnTo>
                  <a:lnTo>
                    <a:pt x="200" y="24"/>
                  </a:lnTo>
                  <a:lnTo>
                    <a:pt x="206" y="29"/>
                  </a:lnTo>
                  <a:lnTo>
                    <a:pt x="211" y="34"/>
                  </a:lnTo>
                  <a:lnTo>
                    <a:pt x="214" y="44"/>
                  </a:lnTo>
                  <a:close/>
                </a:path>
              </a:pathLst>
            </a:custGeom>
            <a:solidFill>
              <a:srgbClr val="9F40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8948" name="Freeform 20"/>
            <p:cNvSpPr>
              <a:spLocks/>
            </p:cNvSpPr>
            <p:nvPr/>
          </p:nvSpPr>
          <p:spPr bwMode="auto">
            <a:xfrm>
              <a:off x="1177" y="2447"/>
              <a:ext cx="166" cy="122"/>
            </a:xfrm>
            <a:custGeom>
              <a:avLst/>
              <a:gdLst/>
              <a:ahLst/>
              <a:cxnLst>
                <a:cxn ang="0">
                  <a:pos x="918" y="128"/>
                </a:cxn>
                <a:cxn ang="0">
                  <a:pos x="971" y="217"/>
                </a:cxn>
                <a:cxn ang="0">
                  <a:pos x="998" y="319"/>
                </a:cxn>
                <a:cxn ang="0">
                  <a:pos x="998" y="428"/>
                </a:cxn>
                <a:cxn ang="0">
                  <a:pos x="965" y="536"/>
                </a:cxn>
                <a:cxn ang="0">
                  <a:pos x="893" y="627"/>
                </a:cxn>
                <a:cxn ang="0">
                  <a:pos x="795" y="691"/>
                </a:cxn>
                <a:cxn ang="0">
                  <a:pos x="683" y="729"/>
                </a:cxn>
                <a:cxn ang="0">
                  <a:pos x="572" y="731"/>
                </a:cxn>
                <a:cxn ang="0">
                  <a:pos x="467" y="731"/>
                </a:cxn>
                <a:cxn ang="0">
                  <a:pos x="361" y="728"/>
                </a:cxn>
                <a:cxn ang="0">
                  <a:pos x="259" y="713"/>
                </a:cxn>
                <a:cxn ang="0">
                  <a:pos x="250" y="704"/>
                </a:cxn>
                <a:cxn ang="0">
                  <a:pos x="329" y="698"/>
                </a:cxn>
                <a:cxn ang="0">
                  <a:pos x="406" y="667"/>
                </a:cxn>
                <a:cxn ang="0">
                  <a:pos x="477" y="622"/>
                </a:cxn>
                <a:cxn ang="0">
                  <a:pos x="511" y="588"/>
                </a:cxn>
                <a:cxn ang="0">
                  <a:pos x="507" y="576"/>
                </a:cxn>
                <a:cxn ang="0">
                  <a:pos x="501" y="567"/>
                </a:cxn>
                <a:cxn ang="0">
                  <a:pos x="491" y="562"/>
                </a:cxn>
                <a:cxn ang="0">
                  <a:pos x="455" y="568"/>
                </a:cxn>
                <a:cxn ang="0">
                  <a:pos x="394" y="568"/>
                </a:cxn>
                <a:cxn ang="0">
                  <a:pos x="332" y="558"/>
                </a:cxn>
                <a:cxn ang="0">
                  <a:pos x="269" y="548"/>
                </a:cxn>
                <a:cxn ang="0">
                  <a:pos x="209" y="535"/>
                </a:cxn>
                <a:cxn ang="0">
                  <a:pos x="152" y="515"/>
                </a:cxn>
                <a:cxn ang="0">
                  <a:pos x="92" y="497"/>
                </a:cxn>
                <a:cxn ang="0">
                  <a:pos x="31" y="483"/>
                </a:cxn>
                <a:cxn ang="0">
                  <a:pos x="63" y="427"/>
                </a:cxn>
                <a:cxn ang="0">
                  <a:pos x="173" y="298"/>
                </a:cxn>
                <a:cxn ang="0">
                  <a:pos x="282" y="163"/>
                </a:cxn>
                <a:cxn ang="0">
                  <a:pos x="412" y="56"/>
                </a:cxn>
                <a:cxn ang="0">
                  <a:pos x="533" y="10"/>
                </a:cxn>
                <a:cxn ang="0">
                  <a:pos x="614" y="0"/>
                </a:cxn>
                <a:cxn ang="0">
                  <a:pos x="696" y="10"/>
                </a:cxn>
                <a:cxn ang="0">
                  <a:pos x="775" y="39"/>
                </a:cxn>
                <a:cxn ang="0">
                  <a:pos x="881" y="89"/>
                </a:cxn>
              </a:cxnLst>
              <a:rect l="0" t="0" r="r" b="b"/>
              <a:pathLst>
                <a:path w="1001" h="735">
                  <a:moveTo>
                    <a:pt x="881" y="89"/>
                  </a:moveTo>
                  <a:lnTo>
                    <a:pt x="918" y="128"/>
                  </a:lnTo>
                  <a:lnTo>
                    <a:pt x="948" y="171"/>
                  </a:lnTo>
                  <a:lnTo>
                    <a:pt x="971" y="217"/>
                  </a:lnTo>
                  <a:lnTo>
                    <a:pt x="989" y="267"/>
                  </a:lnTo>
                  <a:lnTo>
                    <a:pt x="998" y="319"/>
                  </a:lnTo>
                  <a:lnTo>
                    <a:pt x="1001" y="374"/>
                  </a:lnTo>
                  <a:lnTo>
                    <a:pt x="998" y="428"/>
                  </a:lnTo>
                  <a:lnTo>
                    <a:pt x="989" y="484"/>
                  </a:lnTo>
                  <a:lnTo>
                    <a:pt x="965" y="536"/>
                  </a:lnTo>
                  <a:lnTo>
                    <a:pt x="932" y="584"/>
                  </a:lnTo>
                  <a:lnTo>
                    <a:pt x="893" y="627"/>
                  </a:lnTo>
                  <a:lnTo>
                    <a:pt x="847" y="663"/>
                  </a:lnTo>
                  <a:lnTo>
                    <a:pt x="795" y="691"/>
                  </a:lnTo>
                  <a:lnTo>
                    <a:pt x="740" y="714"/>
                  </a:lnTo>
                  <a:lnTo>
                    <a:pt x="683" y="729"/>
                  </a:lnTo>
                  <a:lnTo>
                    <a:pt x="625" y="735"/>
                  </a:lnTo>
                  <a:lnTo>
                    <a:pt x="572" y="731"/>
                  </a:lnTo>
                  <a:lnTo>
                    <a:pt x="520" y="731"/>
                  </a:lnTo>
                  <a:lnTo>
                    <a:pt x="467" y="731"/>
                  </a:lnTo>
                  <a:lnTo>
                    <a:pt x="415" y="731"/>
                  </a:lnTo>
                  <a:lnTo>
                    <a:pt x="361" y="728"/>
                  </a:lnTo>
                  <a:lnTo>
                    <a:pt x="310" y="724"/>
                  </a:lnTo>
                  <a:lnTo>
                    <a:pt x="259" y="713"/>
                  </a:lnTo>
                  <a:lnTo>
                    <a:pt x="210" y="698"/>
                  </a:lnTo>
                  <a:lnTo>
                    <a:pt x="250" y="704"/>
                  </a:lnTo>
                  <a:lnTo>
                    <a:pt x="289" y="704"/>
                  </a:lnTo>
                  <a:lnTo>
                    <a:pt x="329" y="698"/>
                  </a:lnTo>
                  <a:lnTo>
                    <a:pt x="370" y="686"/>
                  </a:lnTo>
                  <a:lnTo>
                    <a:pt x="406" y="667"/>
                  </a:lnTo>
                  <a:lnTo>
                    <a:pt x="443" y="647"/>
                  </a:lnTo>
                  <a:lnTo>
                    <a:pt x="477" y="622"/>
                  </a:lnTo>
                  <a:lnTo>
                    <a:pt x="511" y="594"/>
                  </a:lnTo>
                  <a:lnTo>
                    <a:pt x="511" y="588"/>
                  </a:lnTo>
                  <a:lnTo>
                    <a:pt x="511" y="582"/>
                  </a:lnTo>
                  <a:lnTo>
                    <a:pt x="507" y="576"/>
                  </a:lnTo>
                  <a:lnTo>
                    <a:pt x="505" y="572"/>
                  </a:lnTo>
                  <a:lnTo>
                    <a:pt x="501" y="567"/>
                  </a:lnTo>
                  <a:lnTo>
                    <a:pt x="497" y="564"/>
                  </a:lnTo>
                  <a:lnTo>
                    <a:pt x="491" y="562"/>
                  </a:lnTo>
                  <a:lnTo>
                    <a:pt x="486" y="562"/>
                  </a:lnTo>
                  <a:lnTo>
                    <a:pt x="455" y="568"/>
                  </a:lnTo>
                  <a:lnTo>
                    <a:pt x="425" y="571"/>
                  </a:lnTo>
                  <a:lnTo>
                    <a:pt x="394" y="568"/>
                  </a:lnTo>
                  <a:lnTo>
                    <a:pt x="363" y="564"/>
                  </a:lnTo>
                  <a:lnTo>
                    <a:pt x="332" y="558"/>
                  </a:lnTo>
                  <a:lnTo>
                    <a:pt x="301" y="553"/>
                  </a:lnTo>
                  <a:lnTo>
                    <a:pt x="269" y="548"/>
                  </a:lnTo>
                  <a:lnTo>
                    <a:pt x="239" y="546"/>
                  </a:lnTo>
                  <a:lnTo>
                    <a:pt x="209" y="535"/>
                  </a:lnTo>
                  <a:lnTo>
                    <a:pt x="181" y="526"/>
                  </a:lnTo>
                  <a:lnTo>
                    <a:pt x="152" y="515"/>
                  </a:lnTo>
                  <a:lnTo>
                    <a:pt x="122" y="506"/>
                  </a:lnTo>
                  <a:lnTo>
                    <a:pt x="92" y="497"/>
                  </a:lnTo>
                  <a:lnTo>
                    <a:pt x="63" y="489"/>
                  </a:lnTo>
                  <a:lnTo>
                    <a:pt x="31" y="483"/>
                  </a:lnTo>
                  <a:lnTo>
                    <a:pt x="0" y="480"/>
                  </a:lnTo>
                  <a:lnTo>
                    <a:pt x="63" y="427"/>
                  </a:lnTo>
                  <a:lnTo>
                    <a:pt x="120" y="365"/>
                  </a:lnTo>
                  <a:lnTo>
                    <a:pt x="173" y="298"/>
                  </a:lnTo>
                  <a:lnTo>
                    <a:pt x="228" y="230"/>
                  </a:lnTo>
                  <a:lnTo>
                    <a:pt x="282" y="163"/>
                  </a:lnTo>
                  <a:lnTo>
                    <a:pt x="344" y="105"/>
                  </a:lnTo>
                  <a:lnTo>
                    <a:pt x="412" y="56"/>
                  </a:lnTo>
                  <a:lnTo>
                    <a:pt x="494" y="24"/>
                  </a:lnTo>
                  <a:lnTo>
                    <a:pt x="533" y="10"/>
                  </a:lnTo>
                  <a:lnTo>
                    <a:pt x="573" y="3"/>
                  </a:lnTo>
                  <a:lnTo>
                    <a:pt x="614" y="0"/>
                  </a:lnTo>
                  <a:lnTo>
                    <a:pt x="657" y="3"/>
                  </a:lnTo>
                  <a:lnTo>
                    <a:pt x="696" y="10"/>
                  </a:lnTo>
                  <a:lnTo>
                    <a:pt x="737" y="23"/>
                  </a:lnTo>
                  <a:lnTo>
                    <a:pt x="775" y="39"/>
                  </a:lnTo>
                  <a:lnTo>
                    <a:pt x="811" y="61"/>
                  </a:lnTo>
                  <a:lnTo>
                    <a:pt x="881" y="89"/>
                  </a:lnTo>
                  <a:close/>
                </a:path>
              </a:pathLst>
            </a:custGeom>
            <a:solidFill>
              <a:srgbClr val="DFB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8949" name="Freeform 21"/>
            <p:cNvSpPr>
              <a:spLocks/>
            </p:cNvSpPr>
            <p:nvPr/>
          </p:nvSpPr>
          <p:spPr bwMode="auto">
            <a:xfrm>
              <a:off x="1239" y="2460"/>
              <a:ext cx="71" cy="72"/>
            </a:xfrm>
            <a:custGeom>
              <a:avLst/>
              <a:gdLst/>
              <a:ahLst/>
              <a:cxnLst>
                <a:cxn ang="0">
                  <a:pos x="397" y="90"/>
                </a:cxn>
                <a:cxn ang="0">
                  <a:pos x="412" y="121"/>
                </a:cxn>
                <a:cxn ang="0">
                  <a:pos x="423" y="154"/>
                </a:cxn>
                <a:cxn ang="0">
                  <a:pos x="428" y="189"/>
                </a:cxn>
                <a:cxn ang="0">
                  <a:pos x="428" y="226"/>
                </a:cxn>
                <a:cxn ang="0">
                  <a:pos x="422" y="260"/>
                </a:cxn>
                <a:cxn ang="0">
                  <a:pos x="411" y="296"/>
                </a:cxn>
                <a:cxn ang="0">
                  <a:pos x="397" y="328"/>
                </a:cxn>
                <a:cxn ang="0">
                  <a:pos x="380" y="358"/>
                </a:cxn>
                <a:cxn ang="0">
                  <a:pos x="358" y="378"/>
                </a:cxn>
                <a:cxn ang="0">
                  <a:pos x="336" y="396"/>
                </a:cxn>
                <a:cxn ang="0">
                  <a:pos x="311" y="411"/>
                </a:cxn>
                <a:cxn ang="0">
                  <a:pos x="286" y="424"/>
                </a:cxn>
                <a:cxn ang="0">
                  <a:pos x="259" y="431"/>
                </a:cxn>
                <a:cxn ang="0">
                  <a:pos x="231" y="436"/>
                </a:cxn>
                <a:cxn ang="0">
                  <a:pos x="200" y="435"/>
                </a:cxn>
                <a:cxn ang="0">
                  <a:pos x="170" y="432"/>
                </a:cxn>
                <a:cxn ang="0">
                  <a:pos x="146" y="424"/>
                </a:cxn>
                <a:cxn ang="0">
                  <a:pos x="122" y="413"/>
                </a:cxn>
                <a:cxn ang="0">
                  <a:pos x="98" y="400"/>
                </a:cxn>
                <a:cxn ang="0">
                  <a:pos x="77" y="384"/>
                </a:cxn>
                <a:cxn ang="0">
                  <a:pos x="57" y="365"/>
                </a:cxn>
                <a:cxn ang="0">
                  <a:pos x="41" y="347"/>
                </a:cxn>
                <a:cxn ang="0">
                  <a:pos x="26" y="325"/>
                </a:cxn>
                <a:cxn ang="0">
                  <a:pos x="18" y="304"/>
                </a:cxn>
                <a:cxn ang="0">
                  <a:pos x="5" y="271"/>
                </a:cxn>
                <a:cxn ang="0">
                  <a:pos x="0" y="237"/>
                </a:cxn>
                <a:cxn ang="0">
                  <a:pos x="0" y="203"/>
                </a:cxn>
                <a:cxn ang="0">
                  <a:pos x="7" y="172"/>
                </a:cxn>
                <a:cxn ang="0">
                  <a:pos x="18" y="139"/>
                </a:cxn>
                <a:cxn ang="0">
                  <a:pos x="33" y="111"/>
                </a:cxn>
                <a:cxn ang="0">
                  <a:pos x="52" y="84"/>
                </a:cxn>
                <a:cxn ang="0">
                  <a:pos x="75" y="61"/>
                </a:cxn>
                <a:cxn ang="0">
                  <a:pos x="99" y="37"/>
                </a:cxn>
                <a:cxn ang="0">
                  <a:pos x="129" y="20"/>
                </a:cxn>
                <a:cxn ang="0">
                  <a:pos x="161" y="7"/>
                </a:cxn>
                <a:cxn ang="0">
                  <a:pos x="196" y="2"/>
                </a:cxn>
                <a:cxn ang="0">
                  <a:pos x="231" y="0"/>
                </a:cxn>
                <a:cxn ang="0">
                  <a:pos x="265" y="3"/>
                </a:cxn>
                <a:cxn ang="0">
                  <a:pos x="298" y="9"/>
                </a:cxn>
                <a:cxn ang="0">
                  <a:pos x="330" y="21"/>
                </a:cxn>
                <a:cxn ang="0">
                  <a:pos x="397" y="90"/>
                </a:cxn>
              </a:cxnLst>
              <a:rect l="0" t="0" r="r" b="b"/>
              <a:pathLst>
                <a:path w="428" h="436">
                  <a:moveTo>
                    <a:pt x="397" y="90"/>
                  </a:moveTo>
                  <a:lnTo>
                    <a:pt x="412" y="121"/>
                  </a:lnTo>
                  <a:lnTo>
                    <a:pt x="423" y="154"/>
                  </a:lnTo>
                  <a:lnTo>
                    <a:pt x="428" y="189"/>
                  </a:lnTo>
                  <a:lnTo>
                    <a:pt x="428" y="226"/>
                  </a:lnTo>
                  <a:lnTo>
                    <a:pt x="422" y="260"/>
                  </a:lnTo>
                  <a:lnTo>
                    <a:pt x="411" y="296"/>
                  </a:lnTo>
                  <a:lnTo>
                    <a:pt x="397" y="328"/>
                  </a:lnTo>
                  <a:lnTo>
                    <a:pt x="380" y="358"/>
                  </a:lnTo>
                  <a:lnTo>
                    <a:pt x="358" y="378"/>
                  </a:lnTo>
                  <a:lnTo>
                    <a:pt x="336" y="396"/>
                  </a:lnTo>
                  <a:lnTo>
                    <a:pt x="311" y="411"/>
                  </a:lnTo>
                  <a:lnTo>
                    <a:pt x="286" y="424"/>
                  </a:lnTo>
                  <a:lnTo>
                    <a:pt x="259" y="431"/>
                  </a:lnTo>
                  <a:lnTo>
                    <a:pt x="231" y="436"/>
                  </a:lnTo>
                  <a:lnTo>
                    <a:pt x="200" y="435"/>
                  </a:lnTo>
                  <a:lnTo>
                    <a:pt x="170" y="432"/>
                  </a:lnTo>
                  <a:lnTo>
                    <a:pt x="146" y="424"/>
                  </a:lnTo>
                  <a:lnTo>
                    <a:pt x="122" y="413"/>
                  </a:lnTo>
                  <a:lnTo>
                    <a:pt x="98" y="400"/>
                  </a:lnTo>
                  <a:lnTo>
                    <a:pt x="77" y="384"/>
                  </a:lnTo>
                  <a:lnTo>
                    <a:pt x="57" y="365"/>
                  </a:lnTo>
                  <a:lnTo>
                    <a:pt x="41" y="347"/>
                  </a:lnTo>
                  <a:lnTo>
                    <a:pt x="26" y="325"/>
                  </a:lnTo>
                  <a:lnTo>
                    <a:pt x="18" y="304"/>
                  </a:lnTo>
                  <a:lnTo>
                    <a:pt x="5" y="271"/>
                  </a:lnTo>
                  <a:lnTo>
                    <a:pt x="0" y="237"/>
                  </a:lnTo>
                  <a:lnTo>
                    <a:pt x="0" y="203"/>
                  </a:lnTo>
                  <a:lnTo>
                    <a:pt x="7" y="172"/>
                  </a:lnTo>
                  <a:lnTo>
                    <a:pt x="18" y="139"/>
                  </a:lnTo>
                  <a:lnTo>
                    <a:pt x="33" y="111"/>
                  </a:lnTo>
                  <a:lnTo>
                    <a:pt x="52" y="84"/>
                  </a:lnTo>
                  <a:lnTo>
                    <a:pt x="75" y="61"/>
                  </a:lnTo>
                  <a:lnTo>
                    <a:pt x="99" y="37"/>
                  </a:lnTo>
                  <a:lnTo>
                    <a:pt x="129" y="20"/>
                  </a:lnTo>
                  <a:lnTo>
                    <a:pt x="161" y="7"/>
                  </a:lnTo>
                  <a:lnTo>
                    <a:pt x="196" y="2"/>
                  </a:lnTo>
                  <a:lnTo>
                    <a:pt x="231" y="0"/>
                  </a:lnTo>
                  <a:lnTo>
                    <a:pt x="265" y="3"/>
                  </a:lnTo>
                  <a:lnTo>
                    <a:pt x="298" y="9"/>
                  </a:lnTo>
                  <a:lnTo>
                    <a:pt x="330" y="21"/>
                  </a:lnTo>
                  <a:lnTo>
                    <a:pt x="397" y="9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8950" name="Freeform 22"/>
            <p:cNvSpPr>
              <a:spLocks/>
            </p:cNvSpPr>
            <p:nvPr/>
          </p:nvSpPr>
          <p:spPr bwMode="auto">
            <a:xfrm>
              <a:off x="1516" y="2462"/>
              <a:ext cx="2" cy="7"/>
            </a:xfrm>
            <a:custGeom>
              <a:avLst/>
              <a:gdLst/>
              <a:ahLst/>
              <a:cxnLst>
                <a:cxn ang="0">
                  <a:pos x="12" y="29"/>
                </a:cxn>
                <a:cxn ang="0">
                  <a:pos x="0" y="42"/>
                </a:cxn>
                <a:cxn ang="0">
                  <a:pos x="0" y="0"/>
                </a:cxn>
                <a:cxn ang="0">
                  <a:pos x="3" y="7"/>
                </a:cxn>
                <a:cxn ang="0">
                  <a:pos x="7" y="13"/>
                </a:cxn>
                <a:cxn ang="0">
                  <a:pos x="10" y="20"/>
                </a:cxn>
                <a:cxn ang="0">
                  <a:pos x="12" y="29"/>
                </a:cxn>
              </a:cxnLst>
              <a:rect l="0" t="0" r="r" b="b"/>
              <a:pathLst>
                <a:path w="12" h="42">
                  <a:moveTo>
                    <a:pt x="12" y="29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3" y="7"/>
                  </a:lnTo>
                  <a:lnTo>
                    <a:pt x="7" y="13"/>
                  </a:lnTo>
                  <a:lnTo>
                    <a:pt x="10" y="20"/>
                  </a:lnTo>
                  <a:lnTo>
                    <a:pt x="12" y="29"/>
                  </a:lnTo>
                  <a:close/>
                </a:path>
              </a:pathLst>
            </a:custGeom>
            <a:solidFill>
              <a:srgbClr val="9F40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8951" name="Freeform 23"/>
            <p:cNvSpPr>
              <a:spLocks/>
            </p:cNvSpPr>
            <p:nvPr/>
          </p:nvSpPr>
          <p:spPr bwMode="auto">
            <a:xfrm>
              <a:off x="1244" y="2466"/>
              <a:ext cx="61" cy="60"/>
            </a:xfrm>
            <a:custGeom>
              <a:avLst/>
              <a:gdLst/>
              <a:ahLst/>
              <a:cxnLst>
                <a:cxn ang="0">
                  <a:pos x="334" y="72"/>
                </a:cxn>
                <a:cxn ang="0">
                  <a:pos x="347" y="95"/>
                </a:cxn>
                <a:cxn ang="0">
                  <a:pos x="356" y="121"/>
                </a:cxn>
                <a:cxn ang="0">
                  <a:pos x="360" y="149"/>
                </a:cxn>
                <a:cxn ang="0">
                  <a:pos x="361" y="177"/>
                </a:cxn>
                <a:cxn ang="0">
                  <a:pos x="358" y="204"/>
                </a:cxn>
                <a:cxn ang="0">
                  <a:pos x="352" y="232"/>
                </a:cxn>
                <a:cxn ang="0">
                  <a:pos x="344" y="260"/>
                </a:cxn>
                <a:cxn ang="0">
                  <a:pos x="334" y="286"/>
                </a:cxn>
                <a:cxn ang="0">
                  <a:pos x="321" y="299"/>
                </a:cxn>
                <a:cxn ang="0">
                  <a:pos x="307" y="313"/>
                </a:cxn>
                <a:cxn ang="0">
                  <a:pos x="293" y="324"/>
                </a:cxn>
                <a:cxn ang="0">
                  <a:pos x="279" y="335"/>
                </a:cxn>
                <a:cxn ang="0">
                  <a:pos x="263" y="343"/>
                </a:cxn>
                <a:cxn ang="0">
                  <a:pos x="248" y="351"/>
                </a:cxn>
                <a:cxn ang="0">
                  <a:pos x="231" y="357"/>
                </a:cxn>
                <a:cxn ang="0">
                  <a:pos x="215" y="364"/>
                </a:cxn>
                <a:cxn ang="0">
                  <a:pos x="192" y="365"/>
                </a:cxn>
                <a:cxn ang="0">
                  <a:pos x="170" y="365"/>
                </a:cxn>
                <a:cxn ang="0">
                  <a:pos x="151" y="362"/>
                </a:cxn>
                <a:cxn ang="0">
                  <a:pos x="132" y="359"/>
                </a:cxn>
                <a:cxn ang="0">
                  <a:pos x="113" y="351"/>
                </a:cxn>
                <a:cxn ang="0">
                  <a:pos x="96" y="344"/>
                </a:cxn>
                <a:cxn ang="0">
                  <a:pos x="79" y="334"/>
                </a:cxn>
                <a:cxn ang="0">
                  <a:pos x="63" y="323"/>
                </a:cxn>
                <a:cxn ang="0">
                  <a:pos x="47" y="307"/>
                </a:cxn>
                <a:cxn ang="0">
                  <a:pos x="35" y="292"/>
                </a:cxn>
                <a:cxn ang="0">
                  <a:pos x="24" y="275"/>
                </a:cxn>
                <a:cxn ang="0">
                  <a:pos x="16" y="259"/>
                </a:cxn>
                <a:cxn ang="0">
                  <a:pos x="9" y="240"/>
                </a:cxn>
                <a:cxn ang="0">
                  <a:pos x="3" y="221"/>
                </a:cxn>
                <a:cxn ang="0">
                  <a:pos x="0" y="201"/>
                </a:cxn>
                <a:cxn ang="0">
                  <a:pos x="0" y="183"/>
                </a:cxn>
                <a:cxn ang="0">
                  <a:pos x="4" y="154"/>
                </a:cxn>
                <a:cxn ang="0">
                  <a:pos x="12" y="127"/>
                </a:cxn>
                <a:cxn ang="0">
                  <a:pos x="22" y="102"/>
                </a:cxn>
                <a:cxn ang="0">
                  <a:pos x="37" y="79"/>
                </a:cxn>
                <a:cxn ang="0">
                  <a:pos x="52" y="58"/>
                </a:cxn>
                <a:cxn ang="0">
                  <a:pos x="72" y="39"/>
                </a:cxn>
                <a:cxn ang="0">
                  <a:pos x="94" y="22"/>
                </a:cxn>
                <a:cxn ang="0">
                  <a:pos x="120" y="11"/>
                </a:cxn>
                <a:cxn ang="0">
                  <a:pos x="132" y="6"/>
                </a:cxn>
                <a:cxn ang="0">
                  <a:pos x="144" y="3"/>
                </a:cxn>
                <a:cxn ang="0">
                  <a:pos x="155" y="2"/>
                </a:cxn>
                <a:cxn ang="0">
                  <a:pos x="166" y="2"/>
                </a:cxn>
                <a:cxn ang="0">
                  <a:pos x="177" y="2"/>
                </a:cxn>
                <a:cxn ang="0">
                  <a:pos x="187" y="4"/>
                </a:cxn>
                <a:cxn ang="0">
                  <a:pos x="199" y="8"/>
                </a:cxn>
                <a:cxn ang="0">
                  <a:pos x="211" y="11"/>
                </a:cxn>
                <a:cxn ang="0">
                  <a:pos x="214" y="3"/>
                </a:cxn>
                <a:cxn ang="0">
                  <a:pos x="222" y="0"/>
                </a:cxn>
                <a:cxn ang="0">
                  <a:pos x="230" y="0"/>
                </a:cxn>
                <a:cxn ang="0">
                  <a:pos x="241" y="3"/>
                </a:cxn>
                <a:cxn ang="0">
                  <a:pos x="252" y="6"/>
                </a:cxn>
                <a:cxn ang="0">
                  <a:pos x="263" y="12"/>
                </a:cxn>
                <a:cxn ang="0">
                  <a:pos x="275" y="16"/>
                </a:cxn>
                <a:cxn ang="0">
                  <a:pos x="285" y="19"/>
                </a:cxn>
                <a:cxn ang="0">
                  <a:pos x="334" y="72"/>
                </a:cxn>
              </a:cxnLst>
              <a:rect l="0" t="0" r="r" b="b"/>
              <a:pathLst>
                <a:path w="361" h="365">
                  <a:moveTo>
                    <a:pt x="334" y="72"/>
                  </a:moveTo>
                  <a:lnTo>
                    <a:pt x="347" y="95"/>
                  </a:lnTo>
                  <a:lnTo>
                    <a:pt x="356" y="121"/>
                  </a:lnTo>
                  <a:lnTo>
                    <a:pt x="360" y="149"/>
                  </a:lnTo>
                  <a:lnTo>
                    <a:pt x="361" y="177"/>
                  </a:lnTo>
                  <a:lnTo>
                    <a:pt x="358" y="204"/>
                  </a:lnTo>
                  <a:lnTo>
                    <a:pt x="352" y="232"/>
                  </a:lnTo>
                  <a:lnTo>
                    <a:pt x="344" y="260"/>
                  </a:lnTo>
                  <a:lnTo>
                    <a:pt x="334" y="286"/>
                  </a:lnTo>
                  <a:lnTo>
                    <a:pt x="321" y="299"/>
                  </a:lnTo>
                  <a:lnTo>
                    <a:pt x="307" y="313"/>
                  </a:lnTo>
                  <a:lnTo>
                    <a:pt x="293" y="324"/>
                  </a:lnTo>
                  <a:lnTo>
                    <a:pt x="279" y="335"/>
                  </a:lnTo>
                  <a:lnTo>
                    <a:pt x="263" y="343"/>
                  </a:lnTo>
                  <a:lnTo>
                    <a:pt x="248" y="351"/>
                  </a:lnTo>
                  <a:lnTo>
                    <a:pt x="231" y="357"/>
                  </a:lnTo>
                  <a:lnTo>
                    <a:pt x="215" y="364"/>
                  </a:lnTo>
                  <a:lnTo>
                    <a:pt x="192" y="365"/>
                  </a:lnTo>
                  <a:lnTo>
                    <a:pt x="170" y="365"/>
                  </a:lnTo>
                  <a:lnTo>
                    <a:pt x="151" y="362"/>
                  </a:lnTo>
                  <a:lnTo>
                    <a:pt x="132" y="359"/>
                  </a:lnTo>
                  <a:lnTo>
                    <a:pt x="113" y="351"/>
                  </a:lnTo>
                  <a:lnTo>
                    <a:pt x="96" y="344"/>
                  </a:lnTo>
                  <a:lnTo>
                    <a:pt x="79" y="334"/>
                  </a:lnTo>
                  <a:lnTo>
                    <a:pt x="63" y="323"/>
                  </a:lnTo>
                  <a:lnTo>
                    <a:pt x="47" y="307"/>
                  </a:lnTo>
                  <a:lnTo>
                    <a:pt x="35" y="292"/>
                  </a:lnTo>
                  <a:lnTo>
                    <a:pt x="24" y="275"/>
                  </a:lnTo>
                  <a:lnTo>
                    <a:pt x="16" y="259"/>
                  </a:lnTo>
                  <a:lnTo>
                    <a:pt x="9" y="240"/>
                  </a:lnTo>
                  <a:lnTo>
                    <a:pt x="3" y="221"/>
                  </a:lnTo>
                  <a:lnTo>
                    <a:pt x="0" y="201"/>
                  </a:lnTo>
                  <a:lnTo>
                    <a:pt x="0" y="183"/>
                  </a:lnTo>
                  <a:lnTo>
                    <a:pt x="4" y="154"/>
                  </a:lnTo>
                  <a:lnTo>
                    <a:pt x="12" y="127"/>
                  </a:lnTo>
                  <a:lnTo>
                    <a:pt x="22" y="102"/>
                  </a:lnTo>
                  <a:lnTo>
                    <a:pt x="37" y="79"/>
                  </a:lnTo>
                  <a:lnTo>
                    <a:pt x="52" y="58"/>
                  </a:lnTo>
                  <a:lnTo>
                    <a:pt x="72" y="39"/>
                  </a:lnTo>
                  <a:lnTo>
                    <a:pt x="94" y="22"/>
                  </a:lnTo>
                  <a:lnTo>
                    <a:pt x="120" y="11"/>
                  </a:lnTo>
                  <a:lnTo>
                    <a:pt x="132" y="6"/>
                  </a:lnTo>
                  <a:lnTo>
                    <a:pt x="144" y="3"/>
                  </a:lnTo>
                  <a:lnTo>
                    <a:pt x="155" y="2"/>
                  </a:lnTo>
                  <a:lnTo>
                    <a:pt x="166" y="2"/>
                  </a:lnTo>
                  <a:lnTo>
                    <a:pt x="177" y="2"/>
                  </a:lnTo>
                  <a:lnTo>
                    <a:pt x="187" y="4"/>
                  </a:lnTo>
                  <a:lnTo>
                    <a:pt x="199" y="8"/>
                  </a:lnTo>
                  <a:lnTo>
                    <a:pt x="211" y="11"/>
                  </a:lnTo>
                  <a:lnTo>
                    <a:pt x="214" y="3"/>
                  </a:lnTo>
                  <a:lnTo>
                    <a:pt x="222" y="0"/>
                  </a:lnTo>
                  <a:lnTo>
                    <a:pt x="230" y="0"/>
                  </a:lnTo>
                  <a:lnTo>
                    <a:pt x="241" y="3"/>
                  </a:lnTo>
                  <a:lnTo>
                    <a:pt x="252" y="6"/>
                  </a:lnTo>
                  <a:lnTo>
                    <a:pt x="263" y="12"/>
                  </a:lnTo>
                  <a:lnTo>
                    <a:pt x="275" y="16"/>
                  </a:lnTo>
                  <a:lnTo>
                    <a:pt x="285" y="19"/>
                  </a:lnTo>
                  <a:lnTo>
                    <a:pt x="334" y="72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8952" name="Freeform 24"/>
            <p:cNvSpPr>
              <a:spLocks/>
            </p:cNvSpPr>
            <p:nvPr/>
          </p:nvSpPr>
          <p:spPr bwMode="auto">
            <a:xfrm>
              <a:off x="1364" y="2476"/>
              <a:ext cx="77" cy="161"/>
            </a:xfrm>
            <a:custGeom>
              <a:avLst/>
              <a:gdLst/>
              <a:ahLst/>
              <a:cxnLst>
                <a:cxn ang="0">
                  <a:pos x="350" y="128"/>
                </a:cxn>
                <a:cxn ang="0">
                  <a:pos x="338" y="317"/>
                </a:cxn>
                <a:cxn ang="0">
                  <a:pos x="320" y="506"/>
                </a:cxn>
                <a:cxn ang="0">
                  <a:pos x="301" y="693"/>
                </a:cxn>
                <a:cxn ang="0">
                  <a:pos x="278" y="792"/>
                </a:cxn>
                <a:cxn ang="0">
                  <a:pos x="265" y="809"/>
                </a:cxn>
                <a:cxn ang="0">
                  <a:pos x="261" y="833"/>
                </a:cxn>
                <a:cxn ang="0">
                  <a:pos x="259" y="858"/>
                </a:cxn>
                <a:cxn ang="0">
                  <a:pos x="277" y="885"/>
                </a:cxn>
                <a:cxn ang="0">
                  <a:pos x="316" y="889"/>
                </a:cxn>
                <a:cxn ang="0">
                  <a:pos x="356" y="881"/>
                </a:cxn>
                <a:cxn ang="0">
                  <a:pos x="395" y="886"/>
                </a:cxn>
                <a:cxn ang="0">
                  <a:pos x="465" y="965"/>
                </a:cxn>
                <a:cxn ang="0">
                  <a:pos x="437" y="958"/>
                </a:cxn>
                <a:cxn ang="0">
                  <a:pos x="410" y="957"/>
                </a:cxn>
                <a:cxn ang="0">
                  <a:pos x="382" y="954"/>
                </a:cxn>
                <a:cxn ang="0">
                  <a:pos x="357" y="940"/>
                </a:cxn>
                <a:cxn ang="0">
                  <a:pos x="347" y="945"/>
                </a:cxn>
                <a:cxn ang="0">
                  <a:pos x="337" y="949"/>
                </a:cxn>
                <a:cxn ang="0">
                  <a:pos x="320" y="940"/>
                </a:cxn>
                <a:cxn ang="0">
                  <a:pos x="280" y="928"/>
                </a:cxn>
                <a:cxn ang="0">
                  <a:pos x="240" y="923"/>
                </a:cxn>
                <a:cxn ang="0">
                  <a:pos x="213" y="902"/>
                </a:cxn>
                <a:cxn ang="0">
                  <a:pos x="208" y="818"/>
                </a:cxn>
                <a:cxn ang="0">
                  <a:pos x="220" y="705"/>
                </a:cxn>
                <a:cxn ang="0">
                  <a:pos x="242" y="592"/>
                </a:cxn>
                <a:cxn ang="0">
                  <a:pos x="260" y="480"/>
                </a:cxn>
                <a:cxn ang="0">
                  <a:pos x="269" y="415"/>
                </a:cxn>
                <a:cxn ang="0">
                  <a:pos x="270" y="398"/>
                </a:cxn>
                <a:cxn ang="0">
                  <a:pos x="271" y="380"/>
                </a:cxn>
                <a:cxn ang="0">
                  <a:pos x="272" y="363"/>
                </a:cxn>
                <a:cxn ang="0">
                  <a:pos x="282" y="322"/>
                </a:cxn>
                <a:cxn ang="0">
                  <a:pos x="293" y="249"/>
                </a:cxn>
                <a:cxn ang="0">
                  <a:pos x="298" y="175"/>
                </a:cxn>
                <a:cxn ang="0">
                  <a:pos x="299" y="100"/>
                </a:cxn>
                <a:cxn ang="0">
                  <a:pos x="291" y="67"/>
                </a:cxn>
                <a:cxn ang="0">
                  <a:pos x="278" y="79"/>
                </a:cxn>
                <a:cxn ang="0">
                  <a:pos x="262" y="259"/>
                </a:cxn>
                <a:cxn ang="0">
                  <a:pos x="203" y="328"/>
                </a:cxn>
                <a:cxn ang="0">
                  <a:pos x="149" y="399"/>
                </a:cxn>
                <a:cxn ang="0">
                  <a:pos x="92" y="468"/>
                </a:cxn>
                <a:cxn ang="0">
                  <a:pos x="32" y="534"/>
                </a:cxn>
                <a:cxn ang="0">
                  <a:pos x="19" y="529"/>
                </a:cxn>
                <a:cxn ang="0">
                  <a:pos x="8" y="527"/>
                </a:cxn>
                <a:cxn ang="0">
                  <a:pos x="0" y="522"/>
                </a:cxn>
                <a:cxn ang="0">
                  <a:pos x="4" y="513"/>
                </a:cxn>
                <a:cxn ang="0">
                  <a:pos x="88" y="390"/>
                </a:cxn>
                <a:cxn ang="0">
                  <a:pos x="157" y="259"/>
                </a:cxn>
                <a:cxn ang="0">
                  <a:pos x="226" y="126"/>
                </a:cxn>
                <a:cxn ang="0">
                  <a:pos x="313" y="0"/>
                </a:cxn>
                <a:cxn ang="0">
                  <a:pos x="326" y="2"/>
                </a:cxn>
                <a:cxn ang="0">
                  <a:pos x="339" y="10"/>
                </a:cxn>
                <a:cxn ang="0">
                  <a:pos x="347" y="21"/>
                </a:cxn>
                <a:cxn ang="0">
                  <a:pos x="353" y="33"/>
                </a:cxn>
              </a:cxnLst>
              <a:rect l="0" t="0" r="r" b="b"/>
              <a:pathLst>
                <a:path w="465" h="965">
                  <a:moveTo>
                    <a:pt x="353" y="33"/>
                  </a:moveTo>
                  <a:lnTo>
                    <a:pt x="350" y="128"/>
                  </a:lnTo>
                  <a:lnTo>
                    <a:pt x="345" y="223"/>
                  </a:lnTo>
                  <a:lnTo>
                    <a:pt x="338" y="317"/>
                  </a:lnTo>
                  <a:lnTo>
                    <a:pt x="330" y="412"/>
                  </a:lnTo>
                  <a:lnTo>
                    <a:pt x="320" y="506"/>
                  </a:lnTo>
                  <a:lnTo>
                    <a:pt x="310" y="600"/>
                  </a:lnTo>
                  <a:lnTo>
                    <a:pt x="301" y="693"/>
                  </a:lnTo>
                  <a:lnTo>
                    <a:pt x="292" y="788"/>
                  </a:lnTo>
                  <a:lnTo>
                    <a:pt x="278" y="792"/>
                  </a:lnTo>
                  <a:lnTo>
                    <a:pt x="270" y="800"/>
                  </a:lnTo>
                  <a:lnTo>
                    <a:pt x="265" y="809"/>
                  </a:lnTo>
                  <a:lnTo>
                    <a:pt x="262" y="822"/>
                  </a:lnTo>
                  <a:lnTo>
                    <a:pt x="261" y="833"/>
                  </a:lnTo>
                  <a:lnTo>
                    <a:pt x="260" y="846"/>
                  </a:lnTo>
                  <a:lnTo>
                    <a:pt x="259" y="858"/>
                  </a:lnTo>
                  <a:lnTo>
                    <a:pt x="258" y="871"/>
                  </a:lnTo>
                  <a:lnTo>
                    <a:pt x="277" y="885"/>
                  </a:lnTo>
                  <a:lnTo>
                    <a:pt x="296" y="891"/>
                  </a:lnTo>
                  <a:lnTo>
                    <a:pt x="316" y="889"/>
                  </a:lnTo>
                  <a:lnTo>
                    <a:pt x="337" y="885"/>
                  </a:lnTo>
                  <a:lnTo>
                    <a:pt x="356" y="881"/>
                  </a:lnTo>
                  <a:lnTo>
                    <a:pt x="376" y="880"/>
                  </a:lnTo>
                  <a:lnTo>
                    <a:pt x="395" y="886"/>
                  </a:lnTo>
                  <a:lnTo>
                    <a:pt x="415" y="904"/>
                  </a:lnTo>
                  <a:lnTo>
                    <a:pt x="465" y="965"/>
                  </a:lnTo>
                  <a:lnTo>
                    <a:pt x="450" y="960"/>
                  </a:lnTo>
                  <a:lnTo>
                    <a:pt x="437" y="958"/>
                  </a:lnTo>
                  <a:lnTo>
                    <a:pt x="422" y="957"/>
                  </a:lnTo>
                  <a:lnTo>
                    <a:pt x="410" y="957"/>
                  </a:lnTo>
                  <a:lnTo>
                    <a:pt x="395" y="956"/>
                  </a:lnTo>
                  <a:lnTo>
                    <a:pt x="382" y="954"/>
                  </a:lnTo>
                  <a:lnTo>
                    <a:pt x="370" y="949"/>
                  </a:lnTo>
                  <a:lnTo>
                    <a:pt x="357" y="940"/>
                  </a:lnTo>
                  <a:lnTo>
                    <a:pt x="351" y="941"/>
                  </a:lnTo>
                  <a:lnTo>
                    <a:pt x="347" y="945"/>
                  </a:lnTo>
                  <a:lnTo>
                    <a:pt x="342" y="947"/>
                  </a:lnTo>
                  <a:lnTo>
                    <a:pt x="337" y="949"/>
                  </a:lnTo>
                  <a:lnTo>
                    <a:pt x="337" y="957"/>
                  </a:lnTo>
                  <a:lnTo>
                    <a:pt x="320" y="940"/>
                  </a:lnTo>
                  <a:lnTo>
                    <a:pt x="301" y="932"/>
                  </a:lnTo>
                  <a:lnTo>
                    <a:pt x="280" y="928"/>
                  </a:lnTo>
                  <a:lnTo>
                    <a:pt x="260" y="927"/>
                  </a:lnTo>
                  <a:lnTo>
                    <a:pt x="240" y="923"/>
                  </a:lnTo>
                  <a:lnTo>
                    <a:pt x="225" y="915"/>
                  </a:lnTo>
                  <a:lnTo>
                    <a:pt x="213" y="902"/>
                  </a:lnTo>
                  <a:lnTo>
                    <a:pt x="209" y="879"/>
                  </a:lnTo>
                  <a:lnTo>
                    <a:pt x="208" y="818"/>
                  </a:lnTo>
                  <a:lnTo>
                    <a:pt x="212" y="761"/>
                  </a:lnTo>
                  <a:lnTo>
                    <a:pt x="220" y="705"/>
                  </a:lnTo>
                  <a:lnTo>
                    <a:pt x="231" y="649"/>
                  </a:lnTo>
                  <a:lnTo>
                    <a:pt x="242" y="592"/>
                  </a:lnTo>
                  <a:lnTo>
                    <a:pt x="252" y="537"/>
                  </a:lnTo>
                  <a:lnTo>
                    <a:pt x="260" y="480"/>
                  </a:lnTo>
                  <a:lnTo>
                    <a:pt x="267" y="423"/>
                  </a:lnTo>
                  <a:lnTo>
                    <a:pt x="269" y="415"/>
                  </a:lnTo>
                  <a:lnTo>
                    <a:pt x="270" y="407"/>
                  </a:lnTo>
                  <a:lnTo>
                    <a:pt x="270" y="398"/>
                  </a:lnTo>
                  <a:lnTo>
                    <a:pt x="271" y="389"/>
                  </a:lnTo>
                  <a:lnTo>
                    <a:pt x="271" y="380"/>
                  </a:lnTo>
                  <a:lnTo>
                    <a:pt x="271" y="372"/>
                  </a:lnTo>
                  <a:lnTo>
                    <a:pt x="272" y="363"/>
                  </a:lnTo>
                  <a:lnTo>
                    <a:pt x="275" y="357"/>
                  </a:lnTo>
                  <a:lnTo>
                    <a:pt x="282" y="322"/>
                  </a:lnTo>
                  <a:lnTo>
                    <a:pt x="289" y="286"/>
                  </a:lnTo>
                  <a:lnTo>
                    <a:pt x="293" y="249"/>
                  </a:lnTo>
                  <a:lnTo>
                    <a:pt x="297" y="212"/>
                  </a:lnTo>
                  <a:lnTo>
                    <a:pt x="298" y="175"/>
                  </a:lnTo>
                  <a:lnTo>
                    <a:pt x="299" y="137"/>
                  </a:lnTo>
                  <a:lnTo>
                    <a:pt x="299" y="100"/>
                  </a:lnTo>
                  <a:lnTo>
                    <a:pt x="300" y="65"/>
                  </a:lnTo>
                  <a:lnTo>
                    <a:pt x="291" y="67"/>
                  </a:lnTo>
                  <a:lnTo>
                    <a:pt x="284" y="73"/>
                  </a:lnTo>
                  <a:lnTo>
                    <a:pt x="278" y="79"/>
                  </a:lnTo>
                  <a:lnTo>
                    <a:pt x="275" y="86"/>
                  </a:lnTo>
                  <a:lnTo>
                    <a:pt x="262" y="259"/>
                  </a:lnTo>
                  <a:lnTo>
                    <a:pt x="231" y="292"/>
                  </a:lnTo>
                  <a:lnTo>
                    <a:pt x="203" y="328"/>
                  </a:lnTo>
                  <a:lnTo>
                    <a:pt x="175" y="362"/>
                  </a:lnTo>
                  <a:lnTo>
                    <a:pt x="149" y="399"/>
                  </a:lnTo>
                  <a:lnTo>
                    <a:pt x="120" y="433"/>
                  </a:lnTo>
                  <a:lnTo>
                    <a:pt x="92" y="468"/>
                  </a:lnTo>
                  <a:lnTo>
                    <a:pt x="62" y="502"/>
                  </a:lnTo>
                  <a:lnTo>
                    <a:pt x="32" y="534"/>
                  </a:lnTo>
                  <a:lnTo>
                    <a:pt x="25" y="531"/>
                  </a:lnTo>
                  <a:lnTo>
                    <a:pt x="19" y="529"/>
                  </a:lnTo>
                  <a:lnTo>
                    <a:pt x="13" y="528"/>
                  </a:lnTo>
                  <a:lnTo>
                    <a:pt x="8" y="527"/>
                  </a:lnTo>
                  <a:lnTo>
                    <a:pt x="3" y="524"/>
                  </a:lnTo>
                  <a:lnTo>
                    <a:pt x="0" y="522"/>
                  </a:lnTo>
                  <a:lnTo>
                    <a:pt x="0" y="517"/>
                  </a:lnTo>
                  <a:lnTo>
                    <a:pt x="4" y="513"/>
                  </a:lnTo>
                  <a:lnTo>
                    <a:pt x="48" y="453"/>
                  </a:lnTo>
                  <a:lnTo>
                    <a:pt x="88" y="390"/>
                  </a:lnTo>
                  <a:lnTo>
                    <a:pt x="124" y="325"/>
                  </a:lnTo>
                  <a:lnTo>
                    <a:pt x="157" y="259"/>
                  </a:lnTo>
                  <a:lnTo>
                    <a:pt x="189" y="191"/>
                  </a:lnTo>
                  <a:lnTo>
                    <a:pt x="226" y="126"/>
                  </a:lnTo>
                  <a:lnTo>
                    <a:pt x="266" y="61"/>
                  </a:lnTo>
                  <a:lnTo>
                    <a:pt x="313" y="0"/>
                  </a:lnTo>
                  <a:lnTo>
                    <a:pt x="319" y="0"/>
                  </a:lnTo>
                  <a:lnTo>
                    <a:pt x="326" y="2"/>
                  </a:lnTo>
                  <a:lnTo>
                    <a:pt x="332" y="5"/>
                  </a:lnTo>
                  <a:lnTo>
                    <a:pt x="339" y="10"/>
                  </a:lnTo>
                  <a:lnTo>
                    <a:pt x="343" y="14"/>
                  </a:lnTo>
                  <a:lnTo>
                    <a:pt x="347" y="21"/>
                  </a:lnTo>
                  <a:lnTo>
                    <a:pt x="350" y="27"/>
                  </a:lnTo>
                  <a:lnTo>
                    <a:pt x="353" y="33"/>
                  </a:lnTo>
                  <a:close/>
                </a:path>
              </a:pathLst>
            </a:custGeom>
            <a:solidFill>
              <a:srgbClr val="BF80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8953" name="Freeform 25"/>
            <p:cNvSpPr>
              <a:spLocks/>
            </p:cNvSpPr>
            <p:nvPr/>
          </p:nvSpPr>
          <p:spPr bwMode="auto">
            <a:xfrm>
              <a:off x="1427" y="2478"/>
              <a:ext cx="90" cy="154"/>
            </a:xfrm>
            <a:custGeom>
              <a:avLst/>
              <a:gdLst/>
              <a:ahLst/>
              <a:cxnLst>
                <a:cxn ang="0">
                  <a:pos x="350" y="48"/>
                </a:cxn>
                <a:cxn ang="0">
                  <a:pos x="364" y="151"/>
                </a:cxn>
                <a:cxn ang="0">
                  <a:pos x="364" y="258"/>
                </a:cxn>
                <a:cxn ang="0">
                  <a:pos x="356" y="363"/>
                </a:cxn>
                <a:cxn ang="0">
                  <a:pos x="349" y="420"/>
                </a:cxn>
                <a:cxn ang="0">
                  <a:pos x="344" y="428"/>
                </a:cxn>
                <a:cxn ang="0">
                  <a:pos x="347" y="434"/>
                </a:cxn>
                <a:cxn ang="0">
                  <a:pos x="348" y="484"/>
                </a:cxn>
                <a:cxn ang="0">
                  <a:pos x="336" y="576"/>
                </a:cxn>
                <a:cxn ang="0">
                  <a:pos x="323" y="668"/>
                </a:cxn>
                <a:cxn ang="0">
                  <a:pos x="307" y="759"/>
                </a:cxn>
                <a:cxn ang="0">
                  <a:pos x="291" y="810"/>
                </a:cxn>
                <a:cxn ang="0">
                  <a:pos x="278" y="817"/>
                </a:cxn>
                <a:cxn ang="0">
                  <a:pos x="275" y="827"/>
                </a:cxn>
                <a:cxn ang="0">
                  <a:pos x="280" y="838"/>
                </a:cxn>
                <a:cxn ang="0">
                  <a:pos x="287" y="845"/>
                </a:cxn>
                <a:cxn ang="0">
                  <a:pos x="299" y="850"/>
                </a:cxn>
                <a:cxn ang="0">
                  <a:pos x="326" y="849"/>
                </a:cxn>
                <a:cxn ang="0">
                  <a:pos x="364" y="838"/>
                </a:cxn>
                <a:cxn ang="0">
                  <a:pos x="403" y="826"/>
                </a:cxn>
                <a:cxn ang="0">
                  <a:pos x="441" y="828"/>
                </a:cxn>
                <a:cxn ang="0">
                  <a:pos x="467" y="849"/>
                </a:cxn>
                <a:cxn ang="0">
                  <a:pos x="490" y="869"/>
                </a:cxn>
                <a:cxn ang="0">
                  <a:pos x="515" y="889"/>
                </a:cxn>
                <a:cxn ang="0">
                  <a:pos x="535" y="909"/>
                </a:cxn>
                <a:cxn ang="0">
                  <a:pos x="522" y="915"/>
                </a:cxn>
                <a:cxn ang="0">
                  <a:pos x="483" y="896"/>
                </a:cxn>
                <a:cxn ang="0">
                  <a:pos x="445" y="880"/>
                </a:cxn>
                <a:cxn ang="0">
                  <a:pos x="407" y="883"/>
                </a:cxn>
                <a:cxn ang="0">
                  <a:pos x="374" y="889"/>
                </a:cxn>
                <a:cxn ang="0">
                  <a:pos x="343" y="887"/>
                </a:cxn>
                <a:cxn ang="0">
                  <a:pos x="309" y="892"/>
                </a:cxn>
                <a:cxn ang="0">
                  <a:pos x="277" y="892"/>
                </a:cxn>
                <a:cxn ang="0">
                  <a:pos x="229" y="871"/>
                </a:cxn>
                <a:cxn ang="0">
                  <a:pos x="235" y="856"/>
                </a:cxn>
                <a:cxn ang="0">
                  <a:pos x="235" y="849"/>
                </a:cxn>
                <a:cxn ang="0">
                  <a:pos x="229" y="843"/>
                </a:cxn>
                <a:cxn ang="0">
                  <a:pos x="250" y="659"/>
                </a:cxn>
                <a:cxn ang="0">
                  <a:pos x="275" y="470"/>
                </a:cxn>
                <a:cxn ang="0">
                  <a:pos x="279" y="279"/>
                </a:cxn>
                <a:cxn ang="0">
                  <a:pos x="241" y="95"/>
                </a:cxn>
                <a:cxn ang="0">
                  <a:pos x="226" y="102"/>
                </a:cxn>
                <a:cxn ang="0">
                  <a:pos x="221" y="111"/>
                </a:cxn>
                <a:cxn ang="0">
                  <a:pos x="220" y="123"/>
                </a:cxn>
                <a:cxn ang="0">
                  <a:pos x="228" y="151"/>
                </a:cxn>
                <a:cxn ang="0">
                  <a:pos x="215" y="167"/>
                </a:cxn>
                <a:cxn ang="0">
                  <a:pos x="192" y="178"/>
                </a:cxn>
                <a:cxn ang="0">
                  <a:pos x="171" y="193"/>
                </a:cxn>
                <a:cxn ang="0">
                  <a:pos x="0" y="310"/>
                </a:cxn>
                <a:cxn ang="0">
                  <a:pos x="0" y="277"/>
                </a:cxn>
                <a:cxn ang="0">
                  <a:pos x="3" y="242"/>
                </a:cxn>
                <a:cxn ang="0">
                  <a:pos x="10" y="209"/>
                </a:cxn>
                <a:cxn ang="0">
                  <a:pos x="53" y="164"/>
                </a:cxn>
                <a:cxn ang="0">
                  <a:pos x="130" y="107"/>
                </a:cxn>
                <a:cxn ang="0">
                  <a:pos x="206" y="53"/>
                </a:cxn>
                <a:cxn ang="0">
                  <a:pos x="289" y="13"/>
                </a:cxn>
              </a:cxnLst>
              <a:rect l="0" t="0" r="r" b="b"/>
              <a:pathLst>
                <a:path w="542" h="921">
                  <a:moveTo>
                    <a:pt x="335" y="0"/>
                  </a:moveTo>
                  <a:lnTo>
                    <a:pt x="350" y="48"/>
                  </a:lnTo>
                  <a:lnTo>
                    <a:pt x="360" y="99"/>
                  </a:lnTo>
                  <a:lnTo>
                    <a:pt x="364" y="151"/>
                  </a:lnTo>
                  <a:lnTo>
                    <a:pt x="367" y="204"/>
                  </a:lnTo>
                  <a:lnTo>
                    <a:pt x="364" y="258"/>
                  </a:lnTo>
                  <a:lnTo>
                    <a:pt x="361" y="311"/>
                  </a:lnTo>
                  <a:lnTo>
                    <a:pt x="356" y="363"/>
                  </a:lnTo>
                  <a:lnTo>
                    <a:pt x="352" y="415"/>
                  </a:lnTo>
                  <a:lnTo>
                    <a:pt x="349" y="420"/>
                  </a:lnTo>
                  <a:lnTo>
                    <a:pt x="346" y="426"/>
                  </a:lnTo>
                  <a:lnTo>
                    <a:pt x="344" y="428"/>
                  </a:lnTo>
                  <a:lnTo>
                    <a:pt x="345" y="431"/>
                  </a:lnTo>
                  <a:lnTo>
                    <a:pt x="347" y="434"/>
                  </a:lnTo>
                  <a:lnTo>
                    <a:pt x="352" y="436"/>
                  </a:lnTo>
                  <a:lnTo>
                    <a:pt x="348" y="484"/>
                  </a:lnTo>
                  <a:lnTo>
                    <a:pt x="343" y="530"/>
                  </a:lnTo>
                  <a:lnTo>
                    <a:pt x="336" y="576"/>
                  </a:lnTo>
                  <a:lnTo>
                    <a:pt x="331" y="623"/>
                  </a:lnTo>
                  <a:lnTo>
                    <a:pt x="323" y="668"/>
                  </a:lnTo>
                  <a:lnTo>
                    <a:pt x="315" y="714"/>
                  </a:lnTo>
                  <a:lnTo>
                    <a:pt x="307" y="759"/>
                  </a:lnTo>
                  <a:lnTo>
                    <a:pt x="299" y="805"/>
                  </a:lnTo>
                  <a:lnTo>
                    <a:pt x="291" y="810"/>
                  </a:lnTo>
                  <a:lnTo>
                    <a:pt x="284" y="814"/>
                  </a:lnTo>
                  <a:lnTo>
                    <a:pt x="278" y="817"/>
                  </a:lnTo>
                  <a:lnTo>
                    <a:pt x="274" y="822"/>
                  </a:lnTo>
                  <a:lnTo>
                    <a:pt x="275" y="827"/>
                  </a:lnTo>
                  <a:lnTo>
                    <a:pt x="277" y="834"/>
                  </a:lnTo>
                  <a:lnTo>
                    <a:pt x="280" y="838"/>
                  </a:lnTo>
                  <a:lnTo>
                    <a:pt x="284" y="843"/>
                  </a:lnTo>
                  <a:lnTo>
                    <a:pt x="287" y="845"/>
                  </a:lnTo>
                  <a:lnTo>
                    <a:pt x="294" y="848"/>
                  </a:lnTo>
                  <a:lnTo>
                    <a:pt x="299" y="850"/>
                  </a:lnTo>
                  <a:lnTo>
                    <a:pt x="307" y="851"/>
                  </a:lnTo>
                  <a:lnTo>
                    <a:pt x="326" y="849"/>
                  </a:lnTo>
                  <a:lnTo>
                    <a:pt x="346" y="844"/>
                  </a:lnTo>
                  <a:lnTo>
                    <a:pt x="364" y="838"/>
                  </a:lnTo>
                  <a:lnTo>
                    <a:pt x="384" y="831"/>
                  </a:lnTo>
                  <a:lnTo>
                    <a:pt x="403" y="826"/>
                  </a:lnTo>
                  <a:lnTo>
                    <a:pt x="422" y="824"/>
                  </a:lnTo>
                  <a:lnTo>
                    <a:pt x="441" y="828"/>
                  </a:lnTo>
                  <a:lnTo>
                    <a:pt x="459" y="839"/>
                  </a:lnTo>
                  <a:lnTo>
                    <a:pt x="467" y="849"/>
                  </a:lnTo>
                  <a:lnTo>
                    <a:pt x="478" y="860"/>
                  </a:lnTo>
                  <a:lnTo>
                    <a:pt x="490" y="869"/>
                  </a:lnTo>
                  <a:lnTo>
                    <a:pt x="503" y="879"/>
                  </a:lnTo>
                  <a:lnTo>
                    <a:pt x="515" y="889"/>
                  </a:lnTo>
                  <a:lnTo>
                    <a:pt x="526" y="898"/>
                  </a:lnTo>
                  <a:lnTo>
                    <a:pt x="535" y="909"/>
                  </a:lnTo>
                  <a:lnTo>
                    <a:pt x="542" y="921"/>
                  </a:lnTo>
                  <a:lnTo>
                    <a:pt x="522" y="915"/>
                  </a:lnTo>
                  <a:lnTo>
                    <a:pt x="503" y="906"/>
                  </a:lnTo>
                  <a:lnTo>
                    <a:pt x="483" y="896"/>
                  </a:lnTo>
                  <a:lnTo>
                    <a:pt x="465" y="888"/>
                  </a:lnTo>
                  <a:lnTo>
                    <a:pt x="445" y="880"/>
                  </a:lnTo>
                  <a:lnTo>
                    <a:pt x="426" y="879"/>
                  </a:lnTo>
                  <a:lnTo>
                    <a:pt x="407" y="883"/>
                  </a:lnTo>
                  <a:lnTo>
                    <a:pt x="390" y="896"/>
                  </a:lnTo>
                  <a:lnTo>
                    <a:pt x="374" y="889"/>
                  </a:lnTo>
                  <a:lnTo>
                    <a:pt x="359" y="887"/>
                  </a:lnTo>
                  <a:lnTo>
                    <a:pt x="343" y="887"/>
                  </a:lnTo>
                  <a:lnTo>
                    <a:pt x="327" y="890"/>
                  </a:lnTo>
                  <a:lnTo>
                    <a:pt x="309" y="892"/>
                  </a:lnTo>
                  <a:lnTo>
                    <a:pt x="292" y="894"/>
                  </a:lnTo>
                  <a:lnTo>
                    <a:pt x="277" y="892"/>
                  </a:lnTo>
                  <a:lnTo>
                    <a:pt x="261" y="888"/>
                  </a:lnTo>
                  <a:lnTo>
                    <a:pt x="229" y="871"/>
                  </a:lnTo>
                  <a:lnTo>
                    <a:pt x="231" y="864"/>
                  </a:lnTo>
                  <a:lnTo>
                    <a:pt x="235" y="856"/>
                  </a:lnTo>
                  <a:lnTo>
                    <a:pt x="235" y="852"/>
                  </a:lnTo>
                  <a:lnTo>
                    <a:pt x="235" y="849"/>
                  </a:lnTo>
                  <a:lnTo>
                    <a:pt x="233" y="846"/>
                  </a:lnTo>
                  <a:lnTo>
                    <a:pt x="229" y="843"/>
                  </a:lnTo>
                  <a:lnTo>
                    <a:pt x="237" y="751"/>
                  </a:lnTo>
                  <a:lnTo>
                    <a:pt x="250" y="659"/>
                  </a:lnTo>
                  <a:lnTo>
                    <a:pt x="263" y="564"/>
                  </a:lnTo>
                  <a:lnTo>
                    <a:pt x="275" y="470"/>
                  </a:lnTo>
                  <a:lnTo>
                    <a:pt x="280" y="374"/>
                  </a:lnTo>
                  <a:lnTo>
                    <a:pt x="279" y="279"/>
                  </a:lnTo>
                  <a:lnTo>
                    <a:pt x="266" y="186"/>
                  </a:lnTo>
                  <a:lnTo>
                    <a:pt x="241" y="95"/>
                  </a:lnTo>
                  <a:lnTo>
                    <a:pt x="232" y="96"/>
                  </a:lnTo>
                  <a:lnTo>
                    <a:pt x="226" y="102"/>
                  </a:lnTo>
                  <a:lnTo>
                    <a:pt x="223" y="105"/>
                  </a:lnTo>
                  <a:lnTo>
                    <a:pt x="221" y="111"/>
                  </a:lnTo>
                  <a:lnTo>
                    <a:pt x="220" y="117"/>
                  </a:lnTo>
                  <a:lnTo>
                    <a:pt x="220" y="123"/>
                  </a:lnTo>
                  <a:lnTo>
                    <a:pt x="227" y="139"/>
                  </a:lnTo>
                  <a:lnTo>
                    <a:pt x="228" y="151"/>
                  </a:lnTo>
                  <a:lnTo>
                    <a:pt x="223" y="160"/>
                  </a:lnTo>
                  <a:lnTo>
                    <a:pt x="215" y="167"/>
                  </a:lnTo>
                  <a:lnTo>
                    <a:pt x="204" y="172"/>
                  </a:lnTo>
                  <a:lnTo>
                    <a:pt x="192" y="178"/>
                  </a:lnTo>
                  <a:lnTo>
                    <a:pt x="181" y="184"/>
                  </a:lnTo>
                  <a:lnTo>
                    <a:pt x="171" y="193"/>
                  </a:lnTo>
                  <a:lnTo>
                    <a:pt x="2" y="325"/>
                  </a:lnTo>
                  <a:lnTo>
                    <a:pt x="0" y="310"/>
                  </a:lnTo>
                  <a:lnTo>
                    <a:pt x="0" y="294"/>
                  </a:lnTo>
                  <a:lnTo>
                    <a:pt x="0" y="277"/>
                  </a:lnTo>
                  <a:lnTo>
                    <a:pt x="2" y="261"/>
                  </a:lnTo>
                  <a:lnTo>
                    <a:pt x="3" y="242"/>
                  </a:lnTo>
                  <a:lnTo>
                    <a:pt x="6" y="225"/>
                  </a:lnTo>
                  <a:lnTo>
                    <a:pt x="10" y="209"/>
                  </a:lnTo>
                  <a:lnTo>
                    <a:pt x="15" y="193"/>
                  </a:lnTo>
                  <a:lnTo>
                    <a:pt x="53" y="164"/>
                  </a:lnTo>
                  <a:lnTo>
                    <a:pt x="92" y="135"/>
                  </a:lnTo>
                  <a:lnTo>
                    <a:pt x="130" y="107"/>
                  </a:lnTo>
                  <a:lnTo>
                    <a:pt x="168" y="79"/>
                  </a:lnTo>
                  <a:lnTo>
                    <a:pt x="206" y="53"/>
                  </a:lnTo>
                  <a:lnTo>
                    <a:pt x="248" y="32"/>
                  </a:lnTo>
                  <a:lnTo>
                    <a:pt x="289" y="13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BF80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8954" name="Freeform 26"/>
            <p:cNvSpPr>
              <a:spLocks/>
            </p:cNvSpPr>
            <p:nvPr/>
          </p:nvSpPr>
          <p:spPr bwMode="auto">
            <a:xfrm>
              <a:off x="1266" y="2482"/>
              <a:ext cx="21" cy="22"/>
            </a:xfrm>
            <a:custGeom>
              <a:avLst/>
              <a:gdLst/>
              <a:ahLst/>
              <a:cxnLst>
                <a:cxn ang="0">
                  <a:pos x="122" y="53"/>
                </a:cxn>
                <a:cxn ang="0">
                  <a:pos x="124" y="65"/>
                </a:cxn>
                <a:cxn ang="0">
                  <a:pos x="124" y="77"/>
                </a:cxn>
                <a:cxn ang="0">
                  <a:pos x="121" y="89"/>
                </a:cxn>
                <a:cxn ang="0">
                  <a:pos x="116" y="99"/>
                </a:cxn>
                <a:cxn ang="0">
                  <a:pos x="108" y="108"/>
                </a:cxn>
                <a:cxn ang="0">
                  <a:pos x="100" y="115"/>
                </a:cxn>
                <a:cxn ang="0">
                  <a:pos x="92" y="121"/>
                </a:cxn>
                <a:cxn ang="0">
                  <a:pos x="85" y="127"/>
                </a:cxn>
                <a:cxn ang="0">
                  <a:pos x="71" y="128"/>
                </a:cxn>
                <a:cxn ang="0">
                  <a:pos x="58" y="129"/>
                </a:cxn>
                <a:cxn ang="0">
                  <a:pos x="45" y="127"/>
                </a:cxn>
                <a:cxn ang="0">
                  <a:pos x="34" y="124"/>
                </a:cxn>
                <a:cxn ang="0">
                  <a:pos x="24" y="118"/>
                </a:cxn>
                <a:cxn ang="0">
                  <a:pos x="16" y="111"/>
                </a:cxn>
                <a:cxn ang="0">
                  <a:pos x="10" y="100"/>
                </a:cxn>
                <a:cxn ang="0">
                  <a:pos x="7" y="90"/>
                </a:cxn>
                <a:cxn ang="0">
                  <a:pos x="2" y="77"/>
                </a:cxn>
                <a:cxn ang="0">
                  <a:pos x="0" y="65"/>
                </a:cxn>
                <a:cxn ang="0">
                  <a:pos x="0" y="53"/>
                </a:cxn>
                <a:cxn ang="0">
                  <a:pos x="4" y="44"/>
                </a:cxn>
                <a:cxn ang="0">
                  <a:pos x="7" y="34"/>
                </a:cxn>
                <a:cxn ang="0">
                  <a:pos x="12" y="24"/>
                </a:cxn>
                <a:cxn ang="0">
                  <a:pos x="17" y="15"/>
                </a:cxn>
                <a:cxn ang="0">
                  <a:pos x="23" y="8"/>
                </a:cxn>
                <a:cxn ang="0">
                  <a:pos x="37" y="2"/>
                </a:cxn>
                <a:cxn ang="0">
                  <a:pos x="53" y="0"/>
                </a:cxn>
                <a:cxn ang="0">
                  <a:pos x="68" y="1"/>
                </a:cxn>
                <a:cxn ang="0">
                  <a:pos x="83" y="5"/>
                </a:cxn>
                <a:cxn ang="0">
                  <a:pos x="95" y="12"/>
                </a:cxn>
                <a:cxn ang="0">
                  <a:pos x="106" y="22"/>
                </a:cxn>
                <a:cxn ang="0">
                  <a:pos x="116" y="36"/>
                </a:cxn>
                <a:cxn ang="0">
                  <a:pos x="122" y="53"/>
                </a:cxn>
              </a:cxnLst>
              <a:rect l="0" t="0" r="r" b="b"/>
              <a:pathLst>
                <a:path w="124" h="129">
                  <a:moveTo>
                    <a:pt x="122" y="53"/>
                  </a:moveTo>
                  <a:lnTo>
                    <a:pt x="124" y="65"/>
                  </a:lnTo>
                  <a:lnTo>
                    <a:pt x="124" y="77"/>
                  </a:lnTo>
                  <a:lnTo>
                    <a:pt x="121" y="89"/>
                  </a:lnTo>
                  <a:lnTo>
                    <a:pt x="116" y="99"/>
                  </a:lnTo>
                  <a:lnTo>
                    <a:pt x="108" y="108"/>
                  </a:lnTo>
                  <a:lnTo>
                    <a:pt x="100" y="115"/>
                  </a:lnTo>
                  <a:lnTo>
                    <a:pt x="92" y="121"/>
                  </a:lnTo>
                  <a:lnTo>
                    <a:pt x="85" y="127"/>
                  </a:lnTo>
                  <a:lnTo>
                    <a:pt x="71" y="128"/>
                  </a:lnTo>
                  <a:lnTo>
                    <a:pt x="58" y="129"/>
                  </a:lnTo>
                  <a:lnTo>
                    <a:pt x="45" y="127"/>
                  </a:lnTo>
                  <a:lnTo>
                    <a:pt x="34" y="124"/>
                  </a:lnTo>
                  <a:lnTo>
                    <a:pt x="24" y="118"/>
                  </a:lnTo>
                  <a:lnTo>
                    <a:pt x="16" y="111"/>
                  </a:lnTo>
                  <a:lnTo>
                    <a:pt x="10" y="100"/>
                  </a:lnTo>
                  <a:lnTo>
                    <a:pt x="7" y="90"/>
                  </a:lnTo>
                  <a:lnTo>
                    <a:pt x="2" y="77"/>
                  </a:lnTo>
                  <a:lnTo>
                    <a:pt x="0" y="65"/>
                  </a:lnTo>
                  <a:lnTo>
                    <a:pt x="0" y="53"/>
                  </a:lnTo>
                  <a:lnTo>
                    <a:pt x="4" y="44"/>
                  </a:lnTo>
                  <a:lnTo>
                    <a:pt x="7" y="34"/>
                  </a:lnTo>
                  <a:lnTo>
                    <a:pt x="12" y="24"/>
                  </a:lnTo>
                  <a:lnTo>
                    <a:pt x="17" y="15"/>
                  </a:lnTo>
                  <a:lnTo>
                    <a:pt x="23" y="8"/>
                  </a:lnTo>
                  <a:lnTo>
                    <a:pt x="37" y="2"/>
                  </a:lnTo>
                  <a:lnTo>
                    <a:pt x="53" y="0"/>
                  </a:lnTo>
                  <a:lnTo>
                    <a:pt x="68" y="1"/>
                  </a:lnTo>
                  <a:lnTo>
                    <a:pt x="83" y="5"/>
                  </a:lnTo>
                  <a:lnTo>
                    <a:pt x="95" y="12"/>
                  </a:lnTo>
                  <a:lnTo>
                    <a:pt x="106" y="22"/>
                  </a:lnTo>
                  <a:lnTo>
                    <a:pt x="116" y="36"/>
                  </a:lnTo>
                  <a:lnTo>
                    <a:pt x="122" y="5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8955" name="Freeform 27"/>
            <p:cNvSpPr>
              <a:spLocks/>
            </p:cNvSpPr>
            <p:nvPr/>
          </p:nvSpPr>
          <p:spPr bwMode="auto">
            <a:xfrm>
              <a:off x="1272" y="2488"/>
              <a:ext cx="9" cy="11"/>
            </a:xfrm>
            <a:custGeom>
              <a:avLst/>
              <a:gdLst/>
              <a:ahLst/>
              <a:cxnLst>
                <a:cxn ang="0">
                  <a:pos x="55" y="49"/>
                </a:cxn>
                <a:cxn ang="0">
                  <a:pos x="47" y="56"/>
                </a:cxn>
                <a:cxn ang="0">
                  <a:pos x="39" y="61"/>
                </a:cxn>
                <a:cxn ang="0">
                  <a:pos x="28" y="64"/>
                </a:cxn>
                <a:cxn ang="0">
                  <a:pos x="19" y="65"/>
                </a:cxn>
                <a:cxn ang="0">
                  <a:pos x="10" y="58"/>
                </a:cxn>
                <a:cxn ang="0">
                  <a:pos x="3" y="52"/>
                </a:cxn>
                <a:cxn ang="0">
                  <a:pos x="0" y="44"/>
                </a:cxn>
                <a:cxn ang="0">
                  <a:pos x="0" y="38"/>
                </a:cxn>
                <a:cxn ang="0">
                  <a:pos x="0" y="30"/>
                </a:cxn>
                <a:cxn ang="0">
                  <a:pos x="2" y="22"/>
                </a:cxn>
                <a:cxn ang="0">
                  <a:pos x="4" y="15"/>
                </a:cxn>
                <a:cxn ang="0">
                  <a:pos x="6" y="8"/>
                </a:cxn>
                <a:cxn ang="0">
                  <a:pos x="19" y="8"/>
                </a:cxn>
                <a:cxn ang="0">
                  <a:pos x="14" y="11"/>
                </a:cxn>
                <a:cxn ang="0">
                  <a:pos x="12" y="14"/>
                </a:cxn>
                <a:cxn ang="0">
                  <a:pos x="11" y="17"/>
                </a:cxn>
                <a:cxn ang="0">
                  <a:pos x="13" y="20"/>
                </a:cxn>
                <a:cxn ang="0">
                  <a:pos x="16" y="27"/>
                </a:cxn>
                <a:cxn ang="0">
                  <a:pos x="19" y="33"/>
                </a:cxn>
                <a:cxn ang="0">
                  <a:pos x="22" y="37"/>
                </a:cxn>
                <a:cxn ang="0">
                  <a:pos x="27" y="40"/>
                </a:cxn>
                <a:cxn ang="0">
                  <a:pos x="34" y="40"/>
                </a:cxn>
                <a:cxn ang="0">
                  <a:pos x="40" y="41"/>
                </a:cxn>
                <a:cxn ang="0">
                  <a:pos x="43" y="35"/>
                </a:cxn>
                <a:cxn ang="0">
                  <a:pos x="48" y="29"/>
                </a:cxn>
                <a:cxn ang="0">
                  <a:pos x="49" y="22"/>
                </a:cxn>
                <a:cxn ang="0">
                  <a:pos x="48" y="16"/>
                </a:cxn>
                <a:cxn ang="0">
                  <a:pos x="36" y="8"/>
                </a:cxn>
                <a:cxn ang="0">
                  <a:pos x="40" y="0"/>
                </a:cxn>
                <a:cxn ang="0">
                  <a:pos x="42" y="5"/>
                </a:cxn>
                <a:cxn ang="0">
                  <a:pos x="46" y="11"/>
                </a:cxn>
                <a:cxn ang="0">
                  <a:pos x="50" y="16"/>
                </a:cxn>
                <a:cxn ang="0">
                  <a:pos x="55" y="22"/>
                </a:cxn>
                <a:cxn ang="0">
                  <a:pos x="58" y="28"/>
                </a:cxn>
                <a:cxn ang="0">
                  <a:pos x="60" y="34"/>
                </a:cxn>
                <a:cxn ang="0">
                  <a:pos x="59" y="40"/>
                </a:cxn>
                <a:cxn ang="0">
                  <a:pos x="55" y="49"/>
                </a:cxn>
              </a:cxnLst>
              <a:rect l="0" t="0" r="r" b="b"/>
              <a:pathLst>
                <a:path w="60" h="65">
                  <a:moveTo>
                    <a:pt x="55" y="49"/>
                  </a:moveTo>
                  <a:lnTo>
                    <a:pt x="47" y="56"/>
                  </a:lnTo>
                  <a:lnTo>
                    <a:pt x="39" y="61"/>
                  </a:lnTo>
                  <a:lnTo>
                    <a:pt x="28" y="64"/>
                  </a:lnTo>
                  <a:lnTo>
                    <a:pt x="19" y="65"/>
                  </a:lnTo>
                  <a:lnTo>
                    <a:pt x="10" y="58"/>
                  </a:lnTo>
                  <a:lnTo>
                    <a:pt x="3" y="52"/>
                  </a:lnTo>
                  <a:lnTo>
                    <a:pt x="0" y="44"/>
                  </a:lnTo>
                  <a:lnTo>
                    <a:pt x="0" y="38"/>
                  </a:lnTo>
                  <a:lnTo>
                    <a:pt x="0" y="30"/>
                  </a:lnTo>
                  <a:lnTo>
                    <a:pt x="2" y="22"/>
                  </a:lnTo>
                  <a:lnTo>
                    <a:pt x="4" y="15"/>
                  </a:lnTo>
                  <a:lnTo>
                    <a:pt x="6" y="8"/>
                  </a:lnTo>
                  <a:lnTo>
                    <a:pt x="19" y="8"/>
                  </a:lnTo>
                  <a:lnTo>
                    <a:pt x="14" y="11"/>
                  </a:lnTo>
                  <a:lnTo>
                    <a:pt x="12" y="14"/>
                  </a:lnTo>
                  <a:lnTo>
                    <a:pt x="11" y="17"/>
                  </a:lnTo>
                  <a:lnTo>
                    <a:pt x="13" y="20"/>
                  </a:lnTo>
                  <a:lnTo>
                    <a:pt x="16" y="27"/>
                  </a:lnTo>
                  <a:lnTo>
                    <a:pt x="19" y="33"/>
                  </a:lnTo>
                  <a:lnTo>
                    <a:pt x="22" y="37"/>
                  </a:lnTo>
                  <a:lnTo>
                    <a:pt x="27" y="40"/>
                  </a:lnTo>
                  <a:lnTo>
                    <a:pt x="34" y="40"/>
                  </a:lnTo>
                  <a:lnTo>
                    <a:pt x="40" y="41"/>
                  </a:lnTo>
                  <a:lnTo>
                    <a:pt x="43" y="35"/>
                  </a:lnTo>
                  <a:lnTo>
                    <a:pt x="48" y="29"/>
                  </a:lnTo>
                  <a:lnTo>
                    <a:pt x="49" y="22"/>
                  </a:lnTo>
                  <a:lnTo>
                    <a:pt x="48" y="16"/>
                  </a:lnTo>
                  <a:lnTo>
                    <a:pt x="36" y="8"/>
                  </a:lnTo>
                  <a:lnTo>
                    <a:pt x="40" y="0"/>
                  </a:lnTo>
                  <a:lnTo>
                    <a:pt x="42" y="5"/>
                  </a:lnTo>
                  <a:lnTo>
                    <a:pt x="46" y="11"/>
                  </a:lnTo>
                  <a:lnTo>
                    <a:pt x="50" y="16"/>
                  </a:lnTo>
                  <a:lnTo>
                    <a:pt x="55" y="22"/>
                  </a:lnTo>
                  <a:lnTo>
                    <a:pt x="58" y="28"/>
                  </a:lnTo>
                  <a:lnTo>
                    <a:pt x="60" y="34"/>
                  </a:lnTo>
                  <a:lnTo>
                    <a:pt x="59" y="40"/>
                  </a:lnTo>
                  <a:lnTo>
                    <a:pt x="55" y="49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8956" name="Freeform 28"/>
            <p:cNvSpPr>
              <a:spLocks/>
            </p:cNvSpPr>
            <p:nvPr/>
          </p:nvSpPr>
          <p:spPr bwMode="auto">
            <a:xfrm>
              <a:off x="1494" y="2488"/>
              <a:ext cx="81" cy="140"/>
            </a:xfrm>
            <a:custGeom>
              <a:avLst/>
              <a:gdLst/>
              <a:ahLst/>
              <a:cxnLst>
                <a:cxn ang="0">
                  <a:pos x="212" y="130"/>
                </a:cxn>
                <a:cxn ang="0">
                  <a:pos x="231" y="305"/>
                </a:cxn>
                <a:cxn ang="0">
                  <a:pos x="253" y="480"/>
                </a:cxn>
                <a:cxn ang="0">
                  <a:pos x="271" y="655"/>
                </a:cxn>
                <a:cxn ang="0">
                  <a:pos x="304" y="756"/>
                </a:cxn>
                <a:cxn ang="0">
                  <a:pos x="356" y="776"/>
                </a:cxn>
                <a:cxn ang="0">
                  <a:pos x="409" y="794"/>
                </a:cxn>
                <a:cxn ang="0">
                  <a:pos x="462" y="813"/>
                </a:cxn>
                <a:cxn ang="0">
                  <a:pos x="471" y="833"/>
                </a:cxn>
                <a:cxn ang="0">
                  <a:pos x="434" y="830"/>
                </a:cxn>
                <a:cxn ang="0">
                  <a:pos x="402" y="817"/>
                </a:cxn>
                <a:cxn ang="0">
                  <a:pos x="371" y="814"/>
                </a:cxn>
                <a:cxn ang="0">
                  <a:pos x="347" y="818"/>
                </a:cxn>
                <a:cxn ang="0">
                  <a:pos x="326" y="810"/>
                </a:cxn>
                <a:cxn ang="0">
                  <a:pos x="304" y="803"/>
                </a:cxn>
                <a:cxn ang="0">
                  <a:pos x="282" y="801"/>
                </a:cxn>
                <a:cxn ang="0">
                  <a:pos x="255" y="830"/>
                </a:cxn>
                <a:cxn ang="0">
                  <a:pos x="209" y="786"/>
                </a:cxn>
                <a:cxn ang="0">
                  <a:pos x="189" y="731"/>
                </a:cxn>
                <a:cxn ang="0">
                  <a:pos x="184" y="667"/>
                </a:cxn>
                <a:cxn ang="0">
                  <a:pos x="181" y="604"/>
                </a:cxn>
                <a:cxn ang="0">
                  <a:pos x="174" y="477"/>
                </a:cxn>
                <a:cxn ang="0">
                  <a:pos x="163" y="351"/>
                </a:cxn>
                <a:cxn ang="0">
                  <a:pos x="143" y="226"/>
                </a:cxn>
                <a:cxn ang="0">
                  <a:pos x="115" y="107"/>
                </a:cxn>
                <a:cxn ang="0">
                  <a:pos x="84" y="114"/>
                </a:cxn>
                <a:cxn ang="0">
                  <a:pos x="55" y="129"/>
                </a:cxn>
                <a:cxn ang="0">
                  <a:pos x="28" y="146"/>
                </a:cxn>
                <a:cxn ang="0">
                  <a:pos x="3" y="164"/>
                </a:cxn>
                <a:cxn ang="0">
                  <a:pos x="21" y="58"/>
                </a:cxn>
                <a:cxn ang="0">
                  <a:pos x="65" y="34"/>
                </a:cxn>
                <a:cxn ang="0">
                  <a:pos x="111" y="14"/>
                </a:cxn>
                <a:cxn ang="0">
                  <a:pos x="161" y="2"/>
                </a:cxn>
                <a:cxn ang="0">
                  <a:pos x="206" y="45"/>
                </a:cxn>
              </a:cxnLst>
              <a:rect l="0" t="0" r="r" b="b"/>
              <a:pathLst>
                <a:path w="490" h="834">
                  <a:moveTo>
                    <a:pt x="206" y="45"/>
                  </a:moveTo>
                  <a:lnTo>
                    <a:pt x="212" y="130"/>
                  </a:lnTo>
                  <a:lnTo>
                    <a:pt x="221" y="217"/>
                  </a:lnTo>
                  <a:lnTo>
                    <a:pt x="231" y="305"/>
                  </a:lnTo>
                  <a:lnTo>
                    <a:pt x="242" y="392"/>
                  </a:lnTo>
                  <a:lnTo>
                    <a:pt x="253" y="480"/>
                  </a:lnTo>
                  <a:lnTo>
                    <a:pt x="263" y="567"/>
                  </a:lnTo>
                  <a:lnTo>
                    <a:pt x="271" y="655"/>
                  </a:lnTo>
                  <a:lnTo>
                    <a:pt x="280" y="743"/>
                  </a:lnTo>
                  <a:lnTo>
                    <a:pt x="304" y="756"/>
                  </a:lnTo>
                  <a:lnTo>
                    <a:pt x="330" y="766"/>
                  </a:lnTo>
                  <a:lnTo>
                    <a:pt x="356" y="776"/>
                  </a:lnTo>
                  <a:lnTo>
                    <a:pt x="383" y="786"/>
                  </a:lnTo>
                  <a:lnTo>
                    <a:pt x="409" y="794"/>
                  </a:lnTo>
                  <a:lnTo>
                    <a:pt x="436" y="804"/>
                  </a:lnTo>
                  <a:lnTo>
                    <a:pt x="462" y="813"/>
                  </a:lnTo>
                  <a:lnTo>
                    <a:pt x="490" y="826"/>
                  </a:lnTo>
                  <a:lnTo>
                    <a:pt x="471" y="833"/>
                  </a:lnTo>
                  <a:lnTo>
                    <a:pt x="452" y="834"/>
                  </a:lnTo>
                  <a:lnTo>
                    <a:pt x="434" y="830"/>
                  </a:lnTo>
                  <a:lnTo>
                    <a:pt x="419" y="825"/>
                  </a:lnTo>
                  <a:lnTo>
                    <a:pt x="402" y="817"/>
                  </a:lnTo>
                  <a:lnTo>
                    <a:pt x="386" y="814"/>
                  </a:lnTo>
                  <a:lnTo>
                    <a:pt x="371" y="814"/>
                  </a:lnTo>
                  <a:lnTo>
                    <a:pt x="358" y="822"/>
                  </a:lnTo>
                  <a:lnTo>
                    <a:pt x="347" y="818"/>
                  </a:lnTo>
                  <a:lnTo>
                    <a:pt x="336" y="815"/>
                  </a:lnTo>
                  <a:lnTo>
                    <a:pt x="326" y="810"/>
                  </a:lnTo>
                  <a:lnTo>
                    <a:pt x="315" y="807"/>
                  </a:lnTo>
                  <a:lnTo>
                    <a:pt x="304" y="803"/>
                  </a:lnTo>
                  <a:lnTo>
                    <a:pt x="293" y="801"/>
                  </a:lnTo>
                  <a:lnTo>
                    <a:pt x="282" y="801"/>
                  </a:lnTo>
                  <a:lnTo>
                    <a:pt x="271" y="805"/>
                  </a:lnTo>
                  <a:lnTo>
                    <a:pt x="255" y="830"/>
                  </a:lnTo>
                  <a:lnTo>
                    <a:pt x="228" y="810"/>
                  </a:lnTo>
                  <a:lnTo>
                    <a:pt x="209" y="786"/>
                  </a:lnTo>
                  <a:lnTo>
                    <a:pt x="195" y="759"/>
                  </a:lnTo>
                  <a:lnTo>
                    <a:pt x="189" y="731"/>
                  </a:lnTo>
                  <a:lnTo>
                    <a:pt x="185" y="699"/>
                  </a:lnTo>
                  <a:lnTo>
                    <a:pt x="184" y="667"/>
                  </a:lnTo>
                  <a:lnTo>
                    <a:pt x="182" y="634"/>
                  </a:lnTo>
                  <a:lnTo>
                    <a:pt x="181" y="604"/>
                  </a:lnTo>
                  <a:lnTo>
                    <a:pt x="178" y="539"/>
                  </a:lnTo>
                  <a:lnTo>
                    <a:pt x="174" y="477"/>
                  </a:lnTo>
                  <a:lnTo>
                    <a:pt x="169" y="413"/>
                  </a:lnTo>
                  <a:lnTo>
                    <a:pt x="163" y="351"/>
                  </a:lnTo>
                  <a:lnTo>
                    <a:pt x="154" y="287"/>
                  </a:lnTo>
                  <a:lnTo>
                    <a:pt x="143" y="226"/>
                  </a:lnTo>
                  <a:lnTo>
                    <a:pt x="130" y="165"/>
                  </a:lnTo>
                  <a:lnTo>
                    <a:pt x="115" y="107"/>
                  </a:lnTo>
                  <a:lnTo>
                    <a:pt x="99" y="109"/>
                  </a:lnTo>
                  <a:lnTo>
                    <a:pt x="84" y="114"/>
                  </a:lnTo>
                  <a:lnTo>
                    <a:pt x="69" y="121"/>
                  </a:lnTo>
                  <a:lnTo>
                    <a:pt x="55" y="129"/>
                  </a:lnTo>
                  <a:lnTo>
                    <a:pt x="42" y="136"/>
                  </a:lnTo>
                  <a:lnTo>
                    <a:pt x="28" y="146"/>
                  </a:lnTo>
                  <a:lnTo>
                    <a:pt x="16" y="155"/>
                  </a:lnTo>
                  <a:lnTo>
                    <a:pt x="3" y="164"/>
                  </a:lnTo>
                  <a:lnTo>
                    <a:pt x="0" y="69"/>
                  </a:lnTo>
                  <a:lnTo>
                    <a:pt x="21" y="58"/>
                  </a:lnTo>
                  <a:lnTo>
                    <a:pt x="43" y="47"/>
                  </a:lnTo>
                  <a:lnTo>
                    <a:pt x="65" y="34"/>
                  </a:lnTo>
                  <a:lnTo>
                    <a:pt x="88" y="25"/>
                  </a:lnTo>
                  <a:lnTo>
                    <a:pt x="111" y="14"/>
                  </a:lnTo>
                  <a:lnTo>
                    <a:pt x="136" y="7"/>
                  </a:lnTo>
                  <a:lnTo>
                    <a:pt x="161" y="2"/>
                  </a:lnTo>
                  <a:lnTo>
                    <a:pt x="189" y="0"/>
                  </a:lnTo>
                  <a:lnTo>
                    <a:pt x="206" y="45"/>
                  </a:lnTo>
                  <a:close/>
                </a:path>
              </a:pathLst>
            </a:custGeom>
            <a:solidFill>
              <a:srgbClr val="BF80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8957" name="Freeform 29"/>
            <p:cNvSpPr>
              <a:spLocks/>
            </p:cNvSpPr>
            <p:nvPr/>
          </p:nvSpPr>
          <p:spPr bwMode="auto">
            <a:xfrm>
              <a:off x="1425" y="2510"/>
              <a:ext cx="43" cy="39"/>
            </a:xfrm>
            <a:custGeom>
              <a:avLst/>
              <a:gdLst/>
              <a:ahLst/>
              <a:cxnLst>
                <a:cxn ang="0">
                  <a:pos x="260" y="82"/>
                </a:cxn>
                <a:cxn ang="0">
                  <a:pos x="225" y="98"/>
                </a:cxn>
                <a:cxn ang="0">
                  <a:pos x="193" y="117"/>
                </a:cxn>
                <a:cxn ang="0">
                  <a:pos x="161" y="136"/>
                </a:cxn>
                <a:cxn ang="0">
                  <a:pos x="129" y="157"/>
                </a:cxn>
                <a:cxn ang="0">
                  <a:pos x="97" y="177"/>
                </a:cxn>
                <a:cxn ang="0">
                  <a:pos x="66" y="197"/>
                </a:cxn>
                <a:cxn ang="0">
                  <a:pos x="32" y="215"/>
                </a:cxn>
                <a:cxn ang="0">
                  <a:pos x="0" y="230"/>
                </a:cxn>
                <a:cxn ang="0">
                  <a:pos x="4" y="173"/>
                </a:cxn>
                <a:cxn ang="0">
                  <a:pos x="30" y="148"/>
                </a:cxn>
                <a:cxn ang="0">
                  <a:pos x="58" y="125"/>
                </a:cxn>
                <a:cxn ang="0">
                  <a:pos x="87" y="103"/>
                </a:cxn>
                <a:cxn ang="0">
                  <a:pos x="118" y="81"/>
                </a:cxn>
                <a:cxn ang="0">
                  <a:pos x="148" y="59"/>
                </a:cxn>
                <a:cxn ang="0">
                  <a:pos x="178" y="40"/>
                </a:cxn>
                <a:cxn ang="0">
                  <a:pos x="209" y="20"/>
                </a:cxn>
                <a:cxn ang="0">
                  <a:pos x="239" y="0"/>
                </a:cxn>
                <a:cxn ang="0">
                  <a:pos x="260" y="82"/>
                </a:cxn>
              </a:cxnLst>
              <a:rect l="0" t="0" r="r" b="b"/>
              <a:pathLst>
                <a:path w="260" h="230">
                  <a:moveTo>
                    <a:pt x="260" y="82"/>
                  </a:moveTo>
                  <a:lnTo>
                    <a:pt x="225" y="98"/>
                  </a:lnTo>
                  <a:lnTo>
                    <a:pt x="193" y="117"/>
                  </a:lnTo>
                  <a:lnTo>
                    <a:pt x="161" y="136"/>
                  </a:lnTo>
                  <a:lnTo>
                    <a:pt x="129" y="157"/>
                  </a:lnTo>
                  <a:lnTo>
                    <a:pt x="97" y="177"/>
                  </a:lnTo>
                  <a:lnTo>
                    <a:pt x="66" y="197"/>
                  </a:lnTo>
                  <a:lnTo>
                    <a:pt x="32" y="215"/>
                  </a:lnTo>
                  <a:lnTo>
                    <a:pt x="0" y="230"/>
                  </a:lnTo>
                  <a:lnTo>
                    <a:pt x="4" y="173"/>
                  </a:lnTo>
                  <a:lnTo>
                    <a:pt x="30" y="148"/>
                  </a:lnTo>
                  <a:lnTo>
                    <a:pt x="58" y="125"/>
                  </a:lnTo>
                  <a:lnTo>
                    <a:pt x="87" y="103"/>
                  </a:lnTo>
                  <a:lnTo>
                    <a:pt x="118" y="81"/>
                  </a:lnTo>
                  <a:lnTo>
                    <a:pt x="148" y="59"/>
                  </a:lnTo>
                  <a:lnTo>
                    <a:pt x="178" y="40"/>
                  </a:lnTo>
                  <a:lnTo>
                    <a:pt x="209" y="20"/>
                  </a:lnTo>
                  <a:lnTo>
                    <a:pt x="239" y="0"/>
                  </a:lnTo>
                  <a:lnTo>
                    <a:pt x="260" y="82"/>
                  </a:lnTo>
                  <a:close/>
                </a:path>
              </a:pathLst>
            </a:custGeom>
            <a:solidFill>
              <a:srgbClr val="BF80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8958" name="Freeform 30"/>
            <p:cNvSpPr>
              <a:spLocks/>
            </p:cNvSpPr>
            <p:nvPr/>
          </p:nvSpPr>
          <p:spPr bwMode="auto">
            <a:xfrm>
              <a:off x="1380" y="2529"/>
              <a:ext cx="26" cy="36"/>
            </a:xfrm>
            <a:custGeom>
              <a:avLst/>
              <a:gdLst/>
              <a:ahLst/>
              <a:cxnLst>
                <a:cxn ang="0">
                  <a:pos x="134" y="111"/>
                </a:cxn>
                <a:cxn ang="0">
                  <a:pos x="118" y="123"/>
                </a:cxn>
                <a:cxn ang="0">
                  <a:pos x="104" y="139"/>
                </a:cxn>
                <a:cxn ang="0">
                  <a:pos x="88" y="154"/>
                </a:cxn>
                <a:cxn ang="0">
                  <a:pos x="75" y="170"/>
                </a:cxn>
                <a:cxn ang="0">
                  <a:pos x="58" y="185"/>
                </a:cxn>
                <a:cxn ang="0">
                  <a:pos x="42" y="198"/>
                </a:cxn>
                <a:cxn ang="0">
                  <a:pos x="24" y="210"/>
                </a:cxn>
                <a:cxn ang="0">
                  <a:pos x="6" y="218"/>
                </a:cxn>
                <a:cxn ang="0">
                  <a:pos x="0" y="210"/>
                </a:cxn>
                <a:cxn ang="0">
                  <a:pos x="4" y="199"/>
                </a:cxn>
                <a:cxn ang="0">
                  <a:pos x="9" y="188"/>
                </a:cxn>
                <a:cxn ang="0">
                  <a:pos x="14" y="181"/>
                </a:cxn>
                <a:cxn ang="0">
                  <a:pos x="27" y="176"/>
                </a:cxn>
                <a:cxn ang="0">
                  <a:pos x="42" y="154"/>
                </a:cxn>
                <a:cxn ang="0">
                  <a:pos x="59" y="132"/>
                </a:cxn>
                <a:cxn ang="0">
                  <a:pos x="75" y="110"/>
                </a:cxn>
                <a:cxn ang="0">
                  <a:pos x="90" y="88"/>
                </a:cxn>
                <a:cxn ang="0">
                  <a:pos x="106" y="65"/>
                </a:cxn>
                <a:cxn ang="0">
                  <a:pos x="122" y="43"/>
                </a:cxn>
                <a:cxn ang="0">
                  <a:pos x="137" y="21"/>
                </a:cxn>
                <a:cxn ang="0">
                  <a:pos x="155" y="0"/>
                </a:cxn>
                <a:cxn ang="0">
                  <a:pos x="134" y="111"/>
                </a:cxn>
              </a:cxnLst>
              <a:rect l="0" t="0" r="r" b="b"/>
              <a:pathLst>
                <a:path w="155" h="218">
                  <a:moveTo>
                    <a:pt x="134" y="111"/>
                  </a:moveTo>
                  <a:lnTo>
                    <a:pt x="118" y="123"/>
                  </a:lnTo>
                  <a:lnTo>
                    <a:pt x="104" y="139"/>
                  </a:lnTo>
                  <a:lnTo>
                    <a:pt x="88" y="154"/>
                  </a:lnTo>
                  <a:lnTo>
                    <a:pt x="75" y="170"/>
                  </a:lnTo>
                  <a:lnTo>
                    <a:pt x="58" y="185"/>
                  </a:lnTo>
                  <a:lnTo>
                    <a:pt x="42" y="198"/>
                  </a:lnTo>
                  <a:lnTo>
                    <a:pt x="24" y="210"/>
                  </a:lnTo>
                  <a:lnTo>
                    <a:pt x="6" y="218"/>
                  </a:lnTo>
                  <a:lnTo>
                    <a:pt x="0" y="210"/>
                  </a:lnTo>
                  <a:lnTo>
                    <a:pt x="4" y="199"/>
                  </a:lnTo>
                  <a:lnTo>
                    <a:pt x="9" y="188"/>
                  </a:lnTo>
                  <a:lnTo>
                    <a:pt x="14" y="181"/>
                  </a:lnTo>
                  <a:lnTo>
                    <a:pt x="27" y="176"/>
                  </a:lnTo>
                  <a:lnTo>
                    <a:pt x="42" y="154"/>
                  </a:lnTo>
                  <a:lnTo>
                    <a:pt x="59" y="132"/>
                  </a:lnTo>
                  <a:lnTo>
                    <a:pt x="75" y="110"/>
                  </a:lnTo>
                  <a:lnTo>
                    <a:pt x="90" y="88"/>
                  </a:lnTo>
                  <a:lnTo>
                    <a:pt x="106" y="65"/>
                  </a:lnTo>
                  <a:lnTo>
                    <a:pt x="122" y="43"/>
                  </a:lnTo>
                  <a:lnTo>
                    <a:pt x="137" y="21"/>
                  </a:lnTo>
                  <a:lnTo>
                    <a:pt x="155" y="0"/>
                  </a:lnTo>
                  <a:lnTo>
                    <a:pt x="134" y="111"/>
                  </a:lnTo>
                  <a:close/>
                </a:path>
              </a:pathLst>
            </a:custGeom>
            <a:solidFill>
              <a:srgbClr val="BF80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8959" name="Freeform 31"/>
            <p:cNvSpPr>
              <a:spLocks/>
            </p:cNvSpPr>
            <p:nvPr/>
          </p:nvSpPr>
          <p:spPr bwMode="auto">
            <a:xfrm>
              <a:off x="1395" y="2556"/>
              <a:ext cx="6" cy="8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38" y="0"/>
                </a:cxn>
                <a:cxn ang="0">
                  <a:pos x="38" y="24"/>
                </a:cxn>
                <a:cxn ang="0">
                  <a:pos x="0" y="45"/>
                </a:cxn>
              </a:cxnLst>
              <a:rect l="0" t="0" r="r" b="b"/>
              <a:pathLst>
                <a:path w="38" h="45">
                  <a:moveTo>
                    <a:pt x="0" y="45"/>
                  </a:moveTo>
                  <a:lnTo>
                    <a:pt x="38" y="0"/>
                  </a:lnTo>
                  <a:lnTo>
                    <a:pt x="38" y="24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BF80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" name="Group 33"/>
          <p:cNvGrpSpPr>
            <a:grpSpLocks/>
          </p:cNvGrpSpPr>
          <p:nvPr/>
        </p:nvGrpSpPr>
        <p:grpSpPr bwMode="auto">
          <a:xfrm flipH="1">
            <a:off x="1933575" y="3878263"/>
            <a:ext cx="1365779" cy="533400"/>
            <a:chOff x="1153" y="2357"/>
            <a:chExt cx="520" cy="286"/>
          </a:xfrm>
        </p:grpSpPr>
        <p:sp>
          <p:nvSpPr>
            <p:cNvPr id="508962" name="Freeform 34"/>
            <p:cNvSpPr>
              <a:spLocks noEditPoints="1"/>
            </p:cNvSpPr>
            <p:nvPr/>
          </p:nvSpPr>
          <p:spPr bwMode="auto">
            <a:xfrm>
              <a:off x="1153" y="2357"/>
              <a:ext cx="520" cy="286"/>
            </a:xfrm>
            <a:custGeom>
              <a:avLst/>
              <a:gdLst/>
              <a:ahLst/>
              <a:cxnLst>
                <a:cxn ang="0">
                  <a:pos x="2182" y="464"/>
                </a:cxn>
                <a:cxn ang="0">
                  <a:pos x="1926" y="475"/>
                </a:cxn>
                <a:cxn ang="0">
                  <a:pos x="1305" y="472"/>
                </a:cxn>
                <a:cxn ang="0">
                  <a:pos x="1205" y="402"/>
                </a:cxn>
                <a:cxn ang="0">
                  <a:pos x="1108" y="492"/>
                </a:cxn>
                <a:cxn ang="0">
                  <a:pos x="1000" y="444"/>
                </a:cxn>
                <a:cxn ang="0">
                  <a:pos x="922" y="534"/>
                </a:cxn>
                <a:cxn ang="0">
                  <a:pos x="861" y="124"/>
                </a:cxn>
                <a:cxn ang="0">
                  <a:pos x="454" y="36"/>
                </a:cxn>
                <a:cxn ang="0">
                  <a:pos x="345" y="29"/>
                </a:cxn>
                <a:cxn ang="0">
                  <a:pos x="370" y="139"/>
                </a:cxn>
                <a:cxn ang="0">
                  <a:pos x="462" y="122"/>
                </a:cxn>
                <a:cxn ang="0">
                  <a:pos x="683" y="36"/>
                </a:cxn>
                <a:cxn ang="0">
                  <a:pos x="894" y="538"/>
                </a:cxn>
                <a:cxn ang="0">
                  <a:pos x="608" y="355"/>
                </a:cxn>
                <a:cxn ang="0">
                  <a:pos x="97" y="296"/>
                </a:cxn>
                <a:cxn ang="0">
                  <a:pos x="12" y="288"/>
                </a:cxn>
                <a:cxn ang="0">
                  <a:pos x="39" y="406"/>
                </a:cxn>
                <a:cxn ang="0">
                  <a:pos x="127" y="341"/>
                </a:cxn>
                <a:cxn ang="0">
                  <a:pos x="319" y="278"/>
                </a:cxn>
                <a:cxn ang="0">
                  <a:pos x="396" y="679"/>
                </a:cxn>
                <a:cxn ang="0">
                  <a:pos x="116" y="1044"/>
                </a:cxn>
                <a:cxn ang="0">
                  <a:pos x="358" y="1131"/>
                </a:cxn>
                <a:cxn ang="0">
                  <a:pos x="225" y="1150"/>
                </a:cxn>
                <a:cxn ang="0">
                  <a:pos x="222" y="1199"/>
                </a:cxn>
                <a:cxn ang="0">
                  <a:pos x="823" y="1341"/>
                </a:cxn>
                <a:cxn ang="0">
                  <a:pos x="566" y="1390"/>
                </a:cxn>
                <a:cxn ang="0">
                  <a:pos x="667" y="1426"/>
                </a:cxn>
                <a:cxn ang="0">
                  <a:pos x="854" y="1427"/>
                </a:cxn>
                <a:cxn ang="0">
                  <a:pos x="979" y="1395"/>
                </a:cxn>
                <a:cxn ang="0">
                  <a:pos x="1076" y="1405"/>
                </a:cxn>
                <a:cxn ang="0">
                  <a:pos x="1194" y="1262"/>
                </a:cxn>
                <a:cxn ang="0">
                  <a:pos x="1260" y="1317"/>
                </a:cxn>
                <a:cxn ang="0">
                  <a:pos x="1213" y="1392"/>
                </a:cxn>
                <a:cxn ang="0">
                  <a:pos x="1335" y="1421"/>
                </a:cxn>
                <a:cxn ang="0">
                  <a:pos x="1401" y="1274"/>
                </a:cxn>
                <a:cxn ang="0">
                  <a:pos x="1475" y="1261"/>
                </a:cxn>
                <a:cxn ang="0">
                  <a:pos x="1503" y="1657"/>
                </a:cxn>
                <a:cxn ang="0">
                  <a:pos x="1639" y="1697"/>
                </a:cxn>
                <a:cxn ang="0">
                  <a:pos x="1691" y="1591"/>
                </a:cxn>
                <a:cxn ang="0">
                  <a:pos x="1596" y="1400"/>
                </a:cxn>
                <a:cxn ang="0">
                  <a:pos x="1833" y="1160"/>
                </a:cxn>
                <a:cxn ang="0">
                  <a:pos x="1844" y="1606"/>
                </a:cxn>
                <a:cxn ang="0">
                  <a:pos x="2007" y="1644"/>
                </a:cxn>
                <a:cxn ang="0">
                  <a:pos x="2120" y="1650"/>
                </a:cxn>
                <a:cxn ang="0">
                  <a:pos x="2160" y="1586"/>
                </a:cxn>
                <a:cxn ang="0">
                  <a:pos x="1966" y="1504"/>
                </a:cxn>
                <a:cxn ang="0">
                  <a:pos x="2096" y="1172"/>
                </a:cxn>
                <a:cxn ang="0">
                  <a:pos x="2209" y="1529"/>
                </a:cxn>
                <a:cxn ang="0">
                  <a:pos x="2334" y="1628"/>
                </a:cxn>
                <a:cxn ang="0">
                  <a:pos x="2445" y="1647"/>
                </a:cxn>
                <a:cxn ang="0">
                  <a:pos x="2600" y="1652"/>
                </a:cxn>
                <a:cxn ang="0">
                  <a:pos x="2335" y="1445"/>
                </a:cxn>
                <a:cxn ang="0">
                  <a:pos x="2531" y="1214"/>
                </a:cxn>
                <a:cxn ang="0">
                  <a:pos x="3113" y="941"/>
                </a:cxn>
                <a:cxn ang="0">
                  <a:pos x="1066" y="1329"/>
                </a:cxn>
                <a:cxn ang="0">
                  <a:pos x="983" y="1346"/>
                </a:cxn>
                <a:cxn ang="0">
                  <a:pos x="1000" y="1270"/>
                </a:cxn>
                <a:cxn ang="0">
                  <a:pos x="1057" y="1228"/>
                </a:cxn>
                <a:cxn ang="0">
                  <a:pos x="1090" y="1321"/>
                </a:cxn>
              </a:cxnLst>
              <a:rect l="0" t="0" r="r" b="b"/>
              <a:pathLst>
                <a:path w="3121" h="1718">
                  <a:moveTo>
                    <a:pt x="3019" y="588"/>
                  </a:moveTo>
                  <a:lnTo>
                    <a:pt x="2937" y="506"/>
                  </a:lnTo>
                  <a:lnTo>
                    <a:pt x="2846" y="449"/>
                  </a:lnTo>
                  <a:lnTo>
                    <a:pt x="2748" y="412"/>
                  </a:lnTo>
                  <a:lnTo>
                    <a:pt x="2645" y="393"/>
                  </a:lnTo>
                  <a:lnTo>
                    <a:pt x="2538" y="388"/>
                  </a:lnTo>
                  <a:lnTo>
                    <a:pt x="2430" y="398"/>
                  </a:lnTo>
                  <a:lnTo>
                    <a:pt x="2323" y="418"/>
                  </a:lnTo>
                  <a:lnTo>
                    <a:pt x="2219" y="448"/>
                  </a:lnTo>
                  <a:lnTo>
                    <a:pt x="2201" y="453"/>
                  </a:lnTo>
                  <a:lnTo>
                    <a:pt x="2182" y="464"/>
                  </a:lnTo>
                  <a:lnTo>
                    <a:pt x="2164" y="473"/>
                  </a:lnTo>
                  <a:lnTo>
                    <a:pt x="2147" y="484"/>
                  </a:lnTo>
                  <a:lnTo>
                    <a:pt x="2129" y="489"/>
                  </a:lnTo>
                  <a:lnTo>
                    <a:pt x="2111" y="489"/>
                  </a:lnTo>
                  <a:lnTo>
                    <a:pt x="2093" y="480"/>
                  </a:lnTo>
                  <a:lnTo>
                    <a:pt x="2075" y="464"/>
                  </a:lnTo>
                  <a:lnTo>
                    <a:pt x="2044" y="452"/>
                  </a:lnTo>
                  <a:lnTo>
                    <a:pt x="2013" y="449"/>
                  </a:lnTo>
                  <a:lnTo>
                    <a:pt x="1983" y="452"/>
                  </a:lnTo>
                  <a:lnTo>
                    <a:pt x="1954" y="463"/>
                  </a:lnTo>
                  <a:lnTo>
                    <a:pt x="1926" y="475"/>
                  </a:lnTo>
                  <a:lnTo>
                    <a:pt x="1900" y="492"/>
                  </a:lnTo>
                  <a:lnTo>
                    <a:pt x="1875" y="510"/>
                  </a:lnTo>
                  <a:lnTo>
                    <a:pt x="1853" y="529"/>
                  </a:lnTo>
                  <a:lnTo>
                    <a:pt x="1788" y="495"/>
                  </a:lnTo>
                  <a:lnTo>
                    <a:pt x="1722" y="469"/>
                  </a:lnTo>
                  <a:lnTo>
                    <a:pt x="1652" y="449"/>
                  </a:lnTo>
                  <a:lnTo>
                    <a:pt x="1582" y="438"/>
                  </a:lnTo>
                  <a:lnTo>
                    <a:pt x="1510" y="432"/>
                  </a:lnTo>
                  <a:lnTo>
                    <a:pt x="1440" y="437"/>
                  </a:lnTo>
                  <a:lnTo>
                    <a:pt x="1371" y="449"/>
                  </a:lnTo>
                  <a:lnTo>
                    <a:pt x="1305" y="472"/>
                  </a:lnTo>
                  <a:lnTo>
                    <a:pt x="1289" y="474"/>
                  </a:lnTo>
                  <a:lnTo>
                    <a:pt x="1280" y="471"/>
                  </a:lnTo>
                  <a:lnTo>
                    <a:pt x="1273" y="464"/>
                  </a:lnTo>
                  <a:lnTo>
                    <a:pt x="1269" y="453"/>
                  </a:lnTo>
                  <a:lnTo>
                    <a:pt x="1263" y="441"/>
                  </a:lnTo>
                  <a:lnTo>
                    <a:pt x="1258" y="428"/>
                  </a:lnTo>
                  <a:lnTo>
                    <a:pt x="1250" y="418"/>
                  </a:lnTo>
                  <a:lnTo>
                    <a:pt x="1239" y="411"/>
                  </a:lnTo>
                  <a:lnTo>
                    <a:pt x="1228" y="407"/>
                  </a:lnTo>
                  <a:lnTo>
                    <a:pt x="1216" y="405"/>
                  </a:lnTo>
                  <a:lnTo>
                    <a:pt x="1205" y="402"/>
                  </a:lnTo>
                  <a:lnTo>
                    <a:pt x="1194" y="400"/>
                  </a:lnTo>
                  <a:lnTo>
                    <a:pt x="1183" y="398"/>
                  </a:lnTo>
                  <a:lnTo>
                    <a:pt x="1173" y="399"/>
                  </a:lnTo>
                  <a:lnTo>
                    <a:pt x="1162" y="401"/>
                  </a:lnTo>
                  <a:lnTo>
                    <a:pt x="1153" y="406"/>
                  </a:lnTo>
                  <a:lnTo>
                    <a:pt x="1136" y="414"/>
                  </a:lnTo>
                  <a:lnTo>
                    <a:pt x="1123" y="426"/>
                  </a:lnTo>
                  <a:lnTo>
                    <a:pt x="1115" y="440"/>
                  </a:lnTo>
                  <a:lnTo>
                    <a:pt x="1111" y="457"/>
                  </a:lnTo>
                  <a:lnTo>
                    <a:pt x="1108" y="474"/>
                  </a:lnTo>
                  <a:lnTo>
                    <a:pt x="1108" y="492"/>
                  </a:lnTo>
                  <a:lnTo>
                    <a:pt x="1107" y="507"/>
                  </a:lnTo>
                  <a:lnTo>
                    <a:pt x="1108" y="522"/>
                  </a:lnTo>
                  <a:lnTo>
                    <a:pt x="1098" y="509"/>
                  </a:lnTo>
                  <a:lnTo>
                    <a:pt x="1089" y="495"/>
                  </a:lnTo>
                  <a:lnTo>
                    <a:pt x="1080" y="481"/>
                  </a:lnTo>
                  <a:lnTo>
                    <a:pt x="1070" y="469"/>
                  </a:lnTo>
                  <a:lnTo>
                    <a:pt x="1058" y="456"/>
                  </a:lnTo>
                  <a:lnTo>
                    <a:pt x="1046" y="447"/>
                  </a:lnTo>
                  <a:lnTo>
                    <a:pt x="1033" y="440"/>
                  </a:lnTo>
                  <a:lnTo>
                    <a:pt x="1017" y="436"/>
                  </a:lnTo>
                  <a:lnTo>
                    <a:pt x="1000" y="444"/>
                  </a:lnTo>
                  <a:lnTo>
                    <a:pt x="988" y="456"/>
                  </a:lnTo>
                  <a:lnTo>
                    <a:pt x="978" y="471"/>
                  </a:lnTo>
                  <a:lnTo>
                    <a:pt x="972" y="490"/>
                  </a:lnTo>
                  <a:lnTo>
                    <a:pt x="967" y="507"/>
                  </a:lnTo>
                  <a:lnTo>
                    <a:pt x="963" y="526"/>
                  </a:lnTo>
                  <a:lnTo>
                    <a:pt x="959" y="544"/>
                  </a:lnTo>
                  <a:lnTo>
                    <a:pt x="955" y="563"/>
                  </a:lnTo>
                  <a:lnTo>
                    <a:pt x="951" y="563"/>
                  </a:lnTo>
                  <a:lnTo>
                    <a:pt x="933" y="555"/>
                  </a:lnTo>
                  <a:lnTo>
                    <a:pt x="925" y="546"/>
                  </a:lnTo>
                  <a:lnTo>
                    <a:pt x="922" y="534"/>
                  </a:lnTo>
                  <a:lnTo>
                    <a:pt x="924" y="521"/>
                  </a:lnTo>
                  <a:lnTo>
                    <a:pt x="928" y="505"/>
                  </a:lnTo>
                  <a:lnTo>
                    <a:pt x="933" y="491"/>
                  </a:lnTo>
                  <a:lnTo>
                    <a:pt x="938" y="476"/>
                  </a:lnTo>
                  <a:lnTo>
                    <a:pt x="939" y="464"/>
                  </a:lnTo>
                  <a:lnTo>
                    <a:pt x="947" y="400"/>
                  </a:lnTo>
                  <a:lnTo>
                    <a:pt x="947" y="340"/>
                  </a:lnTo>
                  <a:lnTo>
                    <a:pt x="938" y="280"/>
                  </a:lnTo>
                  <a:lnTo>
                    <a:pt x="921" y="225"/>
                  </a:lnTo>
                  <a:lnTo>
                    <a:pt x="895" y="172"/>
                  </a:lnTo>
                  <a:lnTo>
                    <a:pt x="861" y="124"/>
                  </a:lnTo>
                  <a:lnTo>
                    <a:pt x="821" y="81"/>
                  </a:lnTo>
                  <a:lnTo>
                    <a:pt x="774" y="45"/>
                  </a:lnTo>
                  <a:lnTo>
                    <a:pt x="739" y="24"/>
                  </a:lnTo>
                  <a:lnTo>
                    <a:pt x="703" y="11"/>
                  </a:lnTo>
                  <a:lnTo>
                    <a:pt x="662" y="2"/>
                  </a:lnTo>
                  <a:lnTo>
                    <a:pt x="622" y="0"/>
                  </a:lnTo>
                  <a:lnTo>
                    <a:pt x="581" y="2"/>
                  </a:lnTo>
                  <a:lnTo>
                    <a:pt x="541" y="10"/>
                  </a:lnTo>
                  <a:lnTo>
                    <a:pt x="502" y="21"/>
                  </a:lnTo>
                  <a:lnTo>
                    <a:pt x="469" y="37"/>
                  </a:lnTo>
                  <a:lnTo>
                    <a:pt x="454" y="36"/>
                  </a:lnTo>
                  <a:lnTo>
                    <a:pt x="443" y="31"/>
                  </a:lnTo>
                  <a:lnTo>
                    <a:pt x="430" y="25"/>
                  </a:lnTo>
                  <a:lnTo>
                    <a:pt x="420" y="18"/>
                  </a:lnTo>
                  <a:lnTo>
                    <a:pt x="407" y="10"/>
                  </a:lnTo>
                  <a:lnTo>
                    <a:pt x="396" y="4"/>
                  </a:lnTo>
                  <a:lnTo>
                    <a:pt x="383" y="0"/>
                  </a:lnTo>
                  <a:lnTo>
                    <a:pt x="371" y="0"/>
                  </a:lnTo>
                  <a:lnTo>
                    <a:pt x="361" y="5"/>
                  </a:lnTo>
                  <a:lnTo>
                    <a:pt x="354" y="13"/>
                  </a:lnTo>
                  <a:lnTo>
                    <a:pt x="348" y="20"/>
                  </a:lnTo>
                  <a:lnTo>
                    <a:pt x="345" y="29"/>
                  </a:lnTo>
                  <a:lnTo>
                    <a:pt x="341" y="38"/>
                  </a:lnTo>
                  <a:lnTo>
                    <a:pt x="339" y="47"/>
                  </a:lnTo>
                  <a:lnTo>
                    <a:pt x="337" y="56"/>
                  </a:lnTo>
                  <a:lnTo>
                    <a:pt x="337" y="66"/>
                  </a:lnTo>
                  <a:lnTo>
                    <a:pt x="337" y="77"/>
                  </a:lnTo>
                  <a:lnTo>
                    <a:pt x="340" y="89"/>
                  </a:lnTo>
                  <a:lnTo>
                    <a:pt x="343" y="99"/>
                  </a:lnTo>
                  <a:lnTo>
                    <a:pt x="349" y="111"/>
                  </a:lnTo>
                  <a:lnTo>
                    <a:pt x="354" y="120"/>
                  </a:lnTo>
                  <a:lnTo>
                    <a:pt x="361" y="130"/>
                  </a:lnTo>
                  <a:lnTo>
                    <a:pt x="370" y="139"/>
                  </a:lnTo>
                  <a:lnTo>
                    <a:pt x="379" y="148"/>
                  </a:lnTo>
                  <a:lnTo>
                    <a:pt x="388" y="152"/>
                  </a:lnTo>
                  <a:lnTo>
                    <a:pt x="397" y="154"/>
                  </a:lnTo>
                  <a:lnTo>
                    <a:pt x="406" y="154"/>
                  </a:lnTo>
                  <a:lnTo>
                    <a:pt x="416" y="152"/>
                  </a:lnTo>
                  <a:lnTo>
                    <a:pt x="425" y="148"/>
                  </a:lnTo>
                  <a:lnTo>
                    <a:pt x="435" y="145"/>
                  </a:lnTo>
                  <a:lnTo>
                    <a:pt x="444" y="142"/>
                  </a:lnTo>
                  <a:lnTo>
                    <a:pt x="453" y="140"/>
                  </a:lnTo>
                  <a:lnTo>
                    <a:pt x="458" y="130"/>
                  </a:lnTo>
                  <a:lnTo>
                    <a:pt x="462" y="122"/>
                  </a:lnTo>
                  <a:lnTo>
                    <a:pt x="464" y="112"/>
                  </a:lnTo>
                  <a:lnTo>
                    <a:pt x="467" y="101"/>
                  </a:lnTo>
                  <a:lnTo>
                    <a:pt x="467" y="90"/>
                  </a:lnTo>
                  <a:lnTo>
                    <a:pt x="468" y="80"/>
                  </a:lnTo>
                  <a:lnTo>
                    <a:pt x="468" y="70"/>
                  </a:lnTo>
                  <a:lnTo>
                    <a:pt x="469" y="62"/>
                  </a:lnTo>
                  <a:lnTo>
                    <a:pt x="508" y="45"/>
                  </a:lnTo>
                  <a:lnTo>
                    <a:pt x="549" y="35"/>
                  </a:lnTo>
                  <a:lnTo>
                    <a:pt x="594" y="28"/>
                  </a:lnTo>
                  <a:lnTo>
                    <a:pt x="640" y="29"/>
                  </a:lnTo>
                  <a:lnTo>
                    <a:pt x="683" y="36"/>
                  </a:lnTo>
                  <a:lnTo>
                    <a:pt x="726" y="48"/>
                  </a:lnTo>
                  <a:lnTo>
                    <a:pt x="764" y="67"/>
                  </a:lnTo>
                  <a:lnTo>
                    <a:pt x="799" y="94"/>
                  </a:lnTo>
                  <a:lnTo>
                    <a:pt x="842" y="137"/>
                  </a:lnTo>
                  <a:lnTo>
                    <a:pt x="876" y="187"/>
                  </a:lnTo>
                  <a:lnTo>
                    <a:pt x="899" y="242"/>
                  </a:lnTo>
                  <a:lnTo>
                    <a:pt x="915" y="300"/>
                  </a:lnTo>
                  <a:lnTo>
                    <a:pt x="921" y="360"/>
                  </a:lnTo>
                  <a:lnTo>
                    <a:pt x="919" y="420"/>
                  </a:lnTo>
                  <a:lnTo>
                    <a:pt x="909" y="479"/>
                  </a:lnTo>
                  <a:lnTo>
                    <a:pt x="894" y="538"/>
                  </a:lnTo>
                  <a:lnTo>
                    <a:pt x="848" y="514"/>
                  </a:lnTo>
                  <a:lnTo>
                    <a:pt x="830" y="506"/>
                  </a:lnTo>
                  <a:lnTo>
                    <a:pt x="811" y="504"/>
                  </a:lnTo>
                  <a:lnTo>
                    <a:pt x="792" y="504"/>
                  </a:lnTo>
                  <a:lnTo>
                    <a:pt x="773" y="506"/>
                  </a:lnTo>
                  <a:lnTo>
                    <a:pt x="753" y="504"/>
                  </a:lnTo>
                  <a:lnTo>
                    <a:pt x="737" y="500"/>
                  </a:lnTo>
                  <a:lnTo>
                    <a:pt x="725" y="489"/>
                  </a:lnTo>
                  <a:lnTo>
                    <a:pt x="716" y="472"/>
                  </a:lnTo>
                  <a:lnTo>
                    <a:pt x="666" y="407"/>
                  </a:lnTo>
                  <a:lnTo>
                    <a:pt x="608" y="355"/>
                  </a:lnTo>
                  <a:lnTo>
                    <a:pt x="543" y="313"/>
                  </a:lnTo>
                  <a:lnTo>
                    <a:pt x="472" y="282"/>
                  </a:lnTo>
                  <a:lnTo>
                    <a:pt x="396" y="261"/>
                  </a:lnTo>
                  <a:lnTo>
                    <a:pt x="318" y="251"/>
                  </a:lnTo>
                  <a:lnTo>
                    <a:pt x="237" y="251"/>
                  </a:lnTo>
                  <a:lnTo>
                    <a:pt x="157" y="263"/>
                  </a:lnTo>
                  <a:lnTo>
                    <a:pt x="144" y="264"/>
                  </a:lnTo>
                  <a:lnTo>
                    <a:pt x="132" y="271"/>
                  </a:lnTo>
                  <a:lnTo>
                    <a:pt x="120" y="279"/>
                  </a:lnTo>
                  <a:lnTo>
                    <a:pt x="109" y="290"/>
                  </a:lnTo>
                  <a:lnTo>
                    <a:pt x="97" y="296"/>
                  </a:lnTo>
                  <a:lnTo>
                    <a:pt x="87" y="298"/>
                  </a:lnTo>
                  <a:lnTo>
                    <a:pt x="75" y="291"/>
                  </a:lnTo>
                  <a:lnTo>
                    <a:pt x="66" y="275"/>
                  </a:lnTo>
                  <a:lnTo>
                    <a:pt x="58" y="275"/>
                  </a:lnTo>
                  <a:lnTo>
                    <a:pt x="50" y="276"/>
                  </a:lnTo>
                  <a:lnTo>
                    <a:pt x="42" y="276"/>
                  </a:lnTo>
                  <a:lnTo>
                    <a:pt x="36" y="276"/>
                  </a:lnTo>
                  <a:lnTo>
                    <a:pt x="28" y="276"/>
                  </a:lnTo>
                  <a:lnTo>
                    <a:pt x="22" y="278"/>
                  </a:lnTo>
                  <a:lnTo>
                    <a:pt x="16" y="281"/>
                  </a:lnTo>
                  <a:lnTo>
                    <a:pt x="12" y="288"/>
                  </a:lnTo>
                  <a:lnTo>
                    <a:pt x="6" y="297"/>
                  </a:lnTo>
                  <a:lnTo>
                    <a:pt x="2" y="310"/>
                  </a:lnTo>
                  <a:lnTo>
                    <a:pt x="0" y="322"/>
                  </a:lnTo>
                  <a:lnTo>
                    <a:pt x="2" y="335"/>
                  </a:lnTo>
                  <a:lnTo>
                    <a:pt x="3" y="346"/>
                  </a:lnTo>
                  <a:lnTo>
                    <a:pt x="7" y="357"/>
                  </a:lnTo>
                  <a:lnTo>
                    <a:pt x="9" y="369"/>
                  </a:lnTo>
                  <a:lnTo>
                    <a:pt x="12" y="381"/>
                  </a:lnTo>
                  <a:lnTo>
                    <a:pt x="19" y="390"/>
                  </a:lnTo>
                  <a:lnTo>
                    <a:pt x="30" y="399"/>
                  </a:lnTo>
                  <a:lnTo>
                    <a:pt x="39" y="406"/>
                  </a:lnTo>
                  <a:lnTo>
                    <a:pt x="50" y="414"/>
                  </a:lnTo>
                  <a:lnTo>
                    <a:pt x="61" y="418"/>
                  </a:lnTo>
                  <a:lnTo>
                    <a:pt x="73" y="421"/>
                  </a:lnTo>
                  <a:lnTo>
                    <a:pt x="86" y="421"/>
                  </a:lnTo>
                  <a:lnTo>
                    <a:pt x="98" y="419"/>
                  </a:lnTo>
                  <a:lnTo>
                    <a:pt x="114" y="410"/>
                  </a:lnTo>
                  <a:lnTo>
                    <a:pt x="125" y="398"/>
                  </a:lnTo>
                  <a:lnTo>
                    <a:pt x="129" y="385"/>
                  </a:lnTo>
                  <a:lnTo>
                    <a:pt x="131" y="371"/>
                  </a:lnTo>
                  <a:lnTo>
                    <a:pt x="129" y="355"/>
                  </a:lnTo>
                  <a:lnTo>
                    <a:pt x="127" y="341"/>
                  </a:lnTo>
                  <a:lnTo>
                    <a:pt x="123" y="325"/>
                  </a:lnTo>
                  <a:lnTo>
                    <a:pt x="123" y="312"/>
                  </a:lnTo>
                  <a:lnTo>
                    <a:pt x="136" y="302"/>
                  </a:lnTo>
                  <a:lnTo>
                    <a:pt x="151" y="295"/>
                  </a:lnTo>
                  <a:lnTo>
                    <a:pt x="166" y="288"/>
                  </a:lnTo>
                  <a:lnTo>
                    <a:pt x="182" y="284"/>
                  </a:lnTo>
                  <a:lnTo>
                    <a:pt x="198" y="279"/>
                  </a:lnTo>
                  <a:lnTo>
                    <a:pt x="214" y="277"/>
                  </a:lnTo>
                  <a:lnTo>
                    <a:pt x="232" y="275"/>
                  </a:lnTo>
                  <a:lnTo>
                    <a:pt x="251" y="275"/>
                  </a:lnTo>
                  <a:lnTo>
                    <a:pt x="319" y="278"/>
                  </a:lnTo>
                  <a:lnTo>
                    <a:pt x="388" y="288"/>
                  </a:lnTo>
                  <a:lnTo>
                    <a:pt x="452" y="304"/>
                  </a:lnTo>
                  <a:lnTo>
                    <a:pt x="515" y="330"/>
                  </a:lnTo>
                  <a:lnTo>
                    <a:pt x="571" y="362"/>
                  </a:lnTo>
                  <a:lnTo>
                    <a:pt x="623" y="402"/>
                  </a:lnTo>
                  <a:lnTo>
                    <a:pt x="668" y="451"/>
                  </a:lnTo>
                  <a:lnTo>
                    <a:pt x="708" y="510"/>
                  </a:lnTo>
                  <a:lnTo>
                    <a:pt x="617" y="534"/>
                  </a:lnTo>
                  <a:lnTo>
                    <a:pt x="533" y="568"/>
                  </a:lnTo>
                  <a:lnTo>
                    <a:pt x="461" y="618"/>
                  </a:lnTo>
                  <a:lnTo>
                    <a:pt x="396" y="679"/>
                  </a:lnTo>
                  <a:lnTo>
                    <a:pt x="339" y="748"/>
                  </a:lnTo>
                  <a:lnTo>
                    <a:pt x="281" y="818"/>
                  </a:lnTo>
                  <a:lnTo>
                    <a:pt x="224" y="888"/>
                  </a:lnTo>
                  <a:lnTo>
                    <a:pt x="160" y="950"/>
                  </a:lnTo>
                  <a:lnTo>
                    <a:pt x="90" y="1002"/>
                  </a:lnTo>
                  <a:lnTo>
                    <a:pt x="88" y="1012"/>
                  </a:lnTo>
                  <a:lnTo>
                    <a:pt x="90" y="1020"/>
                  </a:lnTo>
                  <a:lnTo>
                    <a:pt x="94" y="1026"/>
                  </a:lnTo>
                  <a:lnTo>
                    <a:pt x="102" y="1033"/>
                  </a:lnTo>
                  <a:lnTo>
                    <a:pt x="108" y="1038"/>
                  </a:lnTo>
                  <a:lnTo>
                    <a:pt x="116" y="1044"/>
                  </a:lnTo>
                  <a:lnTo>
                    <a:pt x="125" y="1049"/>
                  </a:lnTo>
                  <a:lnTo>
                    <a:pt x="132" y="1055"/>
                  </a:lnTo>
                  <a:lnTo>
                    <a:pt x="163" y="1058"/>
                  </a:lnTo>
                  <a:lnTo>
                    <a:pt x="194" y="1065"/>
                  </a:lnTo>
                  <a:lnTo>
                    <a:pt x="225" y="1071"/>
                  </a:lnTo>
                  <a:lnTo>
                    <a:pt x="256" y="1080"/>
                  </a:lnTo>
                  <a:lnTo>
                    <a:pt x="284" y="1090"/>
                  </a:lnTo>
                  <a:lnTo>
                    <a:pt x="313" y="1100"/>
                  </a:lnTo>
                  <a:lnTo>
                    <a:pt x="342" y="1111"/>
                  </a:lnTo>
                  <a:lnTo>
                    <a:pt x="371" y="1122"/>
                  </a:lnTo>
                  <a:lnTo>
                    <a:pt x="358" y="1131"/>
                  </a:lnTo>
                  <a:lnTo>
                    <a:pt x="346" y="1140"/>
                  </a:lnTo>
                  <a:lnTo>
                    <a:pt x="331" y="1145"/>
                  </a:lnTo>
                  <a:lnTo>
                    <a:pt x="318" y="1149"/>
                  </a:lnTo>
                  <a:lnTo>
                    <a:pt x="302" y="1152"/>
                  </a:lnTo>
                  <a:lnTo>
                    <a:pt x="287" y="1155"/>
                  </a:lnTo>
                  <a:lnTo>
                    <a:pt x="273" y="1158"/>
                  </a:lnTo>
                  <a:lnTo>
                    <a:pt x="259" y="1163"/>
                  </a:lnTo>
                  <a:lnTo>
                    <a:pt x="249" y="1160"/>
                  </a:lnTo>
                  <a:lnTo>
                    <a:pt x="239" y="1156"/>
                  </a:lnTo>
                  <a:lnTo>
                    <a:pt x="231" y="1153"/>
                  </a:lnTo>
                  <a:lnTo>
                    <a:pt x="225" y="1150"/>
                  </a:lnTo>
                  <a:lnTo>
                    <a:pt x="217" y="1147"/>
                  </a:lnTo>
                  <a:lnTo>
                    <a:pt x="210" y="1147"/>
                  </a:lnTo>
                  <a:lnTo>
                    <a:pt x="202" y="1149"/>
                  </a:lnTo>
                  <a:lnTo>
                    <a:pt x="193" y="1154"/>
                  </a:lnTo>
                  <a:lnTo>
                    <a:pt x="194" y="1163"/>
                  </a:lnTo>
                  <a:lnTo>
                    <a:pt x="199" y="1170"/>
                  </a:lnTo>
                  <a:lnTo>
                    <a:pt x="202" y="1176"/>
                  </a:lnTo>
                  <a:lnTo>
                    <a:pt x="207" y="1182"/>
                  </a:lnTo>
                  <a:lnTo>
                    <a:pt x="211" y="1188"/>
                  </a:lnTo>
                  <a:lnTo>
                    <a:pt x="216" y="1193"/>
                  </a:lnTo>
                  <a:lnTo>
                    <a:pt x="222" y="1199"/>
                  </a:lnTo>
                  <a:lnTo>
                    <a:pt x="227" y="1207"/>
                  </a:lnTo>
                  <a:lnTo>
                    <a:pt x="298" y="1250"/>
                  </a:lnTo>
                  <a:lnTo>
                    <a:pt x="375" y="1280"/>
                  </a:lnTo>
                  <a:lnTo>
                    <a:pt x="455" y="1297"/>
                  </a:lnTo>
                  <a:lnTo>
                    <a:pt x="539" y="1305"/>
                  </a:lnTo>
                  <a:lnTo>
                    <a:pt x="622" y="1306"/>
                  </a:lnTo>
                  <a:lnTo>
                    <a:pt x="707" y="1305"/>
                  </a:lnTo>
                  <a:lnTo>
                    <a:pt x="790" y="1302"/>
                  </a:lnTo>
                  <a:lnTo>
                    <a:pt x="873" y="1302"/>
                  </a:lnTo>
                  <a:lnTo>
                    <a:pt x="849" y="1328"/>
                  </a:lnTo>
                  <a:lnTo>
                    <a:pt x="823" y="1341"/>
                  </a:lnTo>
                  <a:lnTo>
                    <a:pt x="793" y="1342"/>
                  </a:lnTo>
                  <a:lnTo>
                    <a:pt x="760" y="1339"/>
                  </a:lnTo>
                  <a:lnTo>
                    <a:pt x="726" y="1332"/>
                  </a:lnTo>
                  <a:lnTo>
                    <a:pt x="691" y="1329"/>
                  </a:lnTo>
                  <a:lnTo>
                    <a:pt x="657" y="1332"/>
                  </a:lnTo>
                  <a:lnTo>
                    <a:pt x="626" y="1348"/>
                  </a:lnTo>
                  <a:lnTo>
                    <a:pt x="613" y="1355"/>
                  </a:lnTo>
                  <a:lnTo>
                    <a:pt x="602" y="1364"/>
                  </a:lnTo>
                  <a:lnTo>
                    <a:pt x="589" y="1372"/>
                  </a:lnTo>
                  <a:lnTo>
                    <a:pt x="578" y="1381"/>
                  </a:lnTo>
                  <a:lnTo>
                    <a:pt x="566" y="1390"/>
                  </a:lnTo>
                  <a:lnTo>
                    <a:pt x="559" y="1402"/>
                  </a:lnTo>
                  <a:lnTo>
                    <a:pt x="552" y="1416"/>
                  </a:lnTo>
                  <a:lnTo>
                    <a:pt x="551" y="1433"/>
                  </a:lnTo>
                  <a:lnTo>
                    <a:pt x="564" y="1440"/>
                  </a:lnTo>
                  <a:lnTo>
                    <a:pt x="576" y="1441"/>
                  </a:lnTo>
                  <a:lnTo>
                    <a:pt x="590" y="1439"/>
                  </a:lnTo>
                  <a:lnTo>
                    <a:pt x="606" y="1436"/>
                  </a:lnTo>
                  <a:lnTo>
                    <a:pt x="620" y="1430"/>
                  </a:lnTo>
                  <a:lnTo>
                    <a:pt x="636" y="1426"/>
                  </a:lnTo>
                  <a:lnTo>
                    <a:pt x="652" y="1424"/>
                  </a:lnTo>
                  <a:lnTo>
                    <a:pt x="667" y="1426"/>
                  </a:lnTo>
                  <a:lnTo>
                    <a:pt x="676" y="1443"/>
                  </a:lnTo>
                  <a:lnTo>
                    <a:pt x="690" y="1449"/>
                  </a:lnTo>
                  <a:lnTo>
                    <a:pt x="707" y="1447"/>
                  </a:lnTo>
                  <a:lnTo>
                    <a:pt x="727" y="1442"/>
                  </a:lnTo>
                  <a:lnTo>
                    <a:pt x="746" y="1433"/>
                  </a:lnTo>
                  <a:lnTo>
                    <a:pt x="764" y="1429"/>
                  </a:lnTo>
                  <a:lnTo>
                    <a:pt x="782" y="1430"/>
                  </a:lnTo>
                  <a:lnTo>
                    <a:pt x="799" y="1442"/>
                  </a:lnTo>
                  <a:lnTo>
                    <a:pt x="818" y="1433"/>
                  </a:lnTo>
                  <a:lnTo>
                    <a:pt x="836" y="1429"/>
                  </a:lnTo>
                  <a:lnTo>
                    <a:pt x="854" y="1427"/>
                  </a:lnTo>
                  <a:lnTo>
                    <a:pt x="873" y="1427"/>
                  </a:lnTo>
                  <a:lnTo>
                    <a:pt x="890" y="1427"/>
                  </a:lnTo>
                  <a:lnTo>
                    <a:pt x="908" y="1429"/>
                  </a:lnTo>
                  <a:lnTo>
                    <a:pt x="926" y="1429"/>
                  </a:lnTo>
                  <a:lnTo>
                    <a:pt x="947" y="1429"/>
                  </a:lnTo>
                  <a:lnTo>
                    <a:pt x="953" y="1425"/>
                  </a:lnTo>
                  <a:lnTo>
                    <a:pt x="961" y="1421"/>
                  </a:lnTo>
                  <a:lnTo>
                    <a:pt x="966" y="1415"/>
                  </a:lnTo>
                  <a:lnTo>
                    <a:pt x="972" y="1410"/>
                  </a:lnTo>
                  <a:lnTo>
                    <a:pt x="975" y="1402"/>
                  </a:lnTo>
                  <a:lnTo>
                    <a:pt x="979" y="1395"/>
                  </a:lnTo>
                  <a:lnTo>
                    <a:pt x="981" y="1388"/>
                  </a:lnTo>
                  <a:lnTo>
                    <a:pt x="985" y="1380"/>
                  </a:lnTo>
                  <a:lnTo>
                    <a:pt x="993" y="1387"/>
                  </a:lnTo>
                  <a:lnTo>
                    <a:pt x="1004" y="1390"/>
                  </a:lnTo>
                  <a:lnTo>
                    <a:pt x="1015" y="1389"/>
                  </a:lnTo>
                  <a:lnTo>
                    <a:pt x="1025" y="1385"/>
                  </a:lnTo>
                  <a:lnTo>
                    <a:pt x="1031" y="1395"/>
                  </a:lnTo>
                  <a:lnTo>
                    <a:pt x="1040" y="1402"/>
                  </a:lnTo>
                  <a:lnTo>
                    <a:pt x="1050" y="1405"/>
                  </a:lnTo>
                  <a:lnTo>
                    <a:pt x="1064" y="1406"/>
                  </a:lnTo>
                  <a:lnTo>
                    <a:pt x="1076" y="1405"/>
                  </a:lnTo>
                  <a:lnTo>
                    <a:pt x="1089" y="1405"/>
                  </a:lnTo>
                  <a:lnTo>
                    <a:pt x="1100" y="1405"/>
                  </a:lnTo>
                  <a:lnTo>
                    <a:pt x="1112" y="1410"/>
                  </a:lnTo>
                  <a:lnTo>
                    <a:pt x="1137" y="1404"/>
                  </a:lnTo>
                  <a:lnTo>
                    <a:pt x="1156" y="1392"/>
                  </a:lnTo>
                  <a:lnTo>
                    <a:pt x="1166" y="1373"/>
                  </a:lnTo>
                  <a:lnTo>
                    <a:pt x="1175" y="1352"/>
                  </a:lnTo>
                  <a:lnTo>
                    <a:pt x="1178" y="1327"/>
                  </a:lnTo>
                  <a:lnTo>
                    <a:pt x="1182" y="1303"/>
                  </a:lnTo>
                  <a:lnTo>
                    <a:pt x="1186" y="1279"/>
                  </a:lnTo>
                  <a:lnTo>
                    <a:pt x="1194" y="1262"/>
                  </a:lnTo>
                  <a:lnTo>
                    <a:pt x="1204" y="1257"/>
                  </a:lnTo>
                  <a:lnTo>
                    <a:pt x="1214" y="1257"/>
                  </a:lnTo>
                  <a:lnTo>
                    <a:pt x="1224" y="1258"/>
                  </a:lnTo>
                  <a:lnTo>
                    <a:pt x="1234" y="1262"/>
                  </a:lnTo>
                  <a:lnTo>
                    <a:pt x="1242" y="1265"/>
                  </a:lnTo>
                  <a:lnTo>
                    <a:pt x="1252" y="1270"/>
                  </a:lnTo>
                  <a:lnTo>
                    <a:pt x="1260" y="1274"/>
                  </a:lnTo>
                  <a:lnTo>
                    <a:pt x="1269" y="1278"/>
                  </a:lnTo>
                  <a:lnTo>
                    <a:pt x="1272" y="1295"/>
                  </a:lnTo>
                  <a:lnTo>
                    <a:pt x="1269" y="1308"/>
                  </a:lnTo>
                  <a:lnTo>
                    <a:pt x="1260" y="1317"/>
                  </a:lnTo>
                  <a:lnTo>
                    <a:pt x="1249" y="1324"/>
                  </a:lnTo>
                  <a:lnTo>
                    <a:pt x="1235" y="1328"/>
                  </a:lnTo>
                  <a:lnTo>
                    <a:pt x="1222" y="1335"/>
                  </a:lnTo>
                  <a:lnTo>
                    <a:pt x="1210" y="1342"/>
                  </a:lnTo>
                  <a:lnTo>
                    <a:pt x="1203" y="1352"/>
                  </a:lnTo>
                  <a:lnTo>
                    <a:pt x="1199" y="1358"/>
                  </a:lnTo>
                  <a:lnTo>
                    <a:pt x="1199" y="1366"/>
                  </a:lnTo>
                  <a:lnTo>
                    <a:pt x="1200" y="1372"/>
                  </a:lnTo>
                  <a:lnTo>
                    <a:pt x="1204" y="1379"/>
                  </a:lnTo>
                  <a:lnTo>
                    <a:pt x="1208" y="1386"/>
                  </a:lnTo>
                  <a:lnTo>
                    <a:pt x="1213" y="1392"/>
                  </a:lnTo>
                  <a:lnTo>
                    <a:pt x="1219" y="1398"/>
                  </a:lnTo>
                  <a:lnTo>
                    <a:pt x="1227" y="1405"/>
                  </a:lnTo>
                  <a:lnTo>
                    <a:pt x="1240" y="1402"/>
                  </a:lnTo>
                  <a:lnTo>
                    <a:pt x="1252" y="1405"/>
                  </a:lnTo>
                  <a:lnTo>
                    <a:pt x="1261" y="1411"/>
                  </a:lnTo>
                  <a:lnTo>
                    <a:pt x="1272" y="1419"/>
                  </a:lnTo>
                  <a:lnTo>
                    <a:pt x="1281" y="1426"/>
                  </a:lnTo>
                  <a:lnTo>
                    <a:pt x="1292" y="1432"/>
                  </a:lnTo>
                  <a:lnTo>
                    <a:pt x="1303" y="1435"/>
                  </a:lnTo>
                  <a:lnTo>
                    <a:pt x="1318" y="1433"/>
                  </a:lnTo>
                  <a:lnTo>
                    <a:pt x="1335" y="1421"/>
                  </a:lnTo>
                  <a:lnTo>
                    <a:pt x="1348" y="1405"/>
                  </a:lnTo>
                  <a:lnTo>
                    <a:pt x="1355" y="1386"/>
                  </a:lnTo>
                  <a:lnTo>
                    <a:pt x="1360" y="1365"/>
                  </a:lnTo>
                  <a:lnTo>
                    <a:pt x="1361" y="1342"/>
                  </a:lnTo>
                  <a:lnTo>
                    <a:pt x="1364" y="1319"/>
                  </a:lnTo>
                  <a:lnTo>
                    <a:pt x="1368" y="1297"/>
                  </a:lnTo>
                  <a:lnTo>
                    <a:pt x="1375" y="1278"/>
                  </a:lnTo>
                  <a:lnTo>
                    <a:pt x="1381" y="1276"/>
                  </a:lnTo>
                  <a:lnTo>
                    <a:pt x="1388" y="1276"/>
                  </a:lnTo>
                  <a:lnTo>
                    <a:pt x="1394" y="1275"/>
                  </a:lnTo>
                  <a:lnTo>
                    <a:pt x="1401" y="1274"/>
                  </a:lnTo>
                  <a:lnTo>
                    <a:pt x="1407" y="1272"/>
                  </a:lnTo>
                  <a:lnTo>
                    <a:pt x="1414" y="1270"/>
                  </a:lnTo>
                  <a:lnTo>
                    <a:pt x="1419" y="1266"/>
                  </a:lnTo>
                  <a:lnTo>
                    <a:pt x="1425" y="1262"/>
                  </a:lnTo>
                  <a:lnTo>
                    <a:pt x="1431" y="1266"/>
                  </a:lnTo>
                  <a:lnTo>
                    <a:pt x="1440" y="1268"/>
                  </a:lnTo>
                  <a:lnTo>
                    <a:pt x="1446" y="1267"/>
                  </a:lnTo>
                  <a:lnTo>
                    <a:pt x="1454" y="1266"/>
                  </a:lnTo>
                  <a:lnTo>
                    <a:pt x="1462" y="1264"/>
                  </a:lnTo>
                  <a:lnTo>
                    <a:pt x="1469" y="1262"/>
                  </a:lnTo>
                  <a:lnTo>
                    <a:pt x="1475" y="1261"/>
                  </a:lnTo>
                  <a:lnTo>
                    <a:pt x="1483" y="1262"/>
                  </a:lnTo>
                  <a:lnTo>
                    <a:pt x="1457" y="1393"/>
                  </a:lnTo>
                  <a:lnTo>
                    <a:pt x="1453" y="1426"/>
                  </a:lnTo>
                  <a:lnTo>
                    <a:pt x="1447" y="1464"/>
                  </a:lnTo>
                  <a:lnTo>
                    <a:pt x="1441" y="1500"/>
                  </a:lnTo>
                  <a:lnTo>
                    <a:pt x="1437" y="1538"/>
                  </a:lnTo>
                  <a:lnTo>
                    <a:pt x="1436" y="1572"/>
                  </a:lnTo>
                  <a:lnTo>
                    <a:pt x="1442" y="1605"/>
                  </a:lnTo>
                  <a:lnTo>
                    <a:pt x="1456" y="1636"/>
                  </a:lnTo>
                  <a:lnTo>
                    <a:pt x="1483" y="1664"/>
                  </a:lnTo>
                  <a:lnTo>
                    <a:pt x="1503" y="1657"/>
                  </a:lnTo>
                  <a:lnTo>
                    <a:pt x="1524" y="1660"/>
                  </a:lnTo>
                  <a:lnTo>
                    <a:pt x="1542" y="1666"/>
                  </a:lnTo>
                  <a:lnTo>
                    <a:pt x="1561" y="1676"/>
                  </a:lnTo>
                  <a:lnTo>
                    <a:pt x="1576" y="1688"/>
                  </a:lnTo>
                  <a:lnTo>
                    <a:pt x="1593" y="1700"/>
                  </a:lnTo>
                  <a:lnTo>
                    <a:pt x="1609" y="1711"/>
                  </a:lnTo>
                  <a:lnTo>
                    <a:pt x="1627" y="1718"/>
                  </a:lnTo>
                  <a:lnTo>
                    <a:pt x="1631" y="1713"/>
                  </a:lnTo>
                  <a:lnTo>
                    <a:pt x="1633" y="1707"/>
                  </a:lnTo>
                  <a:lnTo>
                    <a:pt x="1634" y="1701"/>
                  </a:lnTo>
                  <a:lnTo>
                    <a:pt x="1639" y="1697"/>
                  </a:lnTo>
                  <a:lnTo>
                    <a:pt x="1779" y="1718"/>
                  </a:lnTo>
                  <a:lnTo>
                    <a:pt x="1787" y="1710"/>
                  </a:lnTo>
                  <a:lnTo>
                    <a:pt x="1782" y="1695"/>
                  </a:lnTo>
                  <a:lnTo>
                    <a:pt x="1774" y="1682"/>
                  </a:lnTo>
                  <a:lnTo>
                    <a:pt x="1762" y="1670"/>
                  </a:lnTo>
                  <a:lnTo>
                    <a:pt x="1751" y="1657"/>
                  </a:lnTo>
                  <a:lnTo>
                    <a:pt x="1737" y="1644"/>
                  </a:lnTo>
                  <a:lnTo>
                    <a:pt x="1725" y="1630"/>
                  </a:lnTo>
                  <a:lnTo>
                    <a:pt x="1713" y="1617"/>
                  </a:lnTo>
                  <a:lnTo>
                    <a:pt x="1705" y="1602"/>
                  </a:lnTo>
                  <a:lnTo>
                    <a:pt x="1691" y="1591"/>
                  </a:lnTo>
                  <a:lnTo>
                    <a:pt x="1678" y="1582"/>
                  </a:lnTo>
                  <a:lnTo>
                    <a:pt x="1662" y="1575"/>
                  </a:lnTo>
                  <a:lnTo>
                    <a:pt x="1647" y="1570"/>
                  </a:lnTo>
                  <a:lnTo>
                    <a:pt x="1631" y="1566"/>
                  </a:lnTo>
                  <a:lnTo>
                    <a:pt x="1614" y="1565"/>
                  </a:lnTo>
                  <a:lnTo>
                    <a:pt x="1597" y="1566"/>
                  </a:lnTo>
                  <a:lnTo>
                    <a:pt x="1582" y="1570"/>
                  </a:lnTo>
                  <a:lnTo>
                    <a:pt x="1585" y="1528"/>
                  </a:lnTo>
                  <a:lnTo>
                    <a:pt x="1588" y="1487"/>
                  </a:lnTo>
                  <a:lnTo>
                    <a:pt x="1591" y="1443"/>
                  </a:lnTo>
                  <a:lnTo>
                    <a:pt x="1596" y="1400"/>
                  </a:lnTo>
                  <a:lnTo>
                    <a:pt x="1600" y="1356"/>
                  </a:lnTo>
                  <a:lnTo>
                    <a:pt x="1606" y="1313"/>
                  </a:lnTo>
                  <a:lnTo>
                    <a:pt x="1612" y="1269"/>
                  </a:lnTo>
                  <a:lnTo>
                    <a:pt x="1618" y="1228"/>
                  </a:lnTo>
                  <a:lnTo>
                    <a:pt x="1650" y="1221"/>
                  </a:lnTo>
                  <a:lnTo>
                    <a:pt x="1682" y="1214"/>
                  </a:lnTo>
                  <a:lnTo>
                    <a:pt x="1713" y="1204"/>
                  </a:lnTo>
                  <a:lnTo>
                    <a:pt x="1746" y="1196"/>
                  </a:lnTo>
                  <a:lnTo>
                    <a:pt x="1776" y="1185"/>
                  </a:lnTo>
                  <a:lnTo>
                    <a:pt x="1805" y="1173"/>
                  </a:lnTo>
                  <a:lnTo>
                    <a:pt x="1833" y="1160"/>
                  </a:lnTo>
                  <a:lnTo>
                    <a:pt x="1861" y="1146"/>
                  </a:lnTo>
                  <a:lnTo>
                    <a:pt x="1886" y="1163"/>
                  </a:lnTo>
                  <a:lnTo>
                    <a:pt x="1882" y="1214"/>
                  </a:lnTo>
                  <a:lnTo>
                    <a:pt x="1877" y="1267"/>
                  </a:lnTo>
                  <a:lnTo>
                    <a:pt x="1871" y="1320"/>
                  </a:lnTo>
                  <a:lnTo>
                    <a:pt x="1866" y="1375"/>
                  </a:lnTo>
                  <a:lnTo>
                    <a:pt x="1857" y="1429"/>
                  </a:lnTo>
                  <a:lnTo>
                    <a:pt x="1850" y="1485"/>
                  </a:lnTo>
                  <a:lnTo>
                    <a:pt x="1841" y="1539"/>
                  </a:lnTo>
                  <a:lnTo>
                    <a:pt x="1832" y="1594"/>
                  </a:lnTo>
                  <a:lnTo>
                    <a:pt x="1844" y="1606"/>
                  </a:lnTo>
                  <a:lnTo>
                    <a:pt x="1856" y="1618"/>
                  </a:lnTo>
                  <a:lnTo>
                    <a:pt x="1871" y="1627"/>
                  </a:lnTo>
                  <a:lnTo>
                    <a:pt x="1888" y="1637"/>
                  </a:lnTo>
                  <a:lnTo>
                    <a:pt x="1903" y="1643"/>
                  </a:lnTo>
                  <a:lnTo>
                    <a:pt x="1920" y="1650"/>
                  </a:lnTo>
                  <a:lnTo>
                    <a:pt x="1936" y="1656"/>
                  </a:lnTo>
                  <a:lnTo>
                    <a:pt x="1952" y="1664"/>
                  </a:lnTo>
                  <a:lnTo>
                    <a:pt x="1964" y="1645"/>
                  </a:lnTo>
                  <a:lnTo>
                    <a:pt x="1977" y="1638"/>
                  </a:lnTo>
                  <a:lnTo>
                    <a:pt x="1991" y="1638"/>
                  </a:lnTo>
                  <a:lnTo>
                    <a:pt x="2007" y="1644"/>
                  </a:lnTo>
                  <a:lnTo>
                    <a:pt x="2020" y="1650"/>
                  </a:lnTo>
                  <a:lnTo>
                    <a:pt x="2036" y="1657"/>
                  </a:lnTo>
                  <a:lnTo>
                    <a:pt x="2051" y="1660"/>
                  </a:lnTo>
                  <a:lnTo>
                    <a:pt x="2067" y="1655"/>
                  </a:lnTo>
                  <a:lnTo>
                    <a:pt x="2065" y="1651"/>
                  </a:lnTo>
                  <a:lnTo>
                    <a:pt x="2064" y="1648"/>
                  </a:lnTo>
                  <a:lnTo>
                    <a:pt x="2063" y="1645"/>
                  </a:lnTo>
                  <a:lnTo>
                    <a:pt x="2059" y="1644"/>
                  </a:lnTo>
                  <a:lnTo>
                    <a:pt x="2081" y="1639"/>
                  </a:lnTo>
                  <a:lnTo>
                    <a:pt x="2102" y="1642"/>
                  </a:lnTo>
                  <a:lnTo>
                    <a:pt x="2120" y="1650"/>
                  </a:lnTo>
                  <a:lnTo>
                    <a:pt x="2140" y="1662"/>
                  </a:lnTo>
                  <a:lnTo>
                    <a:pt x="2158" y="1672"/>
                  </a:lnTo>
                  <a:lnTo>
                    <a:pt x="2179" y="1679"/>
                  </a:lnTo>
                  <a:lnTo>
                    <a:pt x="2201" y="1681"/>
                  </a:lnTo>
                  <a:lnTo>
                    <a:pt x="2228" y="1676"/>
                  </a:lnTo>
                  <a:lnTo>
                    <a:pt x="2229" y="1652"/>
                  </a:lnTo>
                  <a:lnTo>
                    <a:pt x="2223" y="1635"/>
                  </a:lnTo>
                  <a:lnTo>
                    <a:pt x="2210" y="1620"/>
                  </a:lnTo>
                  <a:lnTo>
                    <a:pt x="2195" y="1608"/>
                  </a:lnTo>
                  <a:lnTo>
                    <a:pt x="2178" y="1597"/>
                  </a:lnTo>
                  <a:lnTo>
                    <a:pt x="2160" y="1586"/>
                  </a:lnTo>
                  <a:lnTo>
                    <a:pt x="2144" y="1573"/>
                  </a:lnTo>
                  <a:lnTo>
                    <a:pt x="2133" y="1557"/>
                  </a:lnTo>
                  <a:lnTo>
                    <a:pt x="2115" y="1538"/>
                  </a:lnTo>
                  <a:lnTo>
                    <a:pt x="2095" y="1528"/>
                  </a:lnTo>
                  <a:lnTo>
                    <a:pt x="2072" y="1525"/>
                  </a:lnTo>
                  <a:lnTo>
                    <a:pt x="2048" y="1529"/>
                  </a:lnTo>
                  <a:lnTo>
                    <a:pt x="2023" y="1535"/>
                  </a:lnTo>
                  <a:lnTo>
                    <a:pt x="1998" y="1542"/>
                  </a:lnTo>
                  <a:lnTo>
                    <a:pt x="1973" y="1547"/>
                  </a:lnTo>
                  <a:lnTo>
                    <a:pt x="1952" y="1549"/>
                  </a:lnTo>
                  <a:lnTo>
                    <a:pt x="1966" y="1504"/>
                  </a:lnTo>
                  <a:lnTo>
                    <a:pt x="1978" y="1461"/>
                  </a:lnTo>
                  <a:lnTo>
                    <a:pt x="1989" y="1416"/>
                  </a:lnTo>
                  <a:lnTo>
                    <a:pt x="1999" y="1371"/>
                  </a:lnTo>
                  <a:lnTo>
                    <a:pt x="2007" y="1325"/>
                  </a:lnTo>
                  <a:lnTo>
                    <a:pt x="2013" y="1279"/>
                  </a:lnTo>
                  <a:lnTo>
                    <a:pt x="2018" y="1233"/>
                  </a:lnTo>
                  <a:lnTo>
                    <a:pt x="2022" y="1188"/>
                  </a:lnTo>
                  <a:lnTo>
                    <a:pt x="2038" y="1163"/>
                  </a:lnTo>
                  <a:lnTo>
                    <a:pt x="2057" y="1155"/>
                  </a:lnTo>
                  <a:lnTo>
                    <a:pt x="2075" y="1160"/>
                  </a:lnTo>
                  <a:lnTo>
                    <a:pt x="2096" y="1172"/>
                  </a:lnTo>
                  <a:lnTo>
                    <a:pt x="2116" y="1187"/>
                  </a:lnTo>
                  <a:lnTo>
                    <a:pt x="2139" y="1200"/>
                  </a:lnTo>
                  <a:lnTo>
                    <a:pt x="2162" y="1206"/>
                  </a:lnTo>
                  <a:lnTo>
                    <a:pt x="2187" y="1203"/>
                  </a:lnTo>
                  <a:lnTo>
                    <a:pt x="2188" y="1249"/>
                  </a:lnTo>
                  <a:lnTo>
                    <a:pt x="2189" y="1296"/>
                  </a:lnTo>
                  <a:lnTo>
                    <a:pt x="2190" y="1344"/>
                  </a:lnTo>
                  <a:lnTo>
                    <a:pt x="2193" y="1392"/>
                  </a:lnTo>
                  <a:lnTo>
                    <a:pt x="2197" y="1438"/>
                  </a:lnTo>
                  <a:lnTo>
                    <a:pt x="2202" y="1485"/>
                  </a:lnTo>
                  <a:lnTo>
                    <a:pt x="2209" y="1529"/>
                  </a:lnTo>
                  <a:lnTo>
                    <a:pt x="2219" y="1574"/>
                  </a:lnTo>
                  <a:lnTo>
                    <a:pt x="2230" y="1586"/>
                  </a:lnTo>
                  <a:lnTo>
                    <a:pt x="2242" y="1599"/>
                  </a:lnTo>
                  <a:lnTo>
                    <a:pt x="2255" y="1612"/>
                  </a:lnTo>
                  <a:lnTo>
                    <a:pt x="2271" y="1624"/>
                  </a:lnTo>
                  <a:lnTo>
                    <a:pt x="2284" y="1633"/>
                  </a:lnTo>
                  <a:lnTo>
                    <a:pt x="2300" y="1643"/>
                  </a:lnTo>
                  <a:lnTo>
                    <a:pt x="2316" y="1650"/>
                  </a:lnTo>
                  <a:lnTo>
                    <a:pt x="2331" y="1655"/>
                  </a:lnTo>
                  <a:lnTo>
                    <a:pt x="2331" y="1644"/>
                  </a:lnTo>
                  <a:lnTo>
                    <a:pt x="2334" y="1628"/>
                  </a:lnTo>
                  <a:lnTo>
                    <a:pt x="2342" y="1622"/>
                  </a:lnTo>
                  <a:lnTo>
                    <a:pt x="2351" y="1622"/>
                  </a:lnTo>
                  <a:lnTo>
                    <a:pt x="2362" y="1627"/>
                  </a:lnTo>
                  <a:lnTo>
                    <a:pt x="2374" y="1633"/>
                  </a:lnTo>
                  <a:lnTo>
                    <a:pt x="2388" y="1641"/>
                  </a:lnTo>
                  <a:lnTo>
                    <a:pt x="2400" y="1646"/>
                  </a:lnTo>
                  <a:lnTo>
                    <a:pt x="2414" y="1648"/>
                  </a:lnTo>
                  <a:lnTo>
                    <a:pt x="2420" y="1649"/>
                  </a:lnTo>
                  <a:lnTo>
                    <a:pt x="2428" y="1650"/>
                  </a:lnTo>
                  <a:lnTo>
                    <a:pt x="2437" y="1648"/>
                  </a:lnTo>
                  <a:lnTo>
                    <a:pt x="2445" y="1647"/>
                  </a:lnTo>
                  <a:lnTo>
                    <a:pt x="2452" y="1644"/>
                  </a:lnTo>
                  <a:lnTo>
                    <a:pt x="2461" y="1645"/>
                  </a:lnTo>
                  <a:lnTo>
                    <a:pt x="2468" y="1648"/>
                  </a:lnTo>
                  <a:lnTo>
                    <a:pt x="2475" y="1655"/>
                  </a:lnTo>
                  <a:lnTo>
                    <a:pt x="2494" y="1648"/>
                  </a:lnTo>
                  <a:lnTo>
                    <a:pt x="2513" y="1646"/>
                  </a:lnTo>
                  <a:lnTo>
                    <a:pt x="2531" y="1647"/>
                  </a:lnTo>
                  <a:lnTo>
                    <a:pt x="2548" y="1650"/>
                  </a:lnTo>
                  <a:lnTo>
                    <a:pt x="2565" y="1651"/>
                  </a:lnTo>
                  <a:lnTo>
                    <a:pt x="2583" y="1653"/>
                  </a:lnTo>
                  <a:lnTo>
                    <a:pt x="2600" y="1652"/>
                  </a:lnTo>
                  <a:lnTo>
                    <a:pt x="2619" y="1648"/>
                  </a:lnTo>
                  <a:lnTo>
                    <a:pt x="2593" y="1620"/>
                  </a:lnTo>
                  <a:lnTo>
                    <a:pt x="2563" y="1598"/>
                  </a:lnTo>
                  <a:lnTo>
                    <a:pt x="2529" y="1580"/>
                  </a:lnTo>
                  <a:lnTo>
                    <a:pt x="2495" y="1567"/>
                  </a:lnTo>
                  <a:lnTo>
                    <a:pt x="2457" y="1554"/>
                  </a:lnTo>
                  <a:lnTo>
                    <a:pt x="2420" y="1544"/>
                  </a:lnTo>
                  <a:lnTo>
                    <a:pt x="2382" y="1532"/>
                  </a:lnTo>
                  <a:lnTo>
                    <a:pt x="2347" y="1520"/>
                  </a:lnTo>
                  <a:lnTo>
                    <a:pt x="2340" y="1481"/>
                  </a:lnTo>
                  <a:lnTo>
                    <a:pt x="2335" y="1445"/>
                  </a:lnTo>
                  <a:lnTo>
                    <a:pt x="2331" y="1408"/>
                  </a:lnTo>
                  <a:lnTo>
                    <a:pt x="2330" y="1374"/>
                  </a:lnTo>
                  <a:lnTo>
                    <a:pt x="2329" y="1338"/>
                  </a:lnTo>
                  <a:lnTo>
                    <a:pt x="2328" y="1302"/>
                  </a:lnTo>
                  <a:lnTo>
                    <a:pt x="2327" y="1265"/>
                  </a:lnTo>
                  <a:lnTo>
                    <a:pt x="2327" y="1228"/>
                  </a:lnTo>
                  <a:lnTo>
                    <a:pt x="2368" y="1232"/>
                  </a:lnTo>
                  <a:lnTo>
                    <a:pt x="2408" y="1233"/>
                  </a:lnTo>
                  <a:lnTo>
                    <a:pt x="2449" y="1229"/>
                  </a:lnTo>
                  <a:lnTo>
                    <a:pt x="2491" y="1223"/>
                  </a:lnTo>
                  <a:lnTo>
                    <a:pt x="2531" y="1214"/>
                  </a:lnTo>
                  <a:lnTo>
                    <a:pt x="2571" y="1204"/>
                  </a:lnTo>
                  <a:lnTo>
                    <a:pt x="2611" y="1195"/>
                  </a:lnTo>
                  <a:lnTo>
                    <a:pt x="2652" y="1188"/>
                  </a:lnTo>
                  <a:lnTo>
                    <a:pt x="2716" y="1169"/>
                  </a:lnTo>
                  <a:lnTo>
                    <a:pt x="2781" y="1150"/>
                  </a:lnTo>
                  <a:lnTo>
                    <a:pt x="2844" y="1128"/>
                  </a:lnTo>
                  <a:lnTo>
                    <a:pt x="2905" y="1103"/>
                  </a:lnTo>
                  <a:lnTo>
                    <a:pt x="2963" y="1072"/>
                  </a:lnTo>
                  <a:lnTo>
                    <a:pt x="3018" y="1037"/>
                  </a:lnTo>
                  <a:lnTo>
                    <a:pt x="3068" y="992"/>
                  </a:lnTo>
                  <a:lnTo>
                    <a:pt x="3113" y="941"/>
                  </a:lnTo>
                  <a:lnTo>
                    <a:pt x="3119" y="892"/>
                  </a:lnTo>
                  <a:lnTo>
                    <a:pt x="3121" y="844"/>
                  </a:lnTo>
                  <a:lnTo>
                    <a:pt x="3118" y="797"/>
                  </a:lnTo>
                  <a:lnTo>
                    <a:pt x="3110" y="751"/>
                  </a:lnTo>
                  <a:lnTo>
                    <a:pt x="3095" y="706"/>
                  </a:lnTo>
                  <a:lnTo>
                    <a:pt x="3076" y="664"/>
                  </a:lnTo>
                  <a:lnTo>
                    <a:pt x="3050" y="624"/>
                  </a:lnTo>
                  <a:lnTo>
                    <a:pt x="3019" y="588"/>
                  </a:lnTo>
                  <a:close/>
                  <a:moveTo>
                    <a:pt x="1083" y="1344"/>
                  </a:moveTo>
                  <a:lnTo>
                    <a:pt x="1074" y="1336"/>
                  </a:lnTo>
                  <a:lnTo>
                    <a:pt x="1066" y="1329"/>
                  </a:lnTo>
                  <a:lnTo>
                    <a:pt x="1057" y="1323"/>
                  </a:lnTo>
                  <a:lnTo>
                    <a:pt x="1048" y="1319"/>
                  </a:lnTo>
                  <a:lnTo>
                    <a:pt x="1039" y="1315"/>
                  </a:lnTo>
                  <a:lnTo>
                    <a:pt x="1030" y="1314"/>
                  </a:lnTo>
                  <a:lnTo>
                    <a:pt x="1019" y="1315"/>
                  </a:lnTo>
                  <a:lnTo>
                    <a:pt x="1009" y="1319"/>
                  </a:lnTo>
                  <a:lnTo>
                    <a:pt x="996" y="1319"/>
                  </a:lnTo>
                  <a:lnTo>
                    <a:pt x="989" y="1322"/>
                  </a:lnTo>
                  <a:lnTo>
                    <a:pt x="985" y="1328"/>
                  </a:lnTo>
                  <a:lnTo>
                    <a:pt x="984" y="1338"/>
                  </a:lnTo>
                  <a:lnTo>
                    <a:pt x="983" y="1346"/>
                  </a:lnTo>
                  <a:lnTo>
                    <a:pt x="983" y="1355"/>
                  </a:lnTo>
                  <a:lnTo>
                    <a:pt x="981" y="1364"/>
                  </a:lnTo>
                  <a:lnTo>
                    <a:pt x="980" y="1372"/>
                  </a:lnTo>
                  <a:lnTo>
                    <a:pt x="971" y="1361"/>
                  </a:lnTo>
                  <a:lnTo>
                    <a:pt x="968" y="1349"/>
                  </a:lnTo>
                  <a:lnTo>
                    <a:pt x="970" y="1337"/>
                  </a:lnTo>
                  <a:lnTo>
                    <a:pt x="976" y="1324"/>
                  </a:lnTo>
                  <a:lnTo>
                    <a:pt x="983" y="1310"/>
                  </a:lnTo>
                  <a:lnTo>
                    <a:pt x="990" y="1295"/>
                  </a:lnTo>
                  <a:lnTo>
                    <a:pt x="996" y="1281"/>
                  </a:lnTo>
                  <a:lnTo>
                    <a:pt x="1000" y="1270"/>
                  </a:lnTo>
                  <a:lnTo>
                    <a:pt x="1010" y="1264"/>
                  </a:lnTo>
                  <a:lnTo>
                    <a:pt x="1015" y="1256"/>
                  </a:lnTo>
                  <a:lnTo>
                    <a:pt x="1016" y="1248"/>
                  </a:lnTo>
                  <a:lnTo>
                    <a:pt x="1017" y="1241"/>
                  </a:lnTo>
                  <a:lnTo>
                    <a:pt x="1017" y="1232"/>
                  </a:lnTo>
                  <a:lnTo>
                    <a:pt x="1019" y="1225"/>
                  </a:lnTo>
                  <a:lnTo>
                    <a:pt x="1023" y="1219"/>
                  </a:lnTo>
                  <a:lnTo>
                    <a:pt x="1034" y="1216"/>
                  </a:lnTo>
                  <a:lnTo>
                    <a:pt x="1041" y="1220"/>
                  </a:lnTo>
                  <a:lnTo>
                    <a:pt x="1049" y="1224"/>
                  </a:lnTo>
                  <a:lnTo>
                    <a:pt x="1057" y="1228"/>
                  </a:lnTo>
                  <a:lnTo>
                    <a:pt x="1066" y="1232"/>
                  </a:lnTo>
                  <a:lnTo>
                    <a:pt x="1073" y="1237"/>
                  </a:lnTo>
                  <a:lnTo>
                    <a:pt x="1081" y="1242"/>
                  </a:lnTo>
                  <a:lnTo>
                    <a:pt x="1088" y="1247"/>
                  </a:lnTo>
                  <a:lnTo>
                    <a:pt x="1095" y="1253"/>
                  </a:lnTo>
                  <a:lnTo>
                    <a:pt x="1095" y="1265"/>
                  </a:lnTo>
                  <a:lnTo>
                    <a:pt x="1096" y="1276"/>
                  </a:lnTo>
                  <a:lnTo>
                    <a:pt x="1095" y="1288"/>
                  </a:lnTo>
                  <a:lnTo>
                    <a:pt x="1095" y="1299"/>
                  </a:lnTo>
                  <a:lnTo>
                    <a:pt x="1092" y="1310"/>
                  </a:lnTo>
                  <a:lnTo>
                    <a:pt x="1090" y="1321"/>
                  </a:lnTo>
                  <a:lnTo>
                    <a:pt x="1086" y="1332"/>
                  </a:lnTo>
                  <a:lnTo>
                    <a:pt x="1083" y="13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8963" name="Freeform 35"/>
            <p:cNvSpPr>
              <a:spLocks/>
            </p:cNvSpPr>
            <p:nvPr/>
          </p:nvSpPr>
          <p:spPr bwMode="auto">
            <a:xfrm>
              <a:off x="1215" y="2364"/>
              <a:ext cx="7" cy="14"/>
            </a:xfrm>
            <a:custGeom>
              <a:avLst/>
              <a:gdLst/>
              <a:ahLst/>
              <a:cxnLst>
                <a:cxn ang="0">
                  <a:pos x="45" y="70"/>
                </a:cxn>
                <a:cxn ang="0">
                  <a:pos x="38" y="72"/>
                </a:cxn>
                <a:cxn ang="0">
                  <a:pos x="32" y="78"/>
                </a:cxn>
                <a:cxn ang="0">
                  <a:pos x="25" y="75"/>
                </a:cxn>
                <a:cxn ang="0">
                  <a:pos x="19" y="71"/>
                </a:cxn>
                <a:cxn ang="0">
                  <a:pos x="14" y="65"/>
                </a:cxn>
                <a:cxn ang="0">
                  <a:pos x="11" y="59"/>
                </a:cxn>
                <a:cxn ang="0">
                  <a:pos x="8" y="52"/>
                </a:cxn>
                <a:cxn ang="0">
                  <a:pos x="5" y="46"/>
                </a:cxn>
                <a:cxn ang="0">
                  <a:pos x="2" y="39"/>
                </a:cxn>
                <a:cxn ang="0">
                  <a:pos x="0" y="32"/>
                </a:cxn>
                <a:cxn ang="0">
                  <a:pos x="0" y="0"/>
                </a:cxn>
                <a:cxn ang="0">
                  <a:pos x="8" y="4"/>
                </a:cxn>
                <a:cxn ang="0">
                  <a:pos x="18" y="11"/>
                </a:cxn>
                <a:cxn ang="0">
                  <a:pos x="24" y="19"/>
                </a:cxn>
                <a:cxn ang="0">
                  <a:pos x="31" y="28"/>
                </a:cxn>
                <a:cxn ang="0">
                  <a:pos x="35" y="37"/>
                </a:cxn>
                <a:cxn ang="0">
                  <a:pos x="40" y="48"/>
                </a:cxn>
                <a:cxn ang="0">
                  <a:pos x="42" y="58"/>
                </a:cxn>
                <a:cxn ang="0">
                  <a:pos x="45" y="70"/>
                </a:cxn>
              </a:cxnLst>
              <a:rect l="0" t="0" r="r" b="b"/>
              <a:pathLst>
                <a:path w="45" h="78">
                  <a:moveTo>
                    <a:pt x="45" y="70"/>
                  </a:moveTo>
                  <a:lnTo>
                    <a:pt x="38" y="72"/>
                  </a:lnTo>
                  <a:lnTo>
                    <a:pt x="32" y="78"/>
                  </a:lnTo>
                  <a:lnTo>
                    <a:pt x="25" y="75"/>
                  </a:lnTo>
                  <a:lnTo>
                    <a:pt x="19" y="71"/>
                  </a:lnTo>
                  <a:lnTo>
                    <a:pt x="14" y="65"/>
                  </a:lnTo>
                  <a:lnTo>
                    <a:pt x="11" y="59"/>
                  </a:lnTo>
                  <a:lnTo>
                    <a:pt x="8" y="52"/>
                  </a:lnTo>
                  <a:lnTo>
                    <a:pt x="5" y="46"/>
                  </a:lnTo>
                  <a:lnTo>
                    <a:pt x="2" y="39"/>
                  </a:lnTo>
                  <a:lnTo>
                    <a:pt x="0" y="32"/>
                  </a:lnTo>
                  <a:lnTo>
                    <a:pt x="0" y="0"/>
                  </a:lnTo>
                  <a:lnTo>
                    <a:pt x="8" y="4"/>
                  </a:lnTo>
                  <a:lnTo>
                    <a:pt x="18" y="11"/>
                  </a:lnTo>
                  <a:lnTo>
                    <a:pt x="24" y="19"/>
                  </a:lnTo>
                  <a:lnTo>
                    <a:pt x="31" y="28"/>
                  </a:lnTo>
                  <a:lnTo>
                    <a:pt x="35" y="37"/>
                  </a:lnTo>
                  <a:lnTo>
                    <a:pt x="40" y="48"/>
                  </a:lnTo>
                  <a:lnTo>
                    <a:pt x="42" y="58"/>
                  </a:lnTo>
                  <a:lnTo>
                    <a:pt x="45" y="7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8964" name="Freeform 36"/>
            <p:cNvSpPr>
              <a:spLocks/>
            </p:cNvSpPr>
            <p:nvPr/>
          </p:nvSpPr>
          <p:spPr bwMode="auto">
            <a:xfrm>
              <a:off x="1159" y="2410"/>
              <a:ext cx="9" cy="12"/>
            </a:xfrm>
            <a:custGeom>
              <a:avLst/>
              <a:gdLst/>
              <a:ahLst/>
              <a:cxnLst>
                <a:cxn ang="0">
                  <a:pos x="55" y="70"/>
                </a:cxn>
                <a:cxn ang="0">
                  <a:pos x="49" y="72"/>
                </a:cxn>
                <a:cxn ang="0">
                  <a:pos x="43" y="73"/>
                </a:cxn>
                <a:cxn ang="0">
                  <a:pos x="36" y="72"/>
                </a:cxn>
                <a:cxn ang="0">
                  <a:pos x="31" y="71"/>
                </a:cxn>
                <a:cxn ang="0">
                  <a:pos x="22" y="65"/>
                </a:cxn>
                <a:cxn ang="0">
                  <a:pos x="14" y="58"/>
                </a:cxn>
                <a:cxn ang="0">
                  <a:pos x="11" y="51"/>
                </a:cxn>
                <a:cxn ang="0">
                  <a:pos x="8" y="44"/>
                </a:cxn>
                <a:cxn ang="0">
                  <a:pos x="5" y="36"/>
                </a:cxn>
                <a:cxn ang="0">
                  <a:pos x="3" y="29"/>
                </a:cxn>
                <a:cxn ang="0">
                  <a:pos x="1" y="21"/>
                </a:cxn>
                <a:cxn ang="0">
                  <a:pos x="1" y="13"/>
                </a:cxn>
                <a:cxn ang="0">
                  <a:pos x="0" y="6"/>
                </a:cxn>
                <a:cxn ang="0">
                  <a:pos x="2" y="0"/>
                </a:cxn>
                <a:cxn ang="0">
                  <a:pos x="55" y="70"/>
                </a:cxn>
              </a:cxnLst>
              <a:rect l="0" t="0" r="r" b="b"/>
              <a:pathLst>
                <a:path w="55" h="73">
                  <a:moveTo>
                    <a:pt x="55" y="70"/>
                  </a:moveTo>
                  <a:lnTo>
                    <a:pt x="49" y="72"/>
                  </a:lnTo>
                  <a:lnTo>
                    <a:pt x="43" y="73"/>
                  </a:lnTo>
                  <a:lnTo>
                    <a:pt x="36" y="72"/>
                  </a:lnTo>
                  <a:lnTo>
                    <a:pt x="31" y="71"/>
                  </a:lnTo>
                  <a:lnTo>
                    <a:pt x="22" y="65"/>
                  </a:lnTo>
                  <a:lnTo>
                    <a:pt x="14" y="58"/>
                  </a:lnTo>
                  <a:lnTo>
                    <a:pt x="11" y="51"/>
                  </a:lnTo>
                  <a:lnTo>
                    <a:pt x="8" y="44"/>
                  </a:lnTo>
                  <a:lnTo>
                    <a:pt x="5" y="36"/>
                  </a:lnTo>
                  <a:lnTo>
                    <a:pt x="3" y="29"/>
                  </a:lnTo>
                  <a:lnTo>
                    <a:pt x="1" y="21"/>
                  </a:lnTo>
                  <a:lnTo>
                    <a:pt x="1" y="13"/>
                  </a:lnTo>
                  <a:lnTo>
                    <a:pt x="0" y="6"/>
                  </a:lnTo>
                  <a:lnTo>
                    <a:pt x="2" y="0"/>
                  </a:lnTo>
                  <a:lnTo>
                    <a:pt x="55" y="7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8965" name="Freeform 37"/>
            <p:cNvSpPr>
              <a:spLocks/>
            </p:cNvSpPr>
            <p:nvPr/>
          </p:nvSpPr>
          <p:spPr bwMode="auto">
            <a:xfrm>
              <a:off x="1513" y="2428"/>
              <a:ext cx="155" cy="68"/>
            </a:xfrm>
            <a:custGeom>
              <a:avLst/>
              <a:gdLst/>
              <a:ahLst/>
              <a:cxnLst>
                <a:cxn ang="0">
                  <a:pos x="913" y="379"/>
                </a:cxn>
                <a:cxn ang="0">
                  <a:pos x="906" y="411"/>
                </a:cxn>
                <a:cxn ang="0">
                  <a:pos x="864" y="391"/>
                </a:cxn>
                <a:cxn ang="0">
                  <a:pos x="864" y="334"/>
                </a:cxn>
                <a:cxn ang="0">
                  <a:pos x="834" y="317"/>
                </a:cxn>
                <a:cxn ang="0">
                  <a:pos x="821" y="365"/>
                </a:cxn>
                <a:cxn ang="0">
                  <a:pos x="819" y="327"/>
                </a:cxn>
                <a:cxn ang="0">
                  <a:pos x="789" y="274"/>
                </a:cxn>
                <a:cxn ang="0">
                  <a:pos x="763" y="317"/>
                </a:cxn>
                <a:cxn ang="0">
                  <a:pos x="745" y="225"/>
                </a:cxn>
                <a:cxn ang="0">
                  <a:pos x="712" y="240"/>
                </a:cxn>
                <a:cxn ang="0">
                  <a:pos x="713" y="304"/>
                </a:cxn>
                <a:cxn ang="0">
                  <a:pos x="692" y="243"/>
                </a:cxn>
                <a:cxn ang="0">
                  <a:pos x="656" y="184"/>
                </a:cxn>
                <a:cxn ang="0">
                  <a:pos x="648" y="225"/>
                </a:cxn>
                <a:cxn ang="0">
                  <a:pos x="643" y="313"/>
                </a:cxn>
                <a:cxn ang="0">
                  <a:pos x="639" y="242"/>
                </a:cxn>
                <a:cxn ang="0">
                  <a:pos x="587" y="166"/>
                </a:cxn>
                <a:cxn ang="0">
                  <a:pos x="570" y="171"/>
                </a:cxn>
                <a:cxn ang="0">
                  <a:pos x="535" y="122"/>
                </a:cxn>
                <a:cxn ang="0">
                  <a:pos x="524" y="168"/>
                </a:cxn>
                <a:cxn ang="0">
                  <a:pos x="535" y="295"/>
                </a:cxn>
                <a:cxn ang="0">
                  <a:pos x="503" y="217"/>
                </a:cxn>
                <a:cxn ang="0">
                  <a:pos x="442" y="133"/>
                </a:cxn>
                <a:cxn ang="0">
                  <a:pos x="446" y="188"/>
                </a:cxn>
                <a:cxn ang="0">
                  <a:pos x="460" y="318"/>
                </a:cxn>
                <a:cxn ang="0">
                  <a:pos x="444" y="248"/>
                </a:cxn>
                <a:cxn ang="0">
                  <a:pos x="388" y="178"/>
                </a:cxn>
                <a:cxn ang="0">
                  <a:pos x="397" y="226"/>
                </a:cxn>
                <a:cxn ang="0">
                  <a:pos x="400" y="306"/>
                </a:cxn>
                <a:cxn ang="0">
                  <a:pos x="370" y="395"/>
                </a:cxn>
                <a:cxn ang="0">
                  <a:pos x="366" y="253"/>
                </a:cxn>
                <a:cxn ang="0">
                  <a:pos x="317" y="202"/>
                </a:cxn>
                <a:cxn ang="0">
                  <a:pos x="330" y="262"/>
                </a:cxn>
                <a:cxn ang="0">
                  <a:pos x="317" y="324"/>
                </a:cxn>
                <a:cxn ang="0">
                  <a:pos x="297" y="348"/>
                </a:cxn>
                <a:cxn ang="0">
                  <a:pos x="288" y="237"/>
                </a:cxn>
                <a:cxn ang="0">
                  <a:pos x="261" y="183"/>
                </a:cxn>
                <a:cxn ang="0">
                  <a:pos x="252" y="228"/>
                </a:cxn>
                <a:cxn ang="0">
                  <a:pos x="243" y="362"/>
                </a:cxn>
                <a:cxn ang="0">
                  <a:pos x="233" y="271"/>
                </a:cxn>
                <a:cxn ang="0">
                  <a:pos x="191" y="259"/>
                </a:cxn>
                <a:cxn ang="0">
                  <a:pos x="190" y="330"/>
                </a:cxn>
                <a:cxn ang="0">
                  <a:pos x="166" y="299"/>
                </a:cxn>
                <a:cxn ang="0">
                  <a:pos x="136" y="193"/>
                </a:cxn>
                <a:cxn ang="0">
                  <a:pos x="107" y="198"/>
                </a:cxn>
                <a:cxn ang="0">
                  <a:pos x="109" y="255"/>
                </a:cxn>
                <a:cxn ang="0">
                  <a:pos x="74" y="230"/>
                </a:cxn>
                <a:cxn ang="0">
                  <a:pos x="31" y="145"/>
                </a:cxn>
                <a:cxn ang="0">
                  <a:pos x="87" y="55"/>
                </a:cxn>
                <a:cxn ang="0">
                  <a:pos x="334" y="2"/>
                </a:cxn>
                <a:cxn ang="0">
                  <a:pos x="694" y="80"/>
                </a:cxn>
              </a:cxnLst>
              <a:rect l="0" t="0" r="r" b="b"/>
              <a:pathLst>
                <a:path w="931" h="411">
                  <a:moveTo>
                    <a:pt x="918" y="317"/>
                  </a:moveTo>
                  <a:lnTo>
                    <a:pt x="931" y="366"/>
                  </a:lnTo>
                  <a:lnTo>
                    <a:pt x="923" y="368"/>
                  </a:lnTo>
                  <a:lnTo>
                    <a:pt x="917" y="373"/>
                  </a:lnTo>
                  <a:lnTo>
                    <a:pt x="913" y="379"/>
                  </a:lnTo>
                  <a:lnTo>
                    <a:pt x="912" y="387"/>
                  </a:lnTo>
                  <a:lnTo>
                    <a:pt x="910" y="393"/>
                  </a:lnTo>
                  <a:lnTo>
                    <a:pt x="909" y="400"/>
                  </a:lnTo>
                  <a:lnTo>
                    <a:pt x="908" y="405"/>
                  </a:lnTo>
                  <a:lnTo>
                    <a:pt x="906" y="411"/>
                  </a:lnTo>
                  <a:lnTo>
                    <a:pt x="903" y="402"/>
                  </a:lnTo>
                  <a:lnTo>
                    <a:pt x="901" y="395"/>
                  </a:lnTo>
                  <a:lnTo>
                    <a:pt x="897" y="387"/>
                  </a:lnTo>
                  <a:lnTo>
                    <a:pt x="889" y="382"/>
                  </a:lnTo>
                  <a:lnTo>
                    <a:pt x="864" y="391"/>
                  </a:lnTo>
                  <a:lnTo>
                    <a:pt x="866" y="379"/>
                  </a:lnTo>
                  <a:lnTo>
                    <a:pt x="867" y="368"/>
                  </a:lnTo>
                  <a:lnTo>
                    <a:pt x="867" y="356"/>
                  </a:lnTo>
                  <a:lnTo>
                    <a:pt x="867" y="346"/>
                  </a:lnTo>
                  <a:lnTo>
                    <a:pt x="864" y="334"/>
                  </a:lnTo>
                  <a:lnTo>
                    <a:pt x="861" y="325"/>
                  </a:lnTo>
                  <a:lnTo>
                    <a:pt x="857" y="316"/>
                  </a:lnTo>
                  <a:lnTo>
                    <a:pt x="853" y="308"/>
                  </a:lnTo>
                  <a:lnTo>
                    <a:pt x="841" y="311"/>
                  </a:lnTo>
                  <a:lnTo>
                    <a:pt x="834" y="317"/>
                  </a:lnTo>
                  <a:lnTo>
                    <a:pt x="829" y="324"/>
                  </a:lnTo>
                  <a:lnTo>
                    <a:pt x="827" y="334"/>
                  </a:lnTo>
                  <a:lnTo>
                    <a:pt x="823" y="344"/>
                  </a:lnTo>
                  <a:lnTo>
                    <a:pt x="822" y="355"/>
                  </a:lnTo>
                  <a:lnTo>
                    <a:pt x="821" y="365"/>
                  </a:lnTo>
                  <a:lnTo>
                    <a:pt x="819" y="374"/>
                  </a:lnTo>
                  <a:lnTo>
                    <a:pt x="819" y="366"/>
                  </a:lnTo>
                  <a:lnTo>
                    <a:pt x="819" y="354"/>
                  </a:lnTo>
                  <a:lnTo>
                    <a:pt x="819" y="341"/>
                  </a:lnTo>
                  <a:lnTo>
                    <a:pt x="819" y="327"/>
                  </a:lnTo>
                  <a:lnTo>
                    <a:pt x="817" y="312"/>
                  </a:lnTo>
                  <a:lnTo>
                    <a:pt x="813" y="298"/>
                  </a:lnTo>
                  <a:lnTo>
                    <a:pt x="807" y="284"/>
                  </a:lnTo>
                  <a:lnTo>
                    <a:pt x="798" y="275"/>
                  </a:lnTo>
                  <a:lnTo>
                    <a:pt x="789" y="274"/>
                  </a:lnTo>
                  <a:lnTo>
                    <a:pt x="783" y="278"/>
                  </a:lnTo>
                  <a:lnTo>
                    <a:pt x="778" y="282"/>
                  </a:lnTo>
                  <a:lnTo>
                    <a:pt x="774" y="288"/>
                  </a:lnTo>
                  <a:lnTo>
                    <a:pt x="766" y="337"/>
                  </a:lnTo>
                  <a:lnTo>
                    <a:pt x="763" y="317"/>
                  </a:lnTo>
                  <a:lnTo>
                    <a:pt x="762" y="297"/>
                  </a:lnTo>
                  <a:lnTo>
                    <a:pt x="760" y="277"/>
                  </a:lnTo>
                  <a:lnTo>
                    <a:pt x="758" y="258"/>
                  </a:lnTo>
                  <a:lnTo>
                    <a:pt x="752" y="240"/>
                  </a:lnTo>
                  <a:lnTo>
                    <a:pt x="745" y="225"/>
                  </a:lnTo>
                  <a:lnTo>
                    <a:pt x="733" y="213"/>
                  </a:lnTo>
                  <a:lnTo>
                    <a:pt x="716" y="205"/>
                  </a:lnTo>
                  <a:lnTo>
                    <a:pt x="712" y="216"/>
                  </a:lnTo>
                  <a:lnTo>
                    <a:pt x="712" y="227"/>
                  </a:lnTo>
                  <a:lnTo>
                    <a:pt x="712" y="240"/>
                  </a:lnTo>
                  <a:lnTo>
                    <a:pt x="714" y="253"/>
                  </a:lnTo>
                  <a:lnTo>
                    <a:pt x="715" y="266"/>
                  </a:lnTo>
                  <a:lnTo>
                    <a:pt x="716" y="278"/>
                  </a:lnTo>
                  <a:lnTo>
                    <a:pt x="715" y="291"/>
                  </a:lnTo>
                  <a:lnTo>
                    <a:pt x="713" y="304"/>
                  </a:lnTo>
                  <a:lnTo>
                    <a:pt x="700" y="317"/>
                  </a:lnTo>
                  <a:lnTo>
                    <a:pt x="699" y="297"/>
                  </a:lnTo>
                  <a:lnTo>
                    <a:pt x="698" y="278"/>
                  </a:lnTo>
                  <a:lnTo>
                    <a:pt x="695" y="259"/>
                  </a:lnTo>
                  <a:lnTo>
                    <a:pt x="692" y="243"/>
                  </a:lnTo>
                  <a:lnTo>
                    <a:pt x="687" y="225"/>
                  </a:lnTo>
                  <a:lnTo>
                    <a:pt x="680" y="209"/>
                  </a:lnTo>
                  <a:lnTo>
                    <a:pt x="672" y="196"/>
                  </a:lnTo>
                  <a:lnTo>
                    <a:pt x="663" y="184"/>
                  </a:lnTo>
                  <a:lnTo>
                    <a:pt x="656" y="184"/>
                  </a:lnTo>
                  <a:lnTo>
                    <a:pt x="650" y="186"/>
                  </a:lnTo>
                  <a:lnTo>
                    <a:pt x="645" y="188"/>
                  </a:lnTo>
                  <a:lnTo>
                    <a:pt x="642" y="193"/>
                  </a:lnTo>
                  <a:lnTo>
                    <a:pt x="645" y="208"/>
                  </a:lnTo>
                  <a:lnTo>
                    <a:pt x="648" y="225"/>
                  </a:lnTo>
                  <a:lnTo>
                    <a:pt x="649" y="242"/>
                  </a:lnTo>
                  <a:lnTo>
                    <a:pt x="650" y="261"/>
                  </a:lnTo>
                  <a:lnTo>
                    <a:pt x="649" y="278"/>
                  </a:lnTo>
                  <a:lnTo>
                    <a:pt x="647" y="296"/>
                  </a:lnTo>
                  <a:lnTo>
                    <a:pt x="643" y="313"/>
                  </a:lnTo>
                  <a:lnTo>
                    <a:pt x="638" y="329"/>
                  </a:lnTo>
                  <a:lnTo>
                    <a:pt x="645" y="306"/>
                  </a:lnTo>
                  <a:lnTo>
                    <a:pt x="647" y="284"/>
                  </a:lnTo>
                  <a:lnTo>
                    <a:pt x="644" y="263"/>
                  </a:lnTo>
                  <a:lnTo>
                    <a:pt x="639" y="242"/>
                  </a:lnTo>
                  <a:lnTo>
                    <a:pt x="628" y="220"/>
                  </a:lnTo>
                  <a:lnTo>
                    <a:pt x="617" y="200"/>
                  </a:lnTo>
                  <a:lnTo>
                    <a:pt x="604" y="181"/>
                  </a:lnTo>
                  <a:lnTo>
                    <a:pt x="593" y="165"/>
                  </a:lnTo>
                  <a:lnTo>
                    <a:pt x="587" y="166"/>
                  </a:lnTo>
                  <a:lnTo>
                    <a:pt x="582" y="169"/>
                  </a:lnTo>
                  <a:lnTo>
                    <a:pt x="579" y="171"/>
                  </a:lnTo>
                  <a:lnTo>
                    <a:pt x="576" y="173"/>
                  </a:lnTo>
                  <a:lnTo>
                    <a:pt x="576" y="180"/>
                  </a:lnTo>
                  <a:lnTo>
                    <a:pt x="570" y="171"/>
                  </a:lnTo>
                  <a:lnTo>
                    <a:pt x="564" y="162"/>
                  </a:lnTo>
                  <a:lnTo>
                    <a:pt x="557" y="150"/>
                  </a:lnTo>
                  <a:lnTo>
                    <a:pt x="551" y="141"/>
                  </a:lnTo>
                  <a:lnTo>
                    <a:pt x="544" y="130"/>
                  </a:lnTo>
                  <a:lnTo>
                    <a:pt x="535" y="122"/>
                  </a:lnTo>
                  <a:lnTo>
                    <a:pt x="525" y="115"/>
                  </a:lnTo>
                  <a:lnTo>
                    <a:pt x="514" y="111"/>
                  </a:lnTo>
                  <a:lnTo>
                    <a:pt x="502" y="123"/>
                  </a:lnTo>
                  <a:lnTo>
                    <a:pt x="514" y="144"/>
                  </a:lnTo>
                  <a:lnTo>
                    <a:pt x="524" y="168"/>
                  </a:lnTo>
                  <a:lnTo>
                    <a:pt x="531" y="193"/>
                  </a:lnTo>
                  <a:lnTo>
                    <a:pt x="536" y="220"/>
                  </a:lnTo>
                  <a:lnTo>
                    <a:pt x="538" y="245"/>
                  </a:lnTo>
                  <a:lnTo>
                    <a:pt x="538" y="271"/>
                  </a:lnTo>
                  <a:lnTo>
                    <a:pt x="535" y="295"/>
                  </a:lnTo>
                  <a:lnTo>
                    <a:pt x="531" y="317"/>
                  </a:lnTo>
                  <a:lnTo>
                    <a:pt x="525" y="290"/>
                  </a:lnTo>
                  <a:lnTo>
                    <a:pt x="520" y="265"/>
                  </a:lnTo>
                  <a:lnTo>
                    <a:pt x="511" y="240"/>
                  </a:lnTo>
                  <a:lnTo>
                    <a:pt x="503" y="217"/>
                  </a:lnTo>
                  <a:lnTo>
                    <a:pt x="492" y="193"/>
                  </a:lnTo>
                  <a:lnTo>
                    <a:pt x="480" y="172"/>
                  </a:lnTo>
                  <a:lnTo>
                    <a:pt x="464" y="152"/>
                  </a:lnTo>
                  <a:lnTo>
                    <a:pt x="449" y="136"/>
                  </a:lnTo>
                  <a:lnTo>
                    <a:pt x="442" y="133"/>
                  </a:lnTo>
                  <a:lnTo>
                    <a:pt x="436" y="134"/>
                  </a:lnTo>
                  <a:lnTo>
                    <a:pt x="431" y="137"/>
                  </a:lnTo>
                  <a:lnTo>
                    <a:pt x="428" y="140"/>
                  </a:lnTo>
                  <a:lnTo>
                    <a:pt x="436" y="163"/>
                  </a:lnTo>
                  <a:lnTo>
                    <a:pt x="446" y="188"/>
                  </a:lnTo>
                  <a:lnTo>
                    <a:pt x="454" y="213"/>
                  </a:lnTo>
                  <a:lnTo>
                    <a:pt x="460" y="239"/>
                  </a:lnTo>
                  <a:lnTo>
                    <a:pt x="463" y="265"/>
                  </a:lnTo>
                  <a:lnTo>
                    <a:pt x="464" y="292"/>
                  </a:lnTo>
                  <a:lnTo>
                    <a:pt x="460" y="318"/>
                  </a:lnTo>
                  <a:lnTo>
                    <a:pt x="453" y="345"/>
                  </a:lnTo>
                  <a:lnTo>
                    <a:pt x="452" y="320"/>
                  </a:lnTo>
                  <a:lnTo>
                    <a:pt x="451" y="296"/>
                  </a:lnTo>
                  <a:lnTo>
                    <a:pt x="448" y="271"/>
                  </a:lnTo>
                  <a:lnTo>
                    <a:pt x="444" y="248"/>
                  </a:lnTo>
                  <a:lnTo>
                    <a:pt x="436" y="224"/>
                  </a:lnTo>
                  <a:lnTo>
                    <a:pt x="426" y="204"/>
                  </a:lnTo>
                  <a:lnTo>
                    <a:pt x="412" y="187"/>
                  </a:lnTo>
                  <a:lnTo>
                    <a:pt x="395" y="173"/>
                  </a:lnTo>
                  <a:lnTo>
                    <a:pt x="388" y="178"/>
                  </a:lnTo>
                  <a:lnTo>
                    <a:pt x="385" y="187"/>
                  </a:lnTo>
                  <a:lnTo>
                    <a:pt x="385" y="196"/>
                  </a:lnTo>
                  <a:lnTo>
                    <a:pt x="388" y="206"/>
                  </a:lnTo>
                  <a:lnTo>
                    <a:pt x="391" y="216"/>
                  </a:lnTo>
                  <a:lnTo>
                    <a:pt x="397" y="226"/>
                  </a:lnTo>
                  <a:lnTo>
                    <a:pt x="401" y="237"/>
                  </a:lnTo>
                  <a:lnTo>
                    <a:pt x="404" y="247"/>
                  </a:lnTo>
                  <a:lnTo>
                    <a:pt x="404" y="267"/>
                  </a:lnTo>
                  <a:lnTo>
                    <a:pt x="403" y="288"/>
                  </a:lnTo>
                  <a:lnTo>
                    <a:pt x="400" y="306"/>
                  </a:lnTo>
                  <a:lnTo>
                    <a:pt x="397" y="326"/>
                  </a:lnTo>
                  <a:lnTo>
                    <a:pt x="390" y="344"/>
                  </a:lnTo>
                  <a:lnTo>
                    <a:pt x="385" y="362"/>
                  </a:lnTo>
                  <a:lnTo>
                    <a:pt x="378" y="378"/>
                  </a:lnTo>
                  <a:lnTo>
                    <a:pt x="370" y="395"/>
                  </a:lnTo>
                  <a:lnTo>
                    <a:pt x="373" y="366"/>
                  </a:lnTo>
                  <a:lnTo>
                    <a:pt x="374" y="338"/>
                  </a:lnTo>
                  <a:lnTo>
                    <a:pt x="374" y="309"/>
                  </a:lnTo>
                  <a:lnTo>
                    <a:pt x="371" y="281"/>
                  </a:lnTo>
                  <a:lnTo>
                    <a:pt x="366" y="253"/>
                  </a:lnTo>
                  <a:lnTo>
                    <a:pt x="359" y="229"/>
                  </a:lnTo>
                  <a:lnTo>
                    <a:pt x="347" y="205"/>
                  </a:lnTo>
                  <a:lnTo>
                    <a:pt x="334" y="184"/>
                  </a:lnTo>
                  <a:lnTo>
                    <a:pt x="322" y="193"/>
                  </a:lnTo>
                  <a:lnTo>
                    <a:pt x="317" y="202"/>
                  </a:lnTo>
                  <a:lnTo>
                    <a:pt x="317" y="213"/>
                  </a:lnTo>
                  <a:lnTo>
                    <a:pt x="320" y="225"/>
                  </a:lnTo>
                  <a:lnTo>
                    <a:pt x="323" y="237"/>
                  </a:lnTo>
                  <a:lnTo>
                    <a:pt x="328" y="249"/>
                  </a:lnTo>
                  <a:lnTo>
                    <a:pt x="330" y="262"/>
                  </a:lnTo>
                  <a:lnTo>
                    <a:pt x="330" y="275"/>
                  </a:lnTo>
                  <a:lnTo>
                    <a:pt x="327" y="287"/>
                  </a:lnTo>
                  <a:lnTo>
                    <a:pt x="323" y="299"/>
                  </a:lnTo>
                  <a:lnTo>
                    <a:pt x="320" y="312"/>
                  </a:lnTo>
                  <a:lnTo>
                    <a:pt x="317" y="324"/>
                  </a:lnTo>
                  <a:lnTo>
                    <a:pt x="313" y="336"/>
                  </a:lnTo>
                  <a:lnTo>
                    <a:pt x="309" y="347"/>
                  </a:lnTo>
                  <a:lnTo>
                    <a:pt x="303" y="358"/>
                  </a:lnTo>
                  <a:lnTo>
                    <a:pt x="296" y="370"/>
                  </a:lnTo>
                  <a:lnTo>
                    <a:pt x="297" y="348"/>
                  </a:lnTo>
                  <a:lnTo>
                    <a:pt x="298" y="327"/>
                  </a:lnTo>
                  <a:lnTo>
                    <a:pt x="297" y="304"/>
                  </a:lnTo>
                  <a:lnTo>
                    <a:pt x="295" y="282"/>
                  </a:lnTo>
                  <a:lnTo>
                    <a:pt x="291" y="259"/>
                  </a:lnTo>
                  <a:lnTo>
                    <a:pt x="288" y="237"/>
                  </a:lnTo>
                  <a:lnTo>
                    <a:pt x="284" y="215"/>
                  </a:lnTo>
                  <a:lnTo>
                    <a:pt x="280" y="193"/>
                  </a:lnTo>
                  <a:lnTo>
                    <a:pt x="273" y="189"/>
                  </a:lnTo>
                  <a:lnTo>
                    <a:pt x="267" y="186"/>
                  </a:lnTo>
                  <a:lnTo>
                    <a:pt x="261" y="183"/>
                  </a:lnTo>
                  <a:lnTo>
                    <a:pt x="256" y="184"/>
                  </a:lnTo>
                  <a:lnTo>
                    <a:pt x="251" y="194"/>
                  </a:lnTo>
                  <a:lnTo>
                    <a:pt x="250" y="204"/>
                  </a:lnTo>
                  <a:lnTo>
                    <a:pt x="250" y="216"/>
                  </a:lnTo>
                  <a:lnTo>
                    <a:pt x="252" y="228"/>
                  </a:lnTo>
                  <a:lnTo>
                    <a:pt x="255" y="240"/>
                  </a:lnTo>
                  <a:lnTo>
                    <a:pt x="257" y="251"/>
                  </a:lnTo>
                  <a:lnTo>
                    <a:pt x="259" y="263"/>
                  </a:lnTo>
                  <a:lnTo>
                    <a:pt x="260" y="275"/>
                  </a:lnTo>
                  <a:lnTo>
                    <a:pt x="243" y="362"/>
                  </a:lnTo>
                  <a:lnTo>
                    <a:pt x="241" y="343"/>
                  </a:lnTo>
                  <a:lnTo>
                    <a:pt x="240" y="325"/>
                  </a:lnTo>
                  <a:lnTo>
                    <a:pt x="239" y="306"/>
                  </a:lnTo>
                  <a:lnTo>
                    <a:pt x="237" y="290"/>
                  </a:lnTo>
                  <a:lnTo>
                    <a:pt x="233" y="271"/>
                  </a:lnTo>
                  <a:lnTo>
                    <a:pt x="226" y="255"/>
                  </a:lnTo>
                  <a:lnTo>
                    <a:pt x="217" y="241"/>
                  </a:lnTo>
                  <a:lnTo>
                    <a:pt x="206" y="230"/>
                  </a:lnTo>
                  <a:lnTo>
                    <a:pt x="189" y="247"/>
                  </a:lnTo>
                  <a:lnTo>
                    <a:pt x="191" y="259"/>
                  </a:lnTo>
                  <a:lnTo>
                    <a:pt x="193" y="274"/>
                  </a:lnTo>
                  <a:lnTo>
                    <a:pt x="193" y="289"/>
                  </a:lnTo>
                  <a:lnTo>
                    <a:pt x="194" y="303"/>
                  </a:lnTo>
                  <a:lnTo>
                    <a:pt x="192" y="317"/>
                  </a:lnTo>
                  <a:lnTo>
                    <a:pt x="190" y="330"/>
                  </a:lnTo>
                  <a:lnTo>
                    <a:pt x="186" y="344"/>
                  </a:lnTo>
                  <a:lnTo>
                    <a:pt x="182" y="357"/>
                  </a:lnTo>
                  <a:lnTo>
                    <a:pt x="175" y="340"/>
                  </a:lnTo>
                  <a:lnTo>
                    <a:pt x="170" y="321"/>
                  </a:lnTo>
                  <a:lnTo>
                    <a:pt x="166" y="299"/>
                  </a:lnTo>
                  <a:lnTo>
                    <a:pt x="162" y="278"/>
                  </a:lnTo>
                  <a:lnTo>
                    <a:pt x="155" y="255"/>
                  </a:lnTo>
                  <a:lnTo>
                    <a:pt x="150" y="233"/>
                  </a:lnTo>
                  <a:lnTo>
                    <a:pt x="143" y="212"/>
                  </a:lnTo>
                  <a:lnTo>
                    <a:pt x="136" y="193"/>
                  </a:lnTo>
                  <a:lnTo>
                    <a:pt x="125" y="187"/>
                  </a:lnTo>
                  <a:lnTo>
                    <a:pt x="117" y="187"/>
                  </a:lnTo>
                  <a:lnTo>
                    <a:pt x="112" y="189"/>
                  </a:lnTo>
                  <a:lnTo>
                    <a:pt x="109" y="193"/>
                  </a:lnTo>
                  <a:lnTo>
                    <a:pt x="107" y="198"/>
                  </a:lnTo>
                  <a:lnTo>
                    <a:pt x="107" y="205"/>
                  </a:lnTo>
                  <a:lnTo>
                    <a:pt x="127" y="283"/>
                  </a:lnTo>
                  <a:lnTo>
                    <a:pt x="120" y="275"/>
                  </a:lnTo>
                  <a:lnTo>
                    <a:pt x="115" y="266"/>
                  </a:lnTo>
                  <a:lnTo>
                    <a:pt x="109" y="255"/>
                  </a:lnTo>
                  <a:lnTo>
                    <a:pt x="105" y="246"/>
                  </a:lnTo>
                  <a:lnTo>
                    <a:pt x="99" y="237"/>
                  </a:lnTo>
                  <a:lnTo>
                    <a:pt x="93" y="230"/>
                  </a:lnTo>
                  <a:lnTo>
                    <a:pt x="84" y="227"/>
                  </a:lnTo>
                  <a:lnTo>
                    <a:pt x="74" y="230"/>
                  </a:lnTo>
                  <a:lnTo>
                    <a:pt x="68" y="212"/>
                  </a:lnTo>
                  <a:lnTo>
                    <a:pt x="60" y="194"/>
                  </a:lnTo>
                  <a:lnTo>
                    <a:pt x="51" y="176"/>
                  </a:lnTo>
                  <a:lnTo>
                    <a:pt x="43" y="161"/>
                  </a:lnTo>
                  <a:lnTo>
                    <a:pt x="31" y="145"/>
                  </a:lnTo>
                  <a:lnTo>
                    <a:pt x="21" y="129"/>
                  </a:lnTo>
                  <a:lnTo>
                    <a:pt x="10" y="114"/>
                  </a:lnTo>
                  <a:lnTo>
                    <a:pt x="0" y="99"/>
                  </a:lnTo>
                  <a:lnTo>
                    <a:pt x="42" y="75"/>
                  </a:lnTo>
                  <a:lnTo>
                    <a:pt x="87" y="55"/>
                  </a:lnTo>
                  <a:lnTo>
                    <a:pt x="133" y="39"/>
                  </a:lnTo>
                  <a:lnTo>
                    <a:pt x="183" y="26"/>
                  </a:lnTo>
                  <a:lnTo>
                    <a:pt x="232" y="15"/>
                  </a:lnTo>
                  <a:lnTo>
                    <a:pt x="283" y="7"/>
                  </a:lnTo>
                  <a:lnTo>
                    <a:pt x="334" y="2"/>
                  </a:lnTo>
                  <a:lnTo>
                    <a:pt x="387" y="0"/>
                  </a:lnTo>
                  <a:lnTo>
                    <a:pt x="469" y="0"/>
                  </a:lnTo>
                  <a:lnTo>
                    <a:pt x="548" y="15"/>
                  </a:lnTo>
                  <a:lnTo>
                    <a:pt x="622" y="42"/>
                  </a:lnTo>
                  <a:lnTo>
                    <a:pt x="694" y="80"/>
                  </a:lnTo>
                  <a:lnTo>
                    <a:pt x="759" y="128"/>
                  </a:lnTo>
                  <a:lnTo>
                    <a:pt x="818" y="184"/>
                  </a:lnTo>
                  <a:lnTo>
                    <a:pt x="871" y="247"/>
                  </a:lnTo>
                  <a:lnTo>
                    <a:pt x="918" y="317"/>
                  </a:lnTo>
                  <a:close/>
                </a:path>
              </a:pathLst>
            </a:custGeom>
            <a:solidFill>
              <a:srgbClr val="9F40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8966" name="Freeform 38"/>
            <p:cNvSpPr>
              <a:spLocks/>
            </p:cNvSpPr>
            <p:nvPr/>
          </p:nvSpPr>
          <p:spPr bwMode="auto">
            <a:xfrm>
              <a:off x="1343" y="2429"/>
              <a:ext cx="20" cy="19"/>
            </a:xfrm>
            <a:custGeom>
              <a:avLst/>
              <a:gdLst/>
              <a:ahLst/>
              <a:cxnLst>
                <a:cxn ang="0">
                  <a:pos x="115" y="61"/>
                </a:cxn>
                <a:cxn ang="0">
                  <a:pos x="28" y="114"/>
                </a:cxn>
                <a:cxn ang="0">
                  <a:pos x="26" y="105"/>
                </a:cxn>
                <a:cxn ang="0">
                  <a:pos x="27" y="95"/>
                </a:cxn>
                <a:cxn ang="0">
                  <a:pos x="29" y="86"/>
                </a:cxn>
                <a:cxn ang="0">
                  <a:pos x="32" y="78"/>
                </a:cxn>
                <a:cxn ang="0">
                  <a:pos x="33" y="69"/>
                </a:cxn>
                <a:cxn ang="0">
                  <a:pos x="32" y="62"/>
                </a:cxn>
                <a:cxn ang="0">
                  <a:pos x="27" y="55"/>
                </a:cxn>
                <a:cxn ang="0">
                  <a:pos x="20" y="48"/>
                </a:cxn>
                <a:cxn ang="0">
                  <a:pos x="3" y="53"/>
                </a:cxn>
                <a:cxn ang="0">
                  <a:pos x="0" y="44"/>
                </a:cxn>
                <a:cxn ang="0">
                  <a:pos x="1" y="36"/>
                </a:cxn>
                <a:cxn ang="0">
                  <a:pos x="4" y="28"/>
                </a:cxn>
                <a:cxn ang="0">
                  <a:pos x="10" y="21"/>
                </a:cxn>
                <a:cxn ang="0">
                  <a:pos x="15" y="14"/>
                </a:cxn>
                <a:cxn ang="0">
                  <a:pos x="23" y="9"/>
                </a:cxn>
                <a:cxn ang="0">
                  <a:pos x="32" y="6"/>
                </a:cxn>
                <a:cxn ang="0">
                  <a:pos x="41" y="4"/>
                </a:cxn>
                <a:cxn ang="0">
                  <a:pos x="53" y="0"/>
                </a:cxn>
                <a:cxn ang="0">
                  <a:pos x="67" y="4"/>
                </a:cxn>
                <a:cxn ang="0">
                  <a:pos x="76" y="10"/>
                </a:cxn>
                <a:cxn ang="0">
                  <a:pos x="87" y="19"/>
                </a:cxn>
                <a:cxn ang="0">
                  <a:pos x="94" y="30"/>
                </a:cxn>
                <a:cxn ang="0">
                  <a:pos x="101" y="41"/>
                </a:cxn>
                <a:cxn ang="0">
                  <a:pos x="108" y="52"/>
                </a:cxn>
                <a:cxn ang="0">
                  <a:pos x="115" y="61"/>
                </a:cxn>
              </a:cxnLst>
              <a:rect l="0" t="0" r="r" b="b"/>
              <a:pathLst>
                <a:path w="115" h="114">
                  <a:moveTo>
                    <a:pt x="115" y="61"/>
                  </a:moveTo>
                  <a:lnTo>
                    <a:pt x="28" y="114"/>
                  </a:lnTo>
                  <a:lnTo>
                    <a:pt x="26" y="105"/>
                  </a:lnTo>
                  <a:lnTo>
                    <a:pt x="27" y="95"/>
                  </a:lnTo>
                  <a:lnTo>
                    <a:pt x="29" y="86"/>
                  </a:lnTo>
                  <a:lnTo>
                    <a:pt x="32" y="78"/>
                  </a:lnTo>
                  <a:lnTo>
                    <a:pt x="33" y="69"/>
                  </a:lnTo>
                  <a:lnTo>
                    <a:pt x="32" y="62"/>
                  </a:lnTo>
                  <a:lnTo>
                    <a:pt x="27" y="55"/>
                  </a:lnTo>
                  <a:lnTo>
                    <a:pt x="20" y="48"/>
                  </a:lnTo>
                  <a:lnTo>
                    <a:pt x="3" y="53"/>
                  </a:lnTo>
                  <a:lnTo>
                    <a:pt x="0" y="44"/>
                  </a:lnTo>
                  <a:lnTo>
                    <a:pt x="1" y="36"/>
                  </a:lnTo>
                  <a:lnTo>
                    <a:pt x="4" y="28"/>
                  </a:lnTo>
                  <a:lnTo>
                    <a:pt x="10" y="21"/>
                  </a:lnTo>
                  <a:lnTo>
                    <a:pt x="15" y="14"/>
                  </a:lnTo>
                  <a:lnTo>
                    <a:pt x="23" y="9"/>
                  </a:lnTo>
                  <a:lnTo>
                    <a:pt x="32" y="6"/>
                  </a:lnTo>
                  <a:lnTo>
                    <a:pt x="41" y="4"/>
                  </a:lnTo>
                  <a:lnTo>
                    <a:pt x="53" y="0"/>
                  </a:lnTo>
                  <a:lnTo>
                    <a:pt x="67" y="4"/>
                  </a:lnTo>
                  <a:lnTo>
                    <a:pt x="76" y="10"/>
                  </a:lnTo>
                  <a:lnTo>
                    <a:pt x="87" y="19"/>
                  </a:lnTo>
                  <a:lnTo>
                    <a:pt x="94" y="30"/>
                  </a:lnTo>
                  <a:lnTo>
                    <a:pt x="101" y="41"/>
                  </a:lnTo>
                  <a:lnTo>
                    <a:pt x="108" y="52"/>
                  </a:lnTo>
                  <a:lnTo>
                    <a:pt x="115" y="61"/>
                  </a:lnTo>
                  <a:close/>
                </a:path>
              </a:pathLst>
            </a:custGeom>
            <a:solidFill>
              <a:srgbClr val="BF80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8967" name="Freeform 39"/>
            <p:cNvSpPr>
              <a:spLocks/>
            </p:cNvSpPr>
            <p:nvPr/>
          </p:nvSpPr>
          <p:spPr bwMode="auto">
            <a:xfrm>
              <a:off x="1337" y="2436"/>
              <a:ext cx="137" cy="65"/>
            </a:xfrm>
            <a:custGeom>
              <a:avLst/>
              <a:gdLst/>
              <a:ahLst/>
              <a:cxnLst>
                <a:cxn ang="0">
                  <a:pos x="794" y="233"/>
                </a:cxn>
                <a:cxn ang="0">
                  <a:pos x="784" y="204"/>
                </a:cxn>
                <a:cxn ang="0">
                  <a:pos x="749" y="206"/>
                </a:cxn>
                <a:cxn ang="0">
                  <a:pos x="748" y="189"/>
                </a:cxn>
                <a:cxn ang="0">
                  <a:pos x="724" y="182"/>
                </a:cxn>
                <a:cxn ang="0">
                  <a:pos x="715" y="161"/>
                </a:cxn>
                <a:cxn ang="0">
                  <a:pos x="690" y="154"/>
                </a:cxn>
                <a:cxn ang="0">
                  <a:pos x="682" y="146"/>
                </a:cxn>
                <a:cxn ang="0">
                  <a:pos x="676" y="120"/>
                </a:cxn>
                <a:cxn ang="0">
                  <a:pos x="648" y="106"/>
                </a:cxn>
                <a:cxn ang="0">
                  <a:pos x="635" y="133"/>
                </a:cxn>
                <a:cxn ang="0">
                  <a:pos x="627" y="132"/>
                </a:cxn>
                <a:cxn ang="0">
                  <a:pos x="609" y="101"/>
                </a:cxn>
                <a:cxn ang="0">
                  <a:pos x="582" y="99"/>
                </a:cxn>
                <a:cxn ang="0">
                  <a:pos x="580" y="134"/>
                </a:cxn>
                <a:cxn ang="0">
                  <a:pos x="570" y="127"/>
                </a:cxn>
                <a:cxn ang="0">
                  <a:pos x="557" y="76"/>
                </a:cxn>
                <a:cxn ang="0">
                  <a:pos x="531" y="89"/>
                </a:cxn>
                <a:cxn ang="0">
                  <a:pos x="530" y="141"/>
                </a:cxn>
                <a:cxn ang="0">
                  <a:pos x="515" y="142"/>
                </a:cxn>
                <a:cxn ang="0">
                  <a:pos x="498" y="104"/>
                </a:cxn>
                <a:cxn ang="0">
                  <a:pos x="470" y="114"/>
                </a:cxn>
                <a:cxn ang="0">
                  <a:pos x="471" y="148"/>
                </a:cxn>
                <a:cxn ang="0">
                  <a:pos x="462" y="147"/>
                </a:cxn>
                <a:cxn ang="0">
                  <a:pos x="446" y="114"/>
                </a:cxn>
                <a:cxn ang="0">
                  <a:pos x="416" y="119"/>
                </a:cxn>
                <a:cxn ang="0">
                  <a:pos x="410" y="147"/>
                </a:cxn>
                <a:cxn ang="0">
                  <a:pos x="399" y="145"/>
                </a:cxn>
                <a:cxn ang="0">
                  <a:pos x="380" y="115"/>
                </a:cxn>
                <a:cxn ang="0">
                  <a:pos x="353" y="114"/>
                </a:cxn>
                <a:cxn ang="0">
                  <a:pos x="349" y="135"/>
                </a:cxn>
                <a:cxn ang="0">
                  <a:pos x="310" y="122"/>
                </a:cxn>
                <a:cxn ang="0">
                  <a:pos x="304" y="155"/>
                </a:cxn>
                <a:cxn ang="0">
                  <a:pos x="300" y="168"/>
                </a:cxn>
                <a:cxn ang="0">
                  <a:pos x="292" y="145"/>
                </a:cxn>
                <a:cxn ang="0">
                  <a:pos x="273" y="132"/>
                </a:cxn>
                <a:cxn ang="0">
                  <a:pos x="263" y="178"/>
                </a:cxn>
                <a:cxn ang="0">
                  <a:pos x="238" y="135"/>
                </a:cxn>
                <a:cxn ang="0">
                  <a:pos x="197" y="121"/>
                </a:cxn>
                <a:cxn ang="0">
                  <a:pos x="210" y="178"/>
                </a:cxn>
                <a:cxn ang="0">
                  <a:pos x="218" y="240"/>
                </a:cxn>
                <a:cxn ang="0">
                  <a:pos x="182" y="181"/>
                </a:cxn>
                <a:cxn ang="0">
                  <a:pos x="131" y="161"/>
                </a:cxn>
                <a:cxn ang="0">
                  <a:pos x="164" y="234"/>
                </a:cxn>
                <a:cxn ang="0">
                  <a:pos x="165" y="318"/>
                </a:cxn>
                <a:cxn ang="0">
                  <a:pos x="139" y="252"/>
                </a:cxn>
                <a:cxn ang="0">
                  <a:pos x="107" y="191"/>
                </a:cxn>
                <a:cxn ang="0">
                  <a:pos x="90" y="206"/>
                </a:cxn>
                <a:cxn ang="0">
                  <a:pos x="81" y="261"/>
                </a:cxn>
                <a:cxn ang="0">
                  <a:pos x="47" y="219"/>
                </a:cxn>
                <a:cxn ang="0">
                  <a:pos x="57" y="290"/>
                </a:cxn>
                <a:cxn ang="0">
                  <a:pos x="78" y="376"/>
                </a:cxn>
                <a:cxn ang="0">
                  <a:pos x="56" y="310"/>
                </a:cxn>
                <a:cxn ang="0">
                  <a:pos x="11" y="206"/>
                </a:cxn>
                <a:cxn ang="0">
                  <a:pos x="209" y="36"/>
                </a:cxn>
                <a:cxn ang="0">
                  <a:pos x="546" y="13"/>
                </a:cxn>
                <a:cxn ang="0">
                  <a:pos x="694" y="70"/>
                </a:cxn>
                <a:cxn ang="0">
                  <a:pos x="771" y="131"/>
                </a:cxn>
              </a:cxnLst>
              <a:rect l="0" t="0" r="r" b="b"/>
              <a:pathLst>
                <a:path w="819" h="396">
                  <a:moveTo>
                    <a:pt x="787" y="153"/>
                  </a:moveTo>
                  <a:lnTo>
                    <a:pt x="819" y="231"/>
                  </a:lnTo>
                  <a:lnTo>
                    <a:pt x="798" y="240"/>
                  </a:lnTo>
                  <a:lnTo>
                    <a:pt x="794" y="233"/>
                  </a:lnTo>
                  <a:lnTo>
                    <a:pt x="791" y="226"/>
                  </a:lnTo>
                  <a:lnTo>
                    <a:pt x="789" y="218"/>
                  </a:lnTo>
                  <a:lnTo>
                    <a:pt x="788" y="211"/>
                  </a:lnTo>
                  <a:lnTo>
                    <a:pt x="784" y="204"/>
                  </a:lnTo>
                  <a:lnTo>
                    <a:pt x="780" y="199"/>
                  </a:lnTo>
                  <a:lnTo>
                    <a:pt x="774" y="197"/>
                  </a:lnTo>
                  <a:lnTo>
                    <a:pt x="766" y="199"/>
                  </a:lnTo>
                  <a:lnTo>
                    <a:pt x="749" y="206"/>
                  </a:lnTo>
                  <a:lnTo>
                    <a:pt x="750" y="200"/>
                  </a:lnTo>
                  <a:lnTo>
                    <a:pt x="751" y="196"/>
                  </a:lnTo>
                  <a:lnTo>
                    <a:pt x="750" y="192"/>
                  </a:lnTo>
                  <a:lnTo>
                    <a:pt x="748" y="189"/>
                  </a:lnTo>
                  <a:lnTo>
                    <a:pt x="741" y="183"/>
                  </a:lnTo>
                  <a:lnTo>
                    <a:pt x="732" y="178"/>
                  </a:lnTo>
                  <a:lnTo>
                    <a:pt x="726" y="177"/>
                  </a:lnTo>
                  <a:lnTo>
                    <a:pt x="724" y="182"/>
                  </a:lnTo>
                  <a:lnTo>
                    <a:pt x="723" y="176"/>
                  </a:lnTo>
                  <a:lnTo>
                    <a:pt x="721" y="170"/>
                  </a:lnTo>
                  <a:lnTo>
                    <a:pt x="718" y="165"/>
                  </a:lnTo>
                  <a:lnTo>
                    <a:pt x="715" y="161"/>
                  </a:lnTo>
                  <a:lnTo>
                    <a:pt x="705" y="155"/>
                  </a:lnTo>
                  <a:lnTo>
                    <a:pt x="696" y="153"/>
                  </a:lnTo>
                  <a:lnTo>
                    <a:pt x="693" y="152"/>
                  </a:lnTo>
                  <a:lnTo>
                    <a:pt x="690" y="154"/>
                  </a:lnTo>
                  <a:lnTo>
                    <a:pt x="686" y="157"/>
                  </a:lnTo>
                  <a:lnTo>
                    <a:pt x="683" y="161"/>
                  </a:lnTo>
                  <a:lnTo>
                    <a:pt x="682" y="153"/>
                  </a:lnTo>
                  <a:lnTo>
                    <a:pt x="682" y="146"/>
                  </a:lnTo>
                  <a:lnTo>
                    <a:pt x="681" y="140"/>
                  </a:lnTo>
                  <a:lnTo>
                    <a:pt x="681" y="133"/>
                  </a:lnTo>
                  <a:lnTo>
                    <a:pt x="678" y="126"/>
                  </a:lnTo>
                  <a:lnTo>
                    <a:pt x="676" y="120"/>
                  </a:lnTo>
                  <a:lnTo>
                    <a:pt x="672" y="114"/>
                  </a:lnTo>
                  <a:lnTo>
                    <a:pt x="667" y="108"/>
                  </a:lnTo>
                  <a:lnTo>
                    <a:pt x="655" y="105"/>
                  </a:lnTo>
                  <a:lnTo>
                    <a:pt x="648" y="106"/>
                  </a:lnTo>
                  <a:lnTo>
                    <a:pt x="642" y="110"/>
                  </a:lnTo>
                  <a:lnTo>
                    <a:pt x="639" y="118"/>
                  </a:lnTo>
                  <a:lnTo>
                    <a:pt x="636" y="125"/>
                  </a:lnTo>
                  <a:lnTo>
                    <a:pt x="635" y="133"/>
                  </a:lnTo>
                  <a:lnTo>
                    <a:pt x="634" y="141"/>
                  </a:lnTo>
                  <a:lnTo>
                    <a:pt x="634" y="149"/>
                  </a:lnTo>
                  <a:lnTo>
                    <a:pt x="630" y="141"/>
                  </a:lnTo>
                  <a:lnTo>
                    <a:pt x="627" y="132"/>
                  </a:lnTo>
                  <a:lnTo>
                    <a:pt x="623" y="123"/>
                  </a:lnTo>
                  <a:lnTo>
                    <a:pt x="620" y="116"/>
                  </a:lnTo>
                  <a:lnTo>
                    <a:pt x="614" y="107"/>
                  </a:lnTo>
                  <a:lnTo>
                    <a:pt x="609" y="101"/>
                  </a:lnTo>
                  <a:lnTo>
                    <a:pt x="603" y="95"/>
                  </a:lnTo>
                  <a:lnTo>
                    <a:pt x="597" y="92"/>
                  </a:lnTo>
                  <a:lnTo>
                    <a:pt x="587" y="94"/>
                  </a:lnTo>
                  <a:lnTo>
                    <a:pt x="582" y="99"/>
                  </a:lnTo>
                  <a:lnTo>
                    <a:pt x="579" y="106"/>
                  </a:lnTo>
                  <a:lnTo>
                    <a:pt x="579" y="116"/>
                  </a:lnTo>
                  <a:lnTo>
                    <a:pt x="579" y="125"/>
                  </a:lnTo>
                  <a:lnTo>
                    <a:pt x="580" y="134"/>
                  </a:lnTo>
                  <a:lnTo>
                    <a:pt x="580" y="144"/>
                  </a:lnTo>
                  <a:lnTo>
                    <a:pt x="580" y="153"/>
                  </a:lnTo>
                  <a:lnTo>
                    <a:pt x="573" y="141"/>
                  </a:lnTo>
                  <a:lnTo>
                    <a:pt x="570" y="127"/>
                  </a:lnTo>
                  <a:lnTo>
                    <a:pt x="567" y="113"/>
                  </a:lnTo>
                  <a:lnTo>
                    <a:pt x="566" y="99"/>
                  </a:lnTo>
                  <a:lnTo>
                    <a:pt x="562" y="85"/>
                  </a:lnTo>
                  <a:lnTo>
                    <a:pt x="557" y="76"/>
                  </a:lnTo>
                  <a:lnTo>
                    <a:pt x="548" y="69"/>
                  </a:lnTo>
                  <a:lnTo>
                    <a:pt x="535" y="67"/>
                  </a:lnTo>
                  <a:lnTo>
                    <a:pt x="532" y="76"/>
                  </a:lnTo>
                  <a:lnTo>
                    <a:pt x="531" y="89"/>
                  </a:lnTo>
                  <a:lnTo>
                    <a:pt x="531" y="101"/>
                  </a:lnTo>
                  <a:lnTo>
                    <a:pt x="531" y="116"/>
                  </a:lnTo>
                  <a:lnTo>
                    <a:pt x="530" y="128"/>
                  </a:lnTo>
                  <a:lnTo>
                    <a:pt x="530" y="141"/>
                  </a:lnTo>
                  <a:lnTo>
                    <a:pt x="529" y="152"/>
                  </a:lnTo>
                  <a:lnTo>
                    <a:pt x="527" y="161"/>
                  </a:lnTo>
                  <a:lnTo>
                    <a:pt x="519" y="152"/>
                  </a:lnTo>
                  <a:lnTo>
                    <a:pt x="515" y="142"/>
                  </a:lnTo>
                  <a:lnTo>
                    <a:pt x="511" y="130"/>
                  </a:lnTo>
                  <a:lnTo>
                    <a:pt x="508" y="121"/>
                  </a:lnTo>
                  <a:lnTo>
                    <a:pt x="503" y="110"/>
                  </a:lnTo>
                  <a:lnTo>
                    <a:pt x="498" y="104"/>
                  </a:lnTo>
                  <a:lnTo>
                    <a:pt x="488" y="100"/>
                  </a:lnTo>
                  <a:lnTo>
                    <a:pt x="478" y="100"/>
                  </a:lnTo>
                  <a:lnTo>
                    <a:pt x="472" y="106"/>
                  </a:lnTo>
                  <a:lnTo>
                    <a:pt x="470" y="114"/>
                  </a:lnTo>
                  <a:lnTo>
                    <a:pt x="469" y="122"/>
                  </a:lnTo>
                  <a:lnTo>
                    <a:pt x="470" y="131"/>
                  </a:lnTo>
                  <a:lnTo>
                    <a:pt x="470" y="140"/>
                  </a:lnTo>
                  <a:lnTo>
                    <a:pt x="471" y="148"/>
                  </a:lnTo>
                  <a:lnTo>
                    <a:pt x="470" y="156"/>
                  </a:lnTo>
                  <a:lnTo>
                    <a:pt x="469" y="166"/>
                  </a:lnTo>
                  <a:lnTo>
                    <a:pt x="465" y="156"/>
                  </a:lnTo>
                  <a:lnTo>
                    <a:pt x="462" y="147"/>
                  </a:lnTo>
                  <a:lnTo>
                    <a:pt x="459" y="138"/>
                  </a:lnTo>
                  <a:lnTo>
                    <a:pt x="456" y="129"/>
                  </a:lnTo>
                  <a:lnTo>
                    <a:pt x="452" y="120"/>
                  </a:lnTo>
                  <a:lnTo>
                    <a:pt x="446" y="114"/>
                  </a:lnTo>
                  <a:lnTo>
                    <a:pt x="438" y="109"/>
                  </a:lnTo>
                  <a:lnTo>
                    <a:pt x="428" y="108"/>
                  </a:lnTo>
                  <a:lnTo>
                    <a:pt x="420" y="113"/>
                  </a:lnTo>
                  <a:lnTo>
                    <a:pt x="416" y="119"/>
                  </a:lnTo>
                  <a:lnTo>
                    <a:pt x="413" y="125"/>
                  </a:lnTo>
                  <a:lnTo>
                    <a:pt x="413" y="133"/>
                  </a:lnTo>
                  <a:lnTo>
                    <a:pt x="411" y="140"/>
                  </a:lnTo>
                  <a:lnTo>
                    <a:pt x="410" y="147"/>
                  </a:lnTo>
                  <a:lnTo>
                    <a:pt x="409" y="154"/>
                  </a:lnTo>
                  <a:lnTo>
                    <a:pt x="408" y="161"/>
                  </a:lnTo>
                  <a:lnTo>
                    <a:pt x="403" y="153"/>
                  </a:lnTo>
                  <a:lnTo>
                    <a:pt x="399" y="145"/>
                  </a:lnTo>
                  <a:lnTo>
                    <a:pt x="395" y="135"/>
                  </a:lnTo>
                  <a:lnTo>
                    <a:pt x="391" y="128"/>
                  </a:lnTo>
                  <a:lnTo>
                    <a:pt x="385" y="120"/>
                  </a:lnTo>
                  <a:lnTo>
                    <a:pt x="380" y="115"/>
                  </a:lnTo>
                  <a:lnTo>
                    <a:pt x="371" y="110"/>
                  </a:lnTo>
                  <a:lnTo>
                    <a:pt x="362" y="108"/>
                  </a:lnTo>
                  <a:lnTo>
                    <a:pt x="357" y="109"/>
                  </a:lnTo>
                  <a:lnTo>
                    <a:pt x="353" y="114"/>
                  </a:lnTo>
                  <a:lnTo>
                    <a:pt x="350" y="118"/>
                  </a:lnTo>
                  <a:lnTo>
                    <a:pt x="349" y="124"/>
                  </a:lnTo>
                  <a:lnTo>
                    <a:pt x="348" y="129"/>
                  </a:lnTo>
                  <a:lnTo>
                    <a:pt x="349" y="135"/>
                  </a:lnTo>
                  <a:lnTo>
                    <a:pt x="350" y="142"/>
                  </a:lnTo>
                  <a:lnTo>
                    <a:pt x="353" y="149"/>
                  </a:lnTo>
                  <a:lnTo>
                    <a:pt x="317" y="117"/>
                  </a:lnTo>
                  <a:lnTo>
                    <a:pt x="310" y="122"/>
                  </a:lnTo>
                  <a:lnTo>
                    <a:pt x="307" y="130"/>
                  </a:lnTo>
                  <a:lnTo>
                    <a:pt x="304" y="139"/>
                  </a:lnTo>
                  <a:lnTo>
                    <a:pt x="304" y="148"/>
                  </a:lnTo>
                  <a:lnTo>
                    <a:pt x="304" y="155"/>
                  </a:lnTo>
                  <a:lnTo>
                    <a:pt x="304" y="164"/>
                  </a:lnTo>
                  <a:lnTo>
                    <a:pt x="304" y="169"/>
                  </a:lnTo>
                  <a:lnTo>
                    <a:pt x="304" y="174"/>
                  </a:lnTo>
                  <a:lnTo>
                    <a:pt x="300" y="168"/>
                  </a:lnTo>
                  <a:lnTo>
                    <a:pt x="298" y="163"/>
                  </a:lnTo>
                  <a:lnTo>
                    <a:pt x="296" y="156"/>
                  </a:lnTo>
                  <a:lnTo>
                    <a:pt x="295" y="151"/>
                  </a:lnTo>
                  <a:lnTo>
                    <a:pt x="292" y="145"/>
                  </a:lnTo>
                  <a:lnTo>
                    <a:pt x="290" y="140"/>
                  </a:lnTo>
                  <a:lnTo>
                    <a:pt x="286" y="135"/>
                  </a:lnTo>
                  <a:lnTo>
                    <a:pt x="279" y="132"/>
                  </a:lnTo>
                  <a:lnTo>
                    <a:pt x="273" y="132"/>
                  </a:lnTo>
                  <a:lnTo>
                    <a:pt x="267" y="133"/>
                  </a:lnTo>
                  <a:lnTo>
                    <a:pt x="261" y="135"/>
                  </a:lnTo>
                  <a:lnTo>
                    <a:pt x="255" y="141"/>
                  </a:lnTo>
                  <a:lnTo>
                    <a:pt x="263" y="178"/>
                  </a:lnTo>
                  <a:lnTo>
                    <a:pt x="255" y="169"/>
                  </a:lnTo>
                  <a:lnTo>
                    <a:pt x="249" y="157"/>
                  </a:lnTo>
                  <a:lnTo>
                    <a:pt x="243" y="146"/>
                  </a:lnTo>
                  <a:lnTo>
                    <a:pt x="238" y="135"/>
                  </a:lnTo>
                  <a:lnTo>
                    <a:pt x="230" y="125"/>
                  </a:lnTo>
                  <a:lnTo>
                    <a:pt x="222" y="119"/>
                  </a:lnTo>
                  <a:lnTo>
                    <a:pt x="210" y="117"/>
                  </a:lnTo>
                  <a:lnTo>
                    <a:pt x="197" y="121"/>
                  </a:lnTo>
                  <a:lnTo>
                    <a:pt x="200" y="133"/>
                  </a:lnTo>
                  <a:lnTo>
                    <a:pt x="203" y="148"/>
                  </a:lnTo>
                  <a:lnTo>
                    <a:pt x="206" y="163"/>
                  </a:lnTo>
                  <a:lnTo>
                    <a:pt x="210" y="178"/>
                  </a:lnTo>
                  <a:lnTo>
                    <a:pt x="213" y="193"/>
                  </a:lnTo>
                  <a:lnTo>
                    <a:pt x="216" y="208"/>
                  </a:lnTo>
                  <a:lnTo>
                    <a:pt x="217" y="224"/>
                  </a:lnTo>
                  <a:lnTo>
                    <a:pt x="218" y="240"/>
                  </a:lnTo>
                  <a:lnTo>
                    <a:pt x="206" y="227"/>
                  </a:lnTo>
                  <a:lnTo>
                    <a:pt x="197" y="213"/>
                  </a:lnTo>
                  <a:lnTo>
                    <a:pt x="190" y="196"/>
                  </a:lnTo>
                  <a:lnTo>
                    <a:pt x="182" y="181"/>
                  </a:lnTo>
                  <a:lnTo>
                    <a:pt x="173" y="167"/>
                  </a:lnTo>
                  <a:lnTo>
                    <a:pt x="162" y="158"/>
                  </a:lnTo>
                  <a:lnTo>
                    <a:pt x="148" y="156"/>
                  </a:lnTo>
                  <a:lnTo>
                    <a:pt x="131" y="161"/>
                  </a:lnTo>
                  <a:lnTo>
                    <a:pt x="141" y="177"/>
                  </a:lnTo>
                  <a:lnTo>
                    <a:pt x="150" y="196"/>
                  </a:lnTo>
                  <a:lnTo>
                    <a:pt x="157" y="215"/>
                  </a:lnTo>
                  <a:lnTo>
                    <a:pt x="164" y="234"/>
                  </a:lnTo>
                  <a:lnTo>
                    <a:pt x="167" y="253"/>
                  </a:lnTo>
                  <a:lnTo>
                    <a:pt x="169" y="274"/>
                  </a:lnTo>
                  <a:lnTo>
                    <a:pt x="168" y="296"/>
                  </a:lnTo>
                  <a:lnTo>
                    <a:pt x="165" y="318"/>
                  </a:lnTo>
                  <a:lnTo>
                    <a:pt x="157" y="301"/>
                  </a:lnTo>
                  <a:lnTo>
                    <a:pt x="151" y="284"/>
                  </a:lnTo>
                  <a:lnTo>
                    <a:pt x="145" y="268"/>
                  </a:lnTo>
                  <a:lnTo>
                    <a:pt x="139" y="252"/>
                  </a:lnTo>
                  <a:lnTo>
                    <a:pt x="132" y="235"/>
                  </a:lnTo>
                  <a:lnTo>
                    <a:pt x="126" y="220"/>
                  </a:lnTo>
                  <a:lnTo>
                    <a:pt x="117" y="204"/>
                  </a:lnTo>
                  <a:lnTo>
                    <a:pt x="107" y="191"/>
                  </a:lnTo>
                  <a:lnTo>
                    <a:pt x="101" y="192"/>
                  </a:lnTo>
                  <a:lnTo>
                    <a:pt x="96" y="195"/>
                  </a:lnTo>
                  <a:lnTo>
                    <a:pt x="91" y="200"/>
                  </a:lnTo>
                  <a:lnTo>
                    <a:pt x="90" y="206"/>
                  </a:lnTo>
                  <a:lnTo>
                    <a:pt x="99" y="297"/>
                  </a:lnTo>
                  <a:lnTo>
                    <a:pt x="93" y="289"/>
                  </a:lnTo>
                  <a:lnTo>
                    <a:pt x="87" y="276"/>
                  </a:lnTo>
                  <a:lnTo>
                    <a:pt x="81" y="261"/>
                  </a:lnTo>
                  <a:lnTo>
                    <a:pt x="76" y="247"/>
                  </a:lnTo>
                  <a:lnTo>
                    <a:pt x="69" y="233"/>
                  </a:lnTo>
                  <a:lnTo>
                    <a:pt x="59" y="224"/>
                  </a:lnTo>
                  <a:lnTo>
                    <a:pt x="47" y="219"/>
                  </a:lnTo>
                  <a:lnTo>
                    <a:pt x="33" y="223"/>
                  </a:lnTo>
                  <a:lnTo>
                    <a:pt x="39" y="245"/>
                  </a:lnTo>
                  <a:lnTo>
                    <a:pt x="48" y="267"/>
                  </a:lnTo>
                  <a:lnTo>
                    <a:pt x="57" y="290"/>
                  </a:lnTo>
                  <a:lnTo>
                    <a:pt x="66" y="313"/>
                  </a:lnTo>
                  <a:lnTo>
                    <a:pt x="73" y="333"/>
                  </a:lnTo>
                  <a:lnTo>
                    <a:pt x="78" y="355"/>
                  </a:lnTo>
                  <a:lnTo>
                    <a:pt x="78" y="376"/>
                  </a:lnTo>
                  <a:lnTo>
                    <a:pt x="74" y="396"/>
                  </a:lnTo>
                  <a:lnTo>
                    <a:pt x="71" y="366"/>
                  </a:lnTo>
                  <a:lnTo>
                    <a:pt x="64" y="339"/>
                  </a:lnTo>
                  <a:lnTo>
                    <a:pt x="56" y="310"/>
                  </a:lnTo>
                  <a:lnTo>
                    <a:pt x="48" y="284"/>
                  </a:lnTo>
                  <a:lnTo>
                    <a:pt x="35" y="257"/>
                  </a:lnTo>
                  <a:lnTo>
                    <a:pt x="24" y="231"/>
                  </a:lnTo>
                  <a:lnTo>
                    <a:pt x="11" y="206"/>
                  </a:lnTo>
                  <a:lnTo>
                    <a:pt x="0" y="182"/>
                  </a:lnTo>
                  <a:lnTo>
                    <a:pt x="61" y="121"/>
                  </a:lnTo>
                  <a:lnTo>
                    <a:pt x="132" y="73"/>
                  </a:lnTo>
                  <a:lnTo>
                    <a:pt x="209" y="36"/>
                  </a:lnTo>
                  <a:lnTo>
                    <a:pt x="291" y="13"/>
                  </a:lnTo>
                  <a:lnTo>
                    <a:pt x="374" y="0"/>
                  </a:lnTo>
                  <a:lnTo>
                    <a:pt x="461" y="0"/>
                  </a:lnTo>
                  <a:lnTo>
                    <a:pt x="546" y="13"/>
                  </a:lnTo>
                  <a:lnTo>
                    <a:pt x="630" y="39"/>
                  </a:lnTo>
                  <a:lnTo>
                    <a:pt x="651" y="48"/>
                  </a:lnTo>
                  <a:lnTo>
                    <a:pt x="673" y="59"/>
                  </a:lnTo>
                  <a:lnTo>
                    <a:pt x="694" y="70"/>
                  </a:lnTo>
                  <a:lnTo>
                    <a:pt x="716" y="83"/>
                  </a:lnTo>
                  <a:lnTo>
                    <a:pt x="734" y="96"/>
                  </a:lnTo>
                  <a:lnTo>
                    <a:pt x="754" y="113"/>
                  </a:lnTo>
                  <a:lnTo>
                    <a:pt x="771" y="131"/>
                  </a:lnTo>
                  <a:lnTo>
                    <a:pt x="787" y="153"/>
                  </a:lnTo>
                  <a:close/>
                </a:path>
              </a:pathLst>
            </a:custGeom>
            <a:solidFill>
              <a:srgbClr val="9F40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8968" name="Freeform 40"/>
            <p:cNvSpPr>
              <a:spLocks/>
            </p:cNvSpPr>
            <p:nvPr/>
          </p:nvSpPr>
          <p:spPr bwMode="auto">
            <a:xfrm>
              <a:off x="1317" y="2436"/>
              <a:ext cx="21" cy="25"/>
            </a:xfrm>
            <a:custGeom>
              <a:avLst/>
              <a:gdLst/>
              <a:ahLst/>
              <a:cxnLst>
                <a:cxn ang="0">
                  <a:pos x="127" y="120"/>
                </a:cxn>
                <a:cxn ang="0">
                  <a:pos x="94" y="152"/>
                </a:cxn>
                <a:cxn ang="0">
                  <a:pos x="85" y="141"/>
                </a:cxn>
                <a:cxn ang="0">
                  <a:pos x="78" y="130"/>
                </a:cxn>
                <a:cxn ang="0">
                  <a:pos x="69" y="120"/>
                </a:cxn>
                <a:cxn ang="0">
                  <a:pos x="59" y="110"/>
                </a:cxn>
                <a:cxn ang="0">
                  <a:pos x="50" y="99"/>
                </a:cxn>
                <a:cxn ang="0">
                  <a:pos x="40" y="89"/>
                </a:cxn>
                <a:cxn ang="0">
                  <a:pos x="33" y="77"/>
                </a:cxn>
                <a:cxn ang="0">
                  <a:pos x="28" y="66"/>
                </a:cxn>
                <a:cxn ang="0">
                  <a:pos x="19" y="65"/>
                </a:cxn>
                <a:cxn ang="0">
                  <a:pos x="14" y="69"/>
                </a:cxn>
                <a:cxn ang="0">
                  <a:pos x="10" y="75"/>
                </a:cxn>
                <a:cxn ang="0">
                  <a:pos x="7" y="82"/>
                </a:cxn>
                <a:cxn ang="0">
                  <a:pos x="11" y="85"/>
                </a:cxn>
                <a:cxn ang="0">
                  <a:pos x="12" y="91"/>
                </a:cxn>
                <a:cxn ang="0">
                  <a:pos x="11" y="95"/>
                </a:cxn>
                <a:cxn ang="0">
                  <a:pos x="11" y="99"/>
                </a:cxn>
                <a:cxn ang="0">
                  <a:pos x="0" y="99"/>
                </a:cxn>
                <a:cxn ang="0">
                  <a:pos x="0" y="84"/>
                </a:cxn>
                <a:cxn ang="0">
                  <a:pos x="2" y="72"/>
                </a:cxn>
                <a:cxn ang="0">
                  <a:pos x="4" y="59"/>
                </a:cxn>
                <a:cxn ang="0">
                  <a:pos x="9" y="48"/>
                </a:cxn>
                <a:cxn ang="0">
                  <a:pos x="13" y="35"/>
                </a:cxn>
                <a:cxn ang="0">
                  <a:pos x="19" y="24"/>
                </a:cxn>
                <a:cxn ang="0">
                  <a:pos x="26" y="12"/>
                </a:cxn>
                <a:cxn ang="0">
                  <a:pos x="32" y="0"/>
                </a:cxn>
                <a:cxn ang="0">
                  <a:pos x="49" y="9"/>
                </a:cxn>
                <a:cxn ang="0">
                  <a:pos x="62" y="22"/>
                </a:cxn>
                <a:cxn ang="0">
                  <a:pos x="73" y="37"/>
                </a:cxn>
                <a:cxn ang="0">
                  <a:pos x="83" y="55"/>
                </a:cxn>
                <a:cxn ang="0">
                  <a:pos x="91" y="72"/>
                </a:cxn>
                <a:cxn ang="0">
                  <a:pos x="102" y="90"/>
                </a:cxn>
                <a:cxn ang="0">
                  <a:pos x="112" y="105"/>
                </a:cxn>
                <a:cxn ang="0">
                  <a:pos x="127" y="120"/>
                </a:cxn>
              </a:cxnLst>
              <a:rect l="0" t="0" r="r" b="b"/>
              <a:pathLst>
                <a:path w="127" h="152">
                  <a:moveTo>
                    <a:pt x="127" y="120"/>
                  </a:moveTo>
                  <a:lnTo>
                    <a:pt x="94" y="152"/>
                  </a:lnTo>
                  <a:lnTo>
                    <a:pt x="85" y="141"/>
                  </a:lnTo>
                  <a:lnTo>
                    <a:pt x="78" y="130"/>
                  </a:lnTo>
                  <a:lnTo>
                    <a:pt x="69" y="120"/>
                  </a:lnTo>
                  <a:lnTo>
                    <a:pt x="59" y="110"/>
                  </a:lnTo>
                  <a:lnTo>
                    <a:pt x="50" y="99"/>
                  </a:lnTo>
                  <a:lnTo>
                    <a:pt x="40" y="89"/>
                  </a:lnTo>
                  <a:lnTo>
                    <a:pt x="33" y="77"/>
                  </a:lnTo>
                  <a:lnTo>
                    <a:pt x="28" y="66"/>
                  </a:lnTo>
                  <a:lnTo>
                    <a:pt x="19" y="65"/>
                  </a:lnTo>
                  <a:lnTo>
                    <a:pt x="14" y="69"/>
                  </a:lnTo>
                  <a:lnTo>
                    <a:pt x="10" y="75"/>
                  </a:lnTo>
                  <a:lnTo>
                    <a:pt x="7" y="82"/>
                  </a:lnTo>
                  <a:lnTo>
                    <a:pt x="11" y="85"/>
                  </a:lnTo>
                  <a:lnTo>
                    <a:pt x="12" y="91"/>
                  </a:lnTo>
                  <a:lnTo>
                    <a:pt x="11" y="95"/>
                  </a:lnTo>
                  <a:lnTo>
                    <a:pt x="11" y="99"/>
                  </a:lnTo>
                  <a:lnTo>
                    <a:pt x="0" y="99"/>
                  </a:lnTo>
                  <a:lnTo>
                    <a:pt x="0" y="84"/>
                  </a:lnTo>
                  <a:lnTo>
                    <a:pt x="2" y="72"/>
                  </a:lnTo>
                  <a:lnTo>
                    <a:pt x="4" y="59"/>
                  </a:lnTo>
                  <a:lnTo>
                    <a:pt x="9" y="48"/>
                  </a:lnTo>
                  <a:lnTo>
                    <a:pt x="13" y="35"/>
                  </a:lnTo>
                  <a:lnTo>
                    <a:pt x="19" y="24"/>
                  </a:lnTo>
                  <a:lnTo>
                    <a:pt x="26" y="12"/>
                  </a:lnTo>
                  <a:lnTo>
                    <a:pt x="32" y="0"/>
                  </a:lnTo>
                  <a:lnTo>
                    <a:pt x="49" y="9"/>
                  </a:lnTo>
                  <a:lnTo>
                    <a:pt x="62" y="22"/>
                  </a:lnTo>
                  <a:lnTo>
                    <a:pt x="73" y="37"/>
                  </a:lnTo>
                  <a:lnTo>
                    <a:pt x="83" y="55"/>
                  </a:lnTo>
                  <a:lnTo>
                    <a:pt x="91" y="72"/>
                  </a:lnTo>
                  <a:lnTo>
                    <a:pt x="102" y="90"/>
                  </a:lnTo>
                  <a:lnTo>
                    <a:pt x="112" y="105"/>
                  </a:lnTo>
                  <a:lnTo>
                    <a:pt x="127" y="120"/>
                  </a:lnTo>
                  <a:close/>
                </a:path>
              </a:pathLst>
            </a:custGeom>
            <a:solidFill>
              <a:srgbClr val="BF80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8969" name="Freeform 41"/>
            <p:cNvSpPr>
              <a:spLocks/>
            </p:cNvSpPr>
            <p:nvPr/>
          </p:nvSpPr>
          <p:spPr bwMode="auto">
            <a:xfrm>
              <a:off x="1468" y="2439"/>
              <a:ext cx="47" cy="28"/>
            </a:xfrm>
            <a:custGeom>
              <a:avLst/>
              <a:gdLst/>
              <a:ahLst/>
              <a:cxnLst>
                <a:cxn ang="0">
                  <a:pos x="228" y="47"/>
                </a:cxn>
                <a:cxn ang="0">
                  <a:pos x="246" y="65"/>
                </a:cxn>
                <a:cxn ang="0">
                  <a:pos x="256" y="90"/>
                </a:cxn>
                <a:cxn ang="0">
                  <a:pos x="269" y="115"/>
                </a:cxn>
                <a:cxn ang="0">
                  <a:pos x="269" y="123"/>
                </a:cxn>
                <a:cxn ang="0">
                  <a:pos x="253" y="127"/>
                </a:cxn>
                <a:cxn ang="0">
                  <a:pos x="245" y="142"/>
                </a:cxn>
                <a:cxn ang="0">
                  <a:pos x="242" y="161"/>
                </a:cxn>
                <a:cxn ang="0">
                  <a:pos x="236" y="159"/>
                </a:cxn>
                <a:cxn ang="0">
                  <a:pos x="232" y="131"/>
                </a:cxn>
                <a:cxn ang="0">
                  <a:pos x="232" y="105"/>
                </a:cxn>
                <a:cxn ang="0">
                  <a:pos x="223" y="85"/>
                </a:cxn>
                <a:cxn ang="0">
                  <a:pos x="204" y="87"/>
                </a:cxn>
                <a:cxn ang="0">
                  <a:pos x="197" y="105"/>
                </a:cxn>
                <a:cxn ang="0">
                  <a:pos x="197" y="127"/>
                </a:cxn>
                <a:cxn ang="0">
                  <a:pos x="196" y="149"/>
                </a:cxn>
                <a:cxn ang="0">
                  <a:pos x="190" y="147"/>
                </a:cxn>
                <a:cxn ang="0">
                  <a:pos x="189" y="121"/>
                </a:cxn>
                <a:cxn ang="0">
                  <a:pos x="185" y="97"/>
                </a:cxn>
                <a:cxn ang="0">
                  <a:pos x="172" y="82"/>
                </a:cxn>
                <a:cxn ang="0">
                  <a:pos x="153" y="91"/>
                </a:cxn>
                <a:cxn ang="0">
                  <a:pos x="150" y="112"/>
                </a:cxn>
                <a:cxn ang="0">
                  <a:pos x="155" y="135"/>
                </a:cxn>
                <a:cxn ang="0">
                  <a:pos x="159" y="159"/>
                </a:cxn>
                <a:cxn ang="0">
                  <a:pos x="156" y="162"/>
                </a:cxn>
                <a:cxn ang="0">
                  <a:pos x="154" y="142"/>
                </a:cxn>
                <a:cxn ang="0">
                  <a:pos x="150" y="123"/>
                </a:cxn>
                <a:cxn ang="0">
                  <a:pos x="142" y="106"/>
                </a:cxn>
                <a:cxn ang="0">
                  <a:pos x="125" y="105"/>
                </a:cxn>
                <a:cxn ang="0">
                  <a:pos x="118" y="121"/>
                </a:cxn>
                <a:cxn ang="0">
                  <a:pos x="120" y="144"/>
                </a:cxn>
                <a:cxn ang="0">
                  <a:pos x="121" y="162"/>
                </a:cxn>
                <a:cxn ang="0">
                  <a:pos x="113" y="159"/>
                </a:cxn>
                <a:cxn ang="0">
                  <a:pos x="109" y="142"/>
                </a:cxn>
                <a:cxn ang="0">
                  <a:pos x="105" y="126"/>
                </a:cxn>
                <a:cxn ang="0">
                  <a:pos x="95" y="117"/>
                </a:cxn>
                <a:cxn ang="0">
                  <a:pos x="81" y="122"/>
                </a:cxn>
                <a:cxn ang="0">
                  <a:pos x="78" y="134"/>
                </a:cxn>
                <a:cxn ang="0">
                  <a:pos x="78" y="147"/>
                </a:cxn>
                <a:cxn ang="0">
                  <a:pos x="77" y="160"/>
                </a:cxn>
                <a:cxn ang="0">
                  <a:pos x="77" y="161"/>
                </a:cxn>
                <a:cxn ang="0">
                  <a:pos x="77" y="150"/>
                </a:cxn>
                <a:cxn ang="0">
                  <a:pos x="74" y="135"/>
                </a:cxn>
                <a:cxn ang="0">
                  <a:pos x="60" y="125"/>
                </a:cxn>
                <a:cxn ang="0">
                  <a:pos x="50" y="135"/>
                </a:cxn>
                <a:cxn ang="0">
                  <a:pos x="49" y="147"/>
                </a:cxn>
                <a:cxn ang="0">
                  <a:pos x="37" y="117"/>
                </a:cxn>
                <a:cxn ang="0">
                  <a:pos x="13" y="91"/>
                </a:cxn>
                <a:cxn ang="0">
                  <a:pos x="0" y="64"/>
                </a:cxn>
                <a:cxn ang="0">
                  <a:pos x="20" y="36"/>
                </a:cxn>
                <a:cxn ang="0">
                  <a:pos x="51" y="13"/>
                </a:cxn>
                <a:cxn ang="0">
                  <a:pos x="88" y="3"/>
                </a:cxn>
                <a:cxn ang="0">
                  <a:pos x="128" y="1"/>
                </a:cxn>
                <a:cxn ang="0">
                  <a:pos x="168" y="7"/>
                </a:cxn>
                <a:cxn ang="0">
                  <a:pos x="181" y="14"/>
                </a:cxn>
                <a:cxn ang="0">
                  <a:pos x="195" y="21"/>
                </a:cxn>
                <a:cxn ang="0">
                  <a:pos x="206" y="29"/>
                </a:cxn>
                <a:cxn ang="0">
                  <a:pos x="214" y="44"/>
                </a:cxn>
              </a:cxnLst>
              <a:rect l="0" t="0" r="r" b="b"/>
              <a:pathLst>
                <a:path w="279" h="172">
                  <a:moveTo>
                    <a:pt x="214" y="44"/>
                  </a:moveTo>
                  <a:lnTo>
                    <a:pt x="228" y="47"/>
                  </a:lnTo>
                  <a:lnTo>
                    <a:pt x="239" y="55"/>
                  </a:lnTo>
                  <a:lnTo>
                    <a:pt x="246" y="65"/>
                  </a:lnTo>
                  <a:lnTo>
                    <a:pt x="252" y="78"/>
                  </a:lnTo>
                  <a:lnTo>
                    <a:pt x="256" y="90"/>
                  </a:lnTo>
                  <a:lnTo>
                    <a:pt x="262" y="104"/>
                  </a:lnTo>
                  <a:lnTo>
                    <a:pt x="269" y="115"/>
                  </a:lnTo>
                  <a:lnTo>
                    <a:pt x="279" y="126"/>
                  </a:lnTo>
                  <a:lnTo>
                    <a:pt x="269" y="123"/>
                  </a:lnTo>
                  <a:lnTo>
                    <a:pt x="261" y="124"/>
                  </a:lnTo>
                  <a:lnTo>
                    <a:pt x="253" y="127"/>
                  </a:lnTo>
                  <a:lnTo>
                    <a:pt x="249" y="134"/>
                  </a:lnTo>
                  <a:lnTo>
                    <a:pt x="245" y="142"/>
                  </a:lnTo>
                  <a:lnTo>
                    <a:pt x="243" y="152"/>
                  </a:lnTo>
                  <a:lnTo>
                    <a:pt x="242" y="161"/>
                  </a:lnTo>
                  <a:lnTo>
                    <a:pt x="242" y="172"/>
                  </a:lnTo>
                  <a:lnTo>
                    <a:pt x="236" y="159"/>
                  </a:lnTo>
                  <a:lnTo>
                    <a:pt x="233" y="146"/>
                  </a:lnTo>
                  <a:lnTo>
                    <a:pt x="232" y="131"/>
                  </a:lnTo>
                  <a:lnTo>
                    <a:pt x="233" y="119"/>
                  </a:lnTo>
                  <a:lnTo>
                    <a:pt x="232" y="105"/>
                  </a:lnTo>
                  <a:lnTo>
                    <a:pt x="229" y="94"/>
                  </a:lnTo>
                  <a:lnTo>
                    <a:pt x="223" y="85"/>
                  </a:lnTo>
                  <a:lnTo>
                    <a:pt x="214" y="81"/>
                  </a:lnTo>
                  <a:lnTo>
                    <a:pt x="204" y="87"/>
                  </a:lnTo>
                  <a:lnTo>
                    <a:pt x="199" y="96"/>
                  </a:lnTo>
                  <a:lnTo>
                    <a:pt x="197" y="105"/>
                  </a:lnTo>
                  <a:lnTo>
                    <a:pt x="197" y="116"/>
                  </a:lnTo>
                  <a:lnTo>
                    <a:pt x="197" y="127"/>
                  </a:lnTo>
                  <a:lnTo>
                    <a:pt x="197" y="138"/>
                  </a:lnTo>
                  <a:lnTo>
                    <a:pt x="196" y="149"/>
                  </a:lnTo>
                  <a:lnTo>
                    <a:pt x="193" y="159"/>
                  </a:lnTo>
                  <a:lnTo>
                    <a:pt x="190" y="147"/>
                  </a:lnTo>
                  <a:lnTo>
                    <a:pt x="190" y="134"/>
                  </a:lnTo>
                  <a:lnTo>
                    <a:pt x="189" y="121"/>
                  </a:lnTo>
                  <a:lnTo>
                    <a:pt x="189" y="109"/>
                  </a:lnTo>
                  <a:lnTo>
                    <a:pt x="185" y="97"/>
                  </a:lnTo>
                  <a:lnTo>
                    <a:pt x="180" y="88"/>
                  </a:lnTo>
                  <a:lnTo>
                    <a:pt x="172" y="82"/>
                  </a:lnTo>
                  <a:lnTo>
                    <a:pt x="159" y="81"/>
                  </a:lnTo>
                  <a:lnTo>
                    <a:pt x="153" y="91"/>
                  </a:lnTo>
                  <a:lnTo>
                    <a:pt x="151" y="102"/>
                  </a:lnTo>
                  <a:lnTo>
                    <a:pt x="150" y="112"/>
                  </a:lnTo>
                  <a:lnTo>
                    <a:pt x="153" y="125"/>
                  </a:lnTo>
                  <a:lnTo>
                    <a:pt x="155" y="135"/>
                  </a:lnTo>
                  <a:lnTo>
                    <a:pt x="157" y="147"/>
                  </a:lnTo>
                  <a:lnTo>
                    <a:pt x="159" y="159"/>
                  </a:lnTo>
                  <a:lnTo>
                    <a:pt x="159" y="172"/>
                  </a:lnTo>
                  <a:lnTo>
                    <a:pt x="156" y="162"/>
                  </a:lnTo>
                  <a:lnTo>
                    <a:pt x="155" y="153"/>
                  </a:lnTo>
                  <a:lnTo>
                    <a:pt x="154" y="142"/>
                  </a:lnTo>
                  <a:lnTo>
                    <a:pt x="153" y="133"/>
                  </a:lnTo>
                  <a:lnTo>
                    <a:pt x="150" y="123"/>
                  </a:lnTo>
                  <a:lnTo>
                    <a:pt x="147" y="114"/>
                  </a:lnTo>
                  <a:lnTo>
                    <a:pt x="142" y="106"/>
                  </a:lnTo>
                  <a:lnTo>
                    <a:pt x="135" y="102"/>
                  </a:lnTo>
                  <a:lnTo>
                    <a:pt x="125" y="105"/>
                  </a:lnTo>
                  <a:lnTo>
                    <a:pt x="120" y="112"/>
                  </a:lnTo>
                  <a:lnTo>
                    <a:pt x="118" y="121"/>
                  </a:lnTo>
                  <a:lnTo>
                    <a:pt x="119" y="133"/>
                  </a:lnTo>
                  <a:lnTo>
                    <a:pt x="120" y="144"/>
                  </a:lnTo>
                  <a:lnTo>
                    <a:pt x="122" y="154"/>
                  </a:lnTo>
                  <a:lnTo>
                    <a:pt x="121" y="162"/>
                  </a:lnTo>
                  <a:lnTo>
                    <a:pt x="119" y="167"/>
                  </a:lnTo>
                  <a:lnTo>
                    <a:pt x="113" y="159"/>
                  </a:lnTo>
                  <a:lnTo>
                    <a:pt x="110" y="152"/>
                  </a:lnTo>
                  <a:lnTo>
                    <a:pt x="109" y="142"/>
                  </a:lnTo>
                  <a:lnTo>
                    <a:pt x="108" y="134"/>
                  </a:lnTo>
                  <a:lnTo>
                    <a:pt x="105" y="126"/>
                  </a:lnTo>
                  <a:lnTo>
                    <a:pt x="102" y="121"/>
                  </a:lnTo>
                  <a:lnTo>
                    <a:pt x="95" y="117"/>
                  </a:lnTo>
                  <a:lnTo>
                    <a:pt x="85" y="117"/>
                  </a:lnTo>
                  <a:lnTo>
                    <a:pt x="81" y="122"/>
                  </a:lnTo>
                  <a:lnTo>
                    <a:pt x="79" y="128"/>
                  </a:lnTo>
                  <a:lnTo>
                    <a:pt x="78" y="134"/>
                  </a:lnTo>
                  <a:lnTo>
                    <a:pt x="78" y="140"/>
                  </a:lnTo>
                  <a:lnTo>
                    <a:pt x="78" y="147"/>
                  </a:lnTo>
                  <a:lnTo>
                    <a:pt x="78" y="154"/>
                  </a:lnTo>
                  <a:lnTo>
                    <a:pt x="77" y="160"/>
                  </a:lnTo>
                  <a:lnTo>
                    <a:pt x="77" y="167"/>
                  </a:lnTo>
                  <a:lnTo>
                    <a:pt x="77" y="161"/>
                  </a:lnTo>
                  <a:lnTo>
                    <a:pt x="78" y="155"/>
                  </a:lnTo>
                  <a:lnTo>
                    <a:pt x="77" y="150"/>
                  </a:lnTo>
                  <a:lnTo>
                    <a:pt x="77" y="145"/>
                  </a:lnTo>
                  <a:lnTo>
                    <a:pt x="74" y="135"/>
                  </a:lnTo>
                  <a:lnTo>
                    <a:pt x="70" y="126"/>
                  </a:lnTo>
                  <a:lnTo>
                    <a:pt x="60" y="125"/>
                  </a:lnTo>
                  <a:lnTo>
                    <a:pt x="54" y="129"/>
                  </a:lnTo>
                  <a:lnTo>
                    <a:pt x="50" y="135"/>
                  </a:lnTo>
                  <a:lnTo>
                    <a:pt x="49" y="142"/>
                  </a:lnTo>
                  <a:lnTo>
                    <a:pt x="49" y="147"/>
                  </a:lnTo>
                  <a:lnTo>
                    <a:pt x="46" y="131"/>
                  </a:lnTo>
                  <a:lnTo>
                    <a:pt x="37" y="117"/>
                  </a:lnTo>
                  <a:lnTo>
                    <a:pt x="25" y="104"/>
                  </a:lnTo>
                  <a:lnTo>
                    <a:pt x="13" y="91"/>
                  </a:lnTo>
                  <a:lnTo>
                    <a:pt x="3" y="78"/>
                  </a:lnTo>
                  <a:lnTo>
                    <a:pt x="0" y="64"/>
                  </a:lnTo>
                  <a:lnTo>
                    <a:pt x="4" y="50"/>
                  </a:lnTo>
                  <a:lnTo>
                    <a:pt x="20" y="36"/>
                  </a:lnTo>
                  <a:lnTo>
                    <a:pt x="34" y="23"/>
                  </a:lnTo>
                  <a:lnTo>
                    <a:pt x="51" y="13"/>
                  </a:lnTo>
                  <a:lnTo>
                    <a:pt x="69" y="6"/>
                  </a:lnTo>
                  <a:lnTo>
                    <a:pt x="88" y="3"/>
                  </a:lnTo>
                  <a:lnTo>
                    <a:pt x="108" y="0"/>
                  </a:lnTo>
                  <a:lnTo>
                    <a:pt x="128" y="1"/>
                  </a:lnTo>
                  <a:lnTo>
                    <a:pt x="148" y="3"/>
                  </a:lnTo>
                  <a:lnTo>
                    <a:pt x="168" y="7"/>
                  </a:lnTo>
                  <a:lnTo>
                    <a:pt x="174" y="10"/>
                  </a:lnTo>
                  <a:lnTo>
                    <a:pt x="181" y="14"/>
                  </a:lnTo>
                  <a:lnTo>
                    <a:pt x="188" y="17"/>
                  </a:lnTo>
                  <a:lnTo>
                    <a:pt x="195" y="21"/>
                  </a:lnTo>
                  <a:lnTo>
                    <a:pt x="200" y="24"/>
                  </a:lnTo>
                  <a:lnTo>
                    <a:pt x="206" y="29"/>
                  </a:lnTo>
                  <a:lnTo>
                    <a:pt x="211" y="34"/>
                  </a:lnTo>
                  <a:lnTo>
                    <a:pt x="214" y="44"/>
                  </a:lnTo>
                  <a:close/>
                </a:path>
              </a:pathLst>
            </a:custGeom>
            <a:solidFill>
              <a:srgbClr val="9F40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8970" name="Freeform 42"/>
            <p:cNvSpPr>
              <a:spLocks/>
            </p:cNvSpPr>
            <p:nvPr/>
          </p:nvSpPr>
          <p:spPr bwMode="auto">
            <a:xfrm>
              <a:off x="1177" y="2447"/>
              <a:ext cx="166" cy="122"/>
            </a:xfrm>
            <a:custGeom>
              <a:avLst/>
              <a:gdLst/>
              <a:ahLst/>
              <a:cxnLst>
                <a:cxn ang="0">
                  <a:pos x="918" y="128"/>
                </a:cxn>
                <a:cxn ang="0">
                  <a:pos x="971" y="217"/>
                </a:cxn>
                <a:cxn ang="0">
                  <a:pos x="998" y="319"/>
                </a:cxn>
                <a:cxn ang="0">
                  <a:pos x="998" y="428"/>
                </a:cxn>
                <a:cxn ang="0">
                  <a:pos x="965" y="536"/>
                </a:cxn>
                <a:cxn ang="0">
                  <a:pos x="893" y="627"/>
                </a:cxn>
                <a:cxn ang="0">
                  <a:pos x="795" y="691"/>
                </a:cxn>
                <a:cxn ang="0">
                  <a:pos x="683" y="729"/>
                </a:cxn>
                <a:cxn ang="0">
                  <a:pos x="572" y="731"/>
                </a:cxn>
                <a:cxn ang="0">
                  <a:pos x="467" y="731"/>
                </a:cxn>
                <a:cxn ang="0">
                  <a:pos x="361" y="728"/>
                </a:cxn>
                <a:cxn ang="0">
                  <a:pos x="259" y="713"/>
                </a:cxn>
                <a:cxn ang="0">
                  <a:pos x="250" y="704"/>
                </a:cxn>
                <a:cxn ang="0">
                  <a:pos x="329" y="698"/>
                </a:cxn>
                <a:cxn ang="0">
                  <a:pos x="406" y="667"/>
                </a:cxn>
                <a:cxn ang="0">
                  <a:pos x="477" y="622"/>
                </a:cxn>
                <a:cxn ang="0">
                  <a:pos x="511" y="588"/>
                </a:cxn>
                <a:cxn ang="0">
                  <a:pos x="507" y="576"/>
                </a:cxn>
                <a:cxn ang="0">
                  <a:pos x="501" y="567"/>
                </a:cxn>
                <a:cxn ang="0">
                  <a:pos x="491" y="562"/>
                </a:cxn>
                <a:cxn ang="0">
                  <a:pos x="455" y="568"/>
                </a:cxn>
                <a:cxn ang="0">
                  <a:pos x="394" y="568"/>
                </a:cxn>
                <a:cxn ang="0">
                  <a:pos x="332" y="558"/>
                </a:cxn>
                <a:cxn ang="0">
                  <a:pos x="269" y="548"/>
                </a:cxn>
                <a:cxn ang="0">
                  <a:pos x="209" y="535"/>
                </a:cxn>
                <a:cxn ang="0">
                  <a:pos x="152" y="515"/>
                </a:cxn>
                <a:cxn ang="0">
                  <a:pos x="92" y="497"/>
                </a:cxn>
                <a:cxn ang="0">
                  <a:pos x="31" y="483"/>
                </a:cxn>
                <a:cxn ang="0">
                  <a:pos x="63" y="427"/>
                </a:cxn>
                <a:cxn ang="0">
                  <a:pos x="173" y="298"/>
                </a:cxn>
                <a:cxn ang="0">
                  <a:pos x="282" y="163"/>
                </a:cxn>
                <a:cxn ang="0">
                  <a:pos x="412" y="56"/>
                </a:cxn>
                <a:cxn ang="0">
                  <a:pos x="533" y="10"/>
                </a:cxn>
                <a:cxn ang="0">
                  <a:pos x="614" y="0"/>
                </a:cxn>
                <a:cxn ang="0">
                  <a:pos x="696" y="10"/>
                </a:cxn>
                <a:cxn ang="0">
                  <a:pos x="775" y="39"/>
                </a:cxn>
                <a:cxn ang="0">
                  <a:pos x="881" y="89"/>
                </a:cxn>
              </a:cxnLst>
              <a:rect l="0" t="0" r="r" b="b"/>
              <a:pathLst>
                <a:path w="1001" h="735">
                  <a:moveTo>
                    <a:pt x="881" y="89"/>
                  </a:moveTo>
                  <a:lnTo>
                    <a:pt x="918" y="128"/>
                  </a:lnTo>
                  <a:lnTo>
                    <a:pt x="948" y="171"/>
                  </a:lnTo>
                  <a:lnTo>
                    <a:pt x="971" y="217"/>
                  </a:lnTo>
                  <a:lnTo>
                    <a:pt x="989" y="267"/>
                  </a:lnTo>
                  <a:lnTo>
                    <a:pt x="998" y="319"/>
                  </a:lnTo>
                  <a:lnTo>
                    <a:pt x="1001" y="374"/>
                  </a:lnTo>
                  <a:lnTo>
                    <a:pt x="998" y="428"/>
                  </a:lnTo>
                  <a:lnTo>
                    <a:pt x="989" y="484"/>
                  </a:lnTo>
                  <a:lnTo>
                    <a:pt x="965" y="536"/>
                  </a:lnTo>
                  <a:lnTo>
                    <a:pt x="932" y="584"/>
                  </a:lnTo>
                  <a:lnTo>
                    <a:pt x="893" y="627"/>
                  </a:lnTo>
                  <a:lnTo>
                    <a:pt x="847" y="663"/>
                  </a:lnTo>
                  <a:lnTo>
                    <a:pt x="795" y="691"/>
                  </a:lnTo>
                  <a:lnTo>
                    <a:pt x="740" y="714"/>
                  </a:lnTo>
                  <a:lnTo>
                    <a:pt x="683" y="729"/>
                  </a:lnTo>
                  <a:lnTo>
                    <a:pt x="625" y="735"/>
                  </a:lnTo>
                  <a:lnTo>
                    <a:pt x="572" y="731"/>
                  </a:lnTo>
                  <a:lnTo>
                    <a:pt x="520" y="731"/>
                  </a:lnTo>
                  <a:lnTo>
                    <a:pt x="467" y="731"/>
                  </a:lnTo>
                  <a:lnTo>
                    <a:pt x="415" y="731"/>
                  </a:lnTo>
                  <a:lnTo>
                    <a:pt x="361" y="728"/>
                  </a:lnTo>
                  <a:lnTo>
                    <a:pt x="310" y="724"/>
                  </a:lnTo>
                  <a:lnTo>
                    <a:pt x="259" y="713"/>
                  </a:lnTo>
                  <a:lnTo>
                    <a:pt x="210" y="698"/>
                  </a:lnTo>
                  <a:lnTo>
                    <a:pt x="250" y="704"/>
                  </a:lnTo>
                  <a:lnTo>
                    <a:pt x="289" y="704"/>
                  </a:lnTo>
                  <a:lnTo>
                    <a:pt x="329" y="698"/>
                  </a:lnTo>
                  <a:lnTo>
                    <a:pt x="370" y="686"/>
                  </a:lnTo>
                  <a:lnTo>
                    <a:pt x="406" y="667"/>
                  </a:lnTo>
                  <a:lnTo>
                    <a:pt x="443" y="647"/>
                  </a:lnTo>
                  <a:lnTo>
                    <a:pt x="477" y="622"/>
                  </a:lnTo>
                  <a:lnTo>
                    <a:pt x="511" y="594"/>
                  </a:lnTo>
                  <a:lnTo>
                    <a:pt x="511" y="588"/>
                  </a:lnTo>
                  <a:lnTo>
                    <a:pt x="511" y="582"/>
                  </a:lnTo>
                  <a:lnTo>
                    <a:pt x="507" y="576"/>
                  </a:lnTo>
                  <a:lnTo>
                    <a:pt x="505" y="572"/>
                  </a:lnTo>
                  <a:lnTo>
                    <a:pt x="501" y="567"/>
                  </a:lnTo>
                  <a:lnTo>
                    <a:pt x="497" y="564"/>
                  </a:lnTo>
                  <a:lnTo>
                    <a:pt x="491" y="562"/>
                  </a:lnTo>
                  <a:lnTo>
                    <a:pt x="486" y="562"/>
                  </a:lnTo>
                  <a:lnTo>
                    <a:pt x="455" y="568"/>
                  </a:lnTo>
                  <a:lnTo>
                    <a:pt x="425" y="571"/>
                  </a:lnTo>
                  <a:lnTo>
                    <a:pt x="394" y="568"/>
                  </a:lnTo>
                  <a:lnTo>
                    <a:pt x="363" y="564"/>
                  </a:lnTo>
                  <a:lnTo>
                    <a:pt x="332" y="558"/>
                  </a:lnTo>
                  <a:lnTo>
                    <a:pt x="301" y="553"/>
                  </a:lnTo>
                  <a:lnTo>
                    <a:pt x="269" y="548"/>
                  </a:lnTo>
                  <a:lnTo>
                    <a:pt x="239" y="546"/>
                  </a:lnTo>
                  <a:lnTo>
                    <a:pt x="209" y="535"/>
                  </a:lnTo>
                  <a:lnTo>
                    <a:pt x="181" y="526"/>
                  </a:lnTo>
                  <a:lnTo>
                    <a:pt x="152" y="515"/>
                  </a:lnTo>
                  <a:lnTo>
                    <a:pt x="122" y="506"/>
                  </a:lnTo>
                  <a:lnTo>
                    <a:pt x="92" y="497"/>
                  </a:lnTo>
                  <a:lnTo>
                    <a:pt x="63" y="489"/>
                  </a:lnTo>
                  <a:lnTo>
                    <a:pt x="31" y="483"/>
                  </a:lnTo>
                  <a:lnTo>
                    <a:pt x="0" y="480"/>
                  </a:lnTo>
                  <a:lnTo>
                    <a:pt x="63" y="427"/>
                  </a:lnTo>
                  <a:lnTo>
                    <a:pt x="120" y="365"/>
                  </a:lnTo>
                  <a:lnTo>
                    <a:pt x="173" y="298"/>
                  </a:lnTo>
                  <a:lnTo>
                    <a:pt x="228" y="230"/>
                  </a:lnTo>
                  <a:lnTo>
                    <a:pt x="282" y="163"/>
                  </a:lnTo>
                  <a:lnTo>
                    <a:pt x="344" y="105"/>
                  </a:lnTo>
                  <a:lnTo>
                    <a:pt x="412" y="56"/>
                  </a:lnTo>
                  <a:lnTo>
                    <a:pt x="494" y="24"/>
                  </a:lnTo>
                  <a:lnTo>
                    <a:pt x="533" y="10"/>
                  </a:lnTo>
                  <a:lnTo>
                    <a:pt x="573" y="3"/>
                  </a:lnTo>
                  <a:lnTo>
                    <a:pt x="614" y="0"/>
                  </a:lnTo>
                  <a:lnTo>
                    <a:pt x="657" y="3"/>
                  </a:lnTo>
                  <a:lnTo>
                    <a:pt x="696" y="10"/>
                  </a:lnTo>
                  <a:lnTo>
                    <a:pt x="737" y="23"/>
                  </a:lnTo>
                  <a:lnTo>
                    <a:pt x="775" y="39"/>
                  </a:lnTo>
                  <a:lnTo>
                    <a:pt x="811" y="61"/>
                  </a:lnTo>
                  <a:lnTo>
                    <a:pt x="881" y="89"/>
                  </a:lnTo>
                  <a:close/>
                </a:path>
              </a:pathLst>
            </a:custGeom>
            <a:solidFill>
              <a:srgbClr val="DFB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8971" name="Freeform 43"/>
            <p:cNvSpPr>
              <a:spLocks/>
            </p:cNvSpPr>
            <p:nvPr/>
          </p:nvSpPr>
          <p:spPr bwMode="auto">
            <a:xfrm>
              <a:off x="1239" y="2460"/>
              <a:ext cx="71" cy="72"/>
            </a:xfrm>
            <a:custGeom>
              <a:avLst/>
              <a:gdLst/>
              <a:ahLst/>
              <a:cxnLst>
                <a:cxn ang="0">
                  <a:pos x="397" y="90"/>
                </a:cxn>
                <a:cxn ang="0">
                  <a:pos x="412" y="121"/>
                </a:cxn>
                <a:cxn ang="0">
                  <a:pos x="423" y="154"/>
                </a:cxn>
                <a:cxn ang="0">
                  <a:pos x="428" y="189"/>
                </a:cxn>
                <a:cxn ang="0">
                  <a:pos x="428" y="226"/>
                </a:cxn>
                <a:cxn ang="0">
                  <a:pos x="422" y="260"/>
                </a:cxn>
                <a:cxn ang="0">
                  <a:pos x="411" y="296"/>
                </a:cxn>
                <a:cxn ang="0">
                  <a:pos x="397" y="328"/>
                </a:cxn>
                <a:cxn ang="0">
                  <a:pos x="380" y="358"/>
                </a:cxn>
                <a:cxn ang="0">
                  <a:pos x="358" y="378"/>
                </a:cxn>
                <a:cxn ang="0">
                  <a:pos x="336" y="396"/>
                </a:cxn>
                <a:cxn ang="0">
                  <a:pos x="311" y="411"/>
                </a:cxn>
                <a:cxn ang="0">
                  <a:pos x="286" y="424"/>
                </a:cxn>
                <a:cxn ang="0">
                  <a:pos x="259" y="431"/>
                </a:cxn>
                <a:cxn ang="0">
                  <a:pos x="231" y="436"/>
                </a:cxn>
                <a:cxn ang="0">
                  <a:pos x="200" y="435"/>
                </a:cxn>
                <a:cxn ang="0">
                  <a:pos x="170" y="432"/>
                </a:cxn>
                <a:cxn ang="0">
                  <a:pos x="146" y="424"/>
                </a:cxn>
                <a:cxn ang="0">
                  <a:pos x="122" y="413"/>
                </a:cxn>
                <a:cxn ang="0">
                  <a:pos x="98" y="400"/>
                </a:cxn>
                <a:cxn ang="0">
                  <a:pos x="77" y="384"/>
                </a:cxn>
                <a:cxn ang="0">
                  <a:pos x="57" y="365"/>
                </a:cxn>
                <a:cxn ang="0">
                  <a:pos x="41" y="347"/>
                </a:cxn>
                <a:cxn ang="0">
                  <a:pos x="26" y="325"/>
                </a:cxn>
                <a:cxn ang="0">
                  <a:pos x="18" y="304"/>
                </a:cxn>
                <a:cxn ang="0">
                  <a:pos x="5" y="271"/>
                </a:cxn>
                <a:cxn ang="0">
                  <a:pos x="0" y="237"/>
                </a:cxn>
                <a:cxn ang="0">
                  <a:pos x="0" y="203"/>
                </a:cxn>
                <a:cxn ang="0">
                  <a:pos x="7" y="172"/>
                </a:cxn>
                <a:cxn ang="0">
                  <a:pos x="18" y="139"/>
                </a:cxn>
                <a:cxn ang="0">
                  <a:pos x="33" y="111"/>
                </a:cxn>
                <a:cxn ang="0">
                  <a:pos x="52" y="84"/>
                </a:cxn>
                <a:cxn ang="0">
                  <a:pos x="75" y="61"/>
                </a:cxn>
                <a:cxn ang="0">
                  <a:pos x="99" y="37"/>
                </a:cxn>
                <a:cxn ang="0">
                  <a:pos x="129" y="20"/>
                </a:cxn>
                <a:cxn ang="0">
                  <a:pos x="161" y="7"/>
                </a:cxn>
                <a:cxn ang="0">
                  <a:pos x="196" y="2"/>
                </a:cxn>
                <a:cxn ang="0">
                  <a:pos x="231" y="0"/>
                </a:cxn>
                <a:cxn ang="0">
                  <a:pos x="265" y="3"/>
                </a:cxn>
                <a:cxn ang="0">
                  <a:pos x="298" y="9"/>
                </a:cxn>
                <a:cxn ang="0">
                  <a:pos x="330" y="21"/>
                </a:cxn>
                <a:cxn ang="0">
                  <a:pos x="397" y="90"/>
                </a:cxn>
              </a:cxnLst>
              <a:rect l="0" t="0" r="r" b="b"/>
              <a:pathLst>
                <a:path w="428" h="436">
                  <a:moveTo>
                    <a:pt x="397" y="90"/>
                  </a:moveTo>
                  <a:lnTo>
                    <a:pt x="412" y="121"/>
                  </a:lnTo>
                  <a:lnTo>
                    <a:pt x="423" y="154"/>
                  </a:lnTo>
                  <a:lnTo>
                    <a:pt x="428" y="189"/>
                  </a:lnTo>
                  <a:lnTo>
                    <a:pt x="428" y="226"/>
                  </a:lnTo>
                  <a:lnTo>
                    <a:pt x="422" y="260"/>
                  </a:lnTo>
                  <a:lnTo>
                    <a:pt x="411" y="296"/>
                  </a:lnTo>
                  <a:lnTo>
                    <a:pt x="397" y="328"/>
                  </a:lnTo>
                  <a:lnTo>
                    <a:pt x="380" y="358"/>
                  </a:lnTo>
                  <a:lnTo>
                    <a:pt x="358" y="378"/>
                  </a:lnTo>
                  <a:lnTo>
                    <a:pt x="336" y="396"/>
                  </a:lnTo>
                  <a:lnTo>
                    <a:pt x="311" y="411"/>
                  </a:lnTo>
                  <a:lnTo>
                    <a:pt x="286" y="424"/>
                  </a:lnTo>
                  <a:lnTo>
                    <a:pt x="259" y="431"/>
                  </a:lnTo>
                  <a:lnTo>
                    <a:pt x="231" y="436"/>
                  </a:lnTo>
                  <a:lnTo>
                    <a:pt x="200" y="435"/>
                  </a:lnTo>
                  <a:lnTo>
                    <a:pt x="170" y="432"/>
                  </a:lnTo>
                  <a:lnTo>
                    <a:pt x="146" y="424"/>
                  </a:lnTo>
                  <a:lnTo>
                    <a:pt x="122" y="413"/>
                  </a:lnTo>
                  <a:lnTo>
                    <a:pt x="98" y="400"/>
                  </a:lnTo>
                  <a:lnTo>
                    <a:pt x="77" y="384"/>
                  </a:lnTo>
                  <a:lnTo>
                    <a:pt x="57" y="365"/>
                  </a:lnTo>
                  <a:lnTo>
                    <a:pt x="41" y="347"/>
                  </a:lnTo>
                  <a:lnTo>
                    <a:pt x="26" y="325"/>
                  </a:lnTo>
                  <a:lnTo>
                    <a:pt x="18" y="304"/>
                  </a:lnTo>
                  <a:lnTo>
                    <a:pt x="5" y="271"/>
                  </a:lnTo>
                  <a:lnTo>
                    <a:pt x="0" y="237"/>
                  </a:lnTo>
                  <a:lnTo>
                    <a:pt x="0" y="203"/>
                  </a:lnTo>
                  <a:lnTo>
                    <a:pt x="7" y="172"/>
                  </a:lnTo>
                  <a:lnTo>
                    <a:pt x="18" y="139"/>
                  </a:lnTo>
                  <a:lnTo>
                    <a:pt x="33" y="111"/>
                  </a:lnTo>
                  <a:lnTo>
                    <a:pt x="52" y="84"/>
                  </a:lnTo>
                  <a:lnTo>
                    <a:pt x="75" y="61"/>
                  </a:lnTo>
                  <a:lnTo>
                    <a:pt x="99" y="37"/>
                  </a:lnTo>
                  <a:lnTo>
                    <a:pt x="129" y="20"/>
                  </a:lnTo>
                  <a:lnTo>
                    <a:pt x="161" y="7"/>
                  </a:lnTo>
                  <a:lnTo>
                    <a:pt x="196" y="2"/>
                  </a:lnTo>
                  <a:lnTo>
                    <a:pt x="231" y="0"/>
                  </a:lnTo>
                  <a:lnTo>
                    <a:pt x="265" y="3"/>
                  </a:lnTo>
                  <a:lnTo>
                    <a:pt x="298" y="9"/>
                  </a:lnTo>
                  <a:lnTo>
                    <a:pt x="330" y="21"/>
                  </a:lnTo>
                  <a:lnTo>
                    <a:pt x="397" y="9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8972" name="Freeform 44"/>
            <p:cNvSpPr>
              <a:spLocks/>
            </p:cNvSpPr>
            <p:nvPr/>
          </p:nvSpPr>
          <p:spPr bwMode="auto">
            <a:xfrm>
              <a:off x="1516" y="2462"/>
              <a:ext cx="2" cy="7"/>
            </a:xfrm>
            <a:custGeom>
              <a:avLst/>
              <a:gdLst/>
              <a:ahLst/>
              <a:cxnLst>
                <a:cxn ang="0">
                  <a:pos x="12" y="29"/>
                </a:cxn>
                <a:cxn ang="0">
                  <a:pos x="0" y="42"/>
                </a:cxn>
                <a:cxn ang="0">
                  <a:pos x="0" y="0"/>
                </a:cxn>
                <a:cxn ang="0">
                  <a:pos x="3" y="7"/>
                </a:cxn>
                <a:cxn ang="0">
                  <a:pos x="7" y="13"/>
                </a:cxn>
                <a:cxn ang="0">
                  <a:pos x="10" y="20"/>
                </a:cxn>
                <a:cxn ang="0">
                  <a:pos x="12" y="29"/>
                </a:cxn>
              </a:cxnLst>
              <a:rect l="0" t="0" r="r" b="b"/>
              <a:pathLst>
                <a:path w="12" h="42">
                  <a:moveTo>
                    <a:pt x="12" y="29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3" y="7"/>
                  </a:lnTo>
                  <a:lnTo>
                    <a:pt x="7" y="13"/>
                  </a:lnTo>
                  <a:lnTo>
                    <a:pt x="10" y="20"/>
                  </a:lnTo>
                  <a:lnTo>
                    <a:pt x="12" y="29"/>
                  </a:lnTo>
                  <a:close/>
                </a:path>
              </a:pathLst>
            </a:custGeom>
            <a:solidFill>
              <a:srgbClr val="9F40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8973" name="Freeform 45"/>
            <p:cNvSpPr>
              <a:spLocks/>
            </p:cNvSpPr>
            <p:nvPr/>
          </p:nvSpPr>
          <p:spPr bwMode="auto">
            <a:xfrm>
              <a:off x="1244" y="2466"/>
              <a:ext cx="61" cy="60"/>
            </a:xfrm>
            <a:custGeom>
              <a:avLst/>
              <a:gdLst/>
              <a:ahLst/>
              <a:cxnLst>
                <a:cxn ang="0">
                  <a:pos x="334" y="72"/>
                </a:cxn>
                <a:cxn ang="0">
                  <a:pos x="347" y="95"/>
                </a:cxn>
                <a:cxn ang="0">
                  <a:pos x="356" y="121"/>
                </a:cxn>
                <a:cxn ang="0">
                  <a:pos x="360" y="149"/>
                </a:cxn>
                <a:cxn ang="0">
                  <a:pos x="361" y="177"/>
                </a:cxn>
                <a:cxn ang="0">
                  <a:pos x="358" y="204"/>
                </a:cxn>
                <a:cxn ang="0">
                  <a:pos x="352" y="232"/>
                </a:cxn>
                <a:cxn ang="0">
                  <a:pos x="344" y="260"/>
                </a:cxn>
                <a:cxn ang="0">
                  <a:pos x="334" y="286"/>
                </a:cxn>
                <a:cxn ang="0">
                  <a:pos x="321" y="299"/>
                </a:cxn>
                <a:cxn ang="0">
                  <a:pos x="307" y="313"/>
                </a:cxn>
                <a:cxn ang="0">
                  <a:pos x="293" y="324"/>
                </a:cxn>
                <a:cxn ang="0">
                  <a:pos x="279" y="335"/>
                </a:cxn>
                <a:cxn ang="0">
                  <a:pos x="263" y="343"/>
                </a:cxn>
                <a:cxn ang="0">
                  <a:pos x="248" y="351"/>
                </a:cxn>
                <a:cxn ang="0">
                  <a:pos x="231" y="357"/>
                </a:cxn>
                <a:cxn ang="0">
                  <a:pos x="215" y="364"/>
                </a:cxn>
                <a:cxn ang="0">
                  <a:pos x="192" y="365"/>
                </a:cxn>
                <a:cxn ang="0">
                  <a:pos x="170" y="365"/>
                </a:cxn>
                <a:cxn ang="0">
                  <a:pos x="151" y="362"/>
                </a:cxn>
                <a:cxn ang="0">
                  <a:pos x="132" y="359"/>
                </a:cxn>
                <a:cxn ang="0">
                  <a:pos x="113" y="351"/>
                </a:cxn>
                <a:cxn ang="0">
                  <a:pos x="96" y="344"/>
                </a:cxn>
                <a:cxn ang="0">
                  <a:pos x="79" y="334"/>
                </a:cxn>
                <a:cxn ang="0">
                  <a:pos x="63" y="323"/>
                </a:cxn>
                <a:cxn ang="0">
                  <a:pos x="47" y="307"/>
                </a:cxn>
                <a:cxn ang="0">
                  <a:pos x="35" y="292"/>
                </a:cxn>
                <a:cxn ang="0">
                  <a:pos x="24" y="275"/>
                </a:cxn>
                <a:cxn ang="0">
                  <a:pos x="16" y="259"/>
                </a:cxn>
                <a:cxn ang="0">
                  <a:pos x="9" y="240"/>
                </a:cxn>
                <a:cxn ang="0">
                  <a:pos x="3" y="221"/>
                </a:cxn>
                <a:cxn ang="0">
                  <a:pos x="0" y="201"/>
                </a:cxn>
                <a:cxn ang="0">
                  <a:pos x="0" y="183"/>
                </a:cxn>
                <a:cxn ang="0">
                  <a:pos x="4" y="154"/>
                </a:cxn>
                <a:cxn ang="0">
                  <a:pos x="12" y="127"/>
                </a:cxn>
                <a:cxn ang="0">
                  <a:pos x="22" y="102"/>
                </a:cxn>
                <a:cxn ang="0">
                  <a:pos x="37" y="79"/>
                </a:cxn>
                <a:cxn ang="0">
                  <a:pos x="52" y="58"/>
                </a:cxn>
                <a:cxn ang="0">
                  <a:pos x="72" y="39"/>
                </a:cxn>
                <a:cxn ang="0">
                  <a:pos x="94" y="22"/>
                </a:cxn>
                <a:cxn ang="0">
                  <a:pos x="120" y="11"/>
                </a:cxn>
                <a:cxn ang="0">
                  <a:pos x="132" y="6"/>
                </a:cxn>
                <a:cxn ang="0">
                  <a:pos x="144" y="3"/>
                </a:cxn>
                <a:cxn ang="0">
                  <a:pos x="155" y="2"/>
                </a:cxn>
                <a:cxn ang="0">
                  <a:pos x="166" y="2"/>
                </a:cxn>
                <a:cxn ang="0">
                  <a:pos x="177" y="2"/>
                </a:cxn>
                <a:cxn ang="0">
                  <a:pos x="187" y="4"/>
                </a:cxn>
                <a:cxn ang="0">
                  <a:pos x="199" y="8"/>
                </a:cxn>
                <a:cxn ang="0">
                  <a:pos x="211" y="11"/>
                </a:cxn>
                <a:cxn ang="0">
                  <a:pos x="214" y="3"/>
                </a:cxn>
                <a:cxn ang="0">
                  <a:pos x="222" y="0"/>
                </a:cxn>
                <a:cxn ang="0">
                  <a:pos x="230" y="0"/>
                </a:cxn>
                <a:cxn ang="0">
                  <a:pos x="241" y="3"/>
                </a:cxn>
                <a:cxn ang="0">
                  <a:pos x="252" y="6"/>
                </a:cxn>
                <a:cxn ang="0">
                  <a:pos x="263" y="12"/>
                </a:cxn>
                <a:cxn ang="0">
                  <a:pos x="275" y="16"/>
                </a:cxn>
                <a:cxn ang="0">
                  <a:pos x="285" y="19"/>
                </a:cxn>
                <a:cxn ang="0">
                  <a:pos x="334" y="72"/>
                </a:cxn>
              </a:cxnLst>
              <a:rect l="0" t="0" r="r" b="b"/>
              <a:pathLst>
                <a:path w="361" h="365">
                  <a:moveTo>
                    <a:pt x="334" y="72"/>
                  </a:moveTo>
                  <a:lnTo>
                    <a:pt x="347" y="95"/>
                  </a:lnTo>
                  <a:lnTo>
                    <a:pt x="356" y="121"/>
                  </a:lnTo>
                  <a:lnTo>
                    <a:pt x="360" y="149"/>
                  </a:lnTo>
                  <a:lnTo>
                    <a:pt x="361" y="177"/>
                  </a:lnTo>
                  <a:lnTo>
                    <a:pt x="358" y="204"/>
                  </a:lnTo>
                  <a:lnTo>
                    <a:pt x="352" y="232"/>
                  </a:lnTo>
                  <a:lnTo>
                    <a:pt x="344" y="260"/>
                  </a:lnTo>
                  <a:lnTo>
                    <a:pt x="334" y="286"/>
                  </a:lnTo>
                  <a:lnTo>
                    <a:pt x="321" y="299"/>
                  </a:lnTo>
                  <a:lnTo>
                    <a:pt x="307" y="313"/>
                  </a:lnTo>
                  <a:lnTo>
                    <a:pt x="293" y="324"/>
                  </a:lnTo>
                  <a:lnTo>
                    <a:pt x="279" y="335"/>
                  </a:lnTo>
                  <a:lnTo>
                    <a:pt x="263" y="343"/>
                  </a:lnTo>
                  <a:lnTo>
                    <a:pt x="248" y="351"/>
                  </a:lnTo>
                  <a:lnTo>
                    <a:pt x="231" y="357"/>
                  </a:lnTo>
                  <a:lnTo>
                    <a:pt x="215" y="364"/>
                  </a:lnTo>
                  <a:lnTo>
                    <a:pt x="192" y="365"/>
                  </a:lnTo>
                  <a:lnTo>
                    <a:pt x="170" y="365"/>
                  </a:lnTo>
                  <a:lnTo>
                    <a:pt x="151" y="362"/>
                  </a:lnTo>
                  <a:lnTo>
                    <a:pt x="132" y="359"/>
                  </a:lnTo>
                  <a:lnTo>
                    <a:pt x="113" y="351"/>
                  </a:lnTo>
                  <a:lnTo>
                    <a:pt x="96" y="344"/>
                  </a:lnTo>
                  <a:lnTo>
                    <a:pt x="79" y="334"/>
                  </a:lnTo>
                  <a:lnTo>
                    <a:pt x="63" y="323"/>
                  </a:lnTo>
                  <a:lnTo>
                    <a:pt x="47" y="307"/>
                  </a:lnTo>
                  <a:lnTo>
                    <a:pt x="35" y="292"/>
                  </a:lnTo>
                  <a:lnTo>
                    <a:pt x="24" y="275"/>
                  </a:lnTo>
                  <a:lnTo>
                    <a:pt x="16" y="259"/>
                  </a:lnTo>
                  <a:lnTo>
                    <a:pt x="9" y="240"/>
                  </a:lnTo>
                  <a:lnTo>
                    <a:pt x="3" y="221"/>
                  </a:lnTo>
                  <a:lnTo>
                    <a:pt x="0" y="201"/>
                  </a:lnTo>
                  <a:lnTo>
                    <a:pt x="0" y="183"/>
                  </a:lnTo>
                  <a:lnTo>
                    <a:pt x="4" y="154"/>
                  </a:lnTo>
                  <a:lnTo>
                    <a:pt x="12" y="127"/>
                  </a:lnTo>
                  <a:lnTo>
                    <a:pt x="22" y="102"/>
                  </a:lnTo>
                  <a:lnTo>
                    <a:pt x="37" y="79"/>
                  </a:lnTo>
                  <a:lnTo>
                    <a:pt x="52" y="58"/>
                  </a:lnTo>
                  <a:lnTo>
                    <a:pt x="72" y="39"/>
                  </a:lnTo>
                  <a:lnTo>
                    <a:pt x="94" y="22"/>
                  </a:lnTo>
                  <a:lnTo>
                    <a:pt x="120" y="11"/>
                  </a:lnTo>
                  <a:lnTo>
                    <a:pt x="132" y="6"/>
                  </a:lnTo>
                  <a:lnTo>
                    <a:pt x="144" y="3"/>
                  </a:lnTo>
                  <a:lnTo>
                    <a:pt x="155" y="2"/>
                  </a:lnTo>
                  <a:lnTo>
                    <a:pt x="166" y="2"/>
                  </a:lnTo>
                  <a:lnTo>
                    <a:pt x="177" y="2"/>
                  </a:lnTo>
                  <a:lnTo>
                    <a:pt x="187" y="4"/>
                  </a:lnTo>
                  <a:lnTo>
                    <a:pt x="199" y="8"/>
                  </a:lnTo>
                  <a:lnTo>
                    <a:pt x="211" y="11"/>
                  </a:lnTo>
                  <a:lnTo>
                    <a:pt x="214" y="3"/>
                  </a:lnTo>
                  <a:lnTo>
                    <a:pt x="222" y="0"/>
                  </a:lnTo>
                  <a:lnTo>
                    <a:pt x="230" y="0"/>
                  </a:lnTo>
                  <a:lnTo>
                    <a:pt x="241" y="3"/>
                  </a:lnTo>
                  <a:lnTo>
                    <a:pt x="252" y="6"/>
                  </a:lnTo>
                  <a:lnTo>
                    <a:pt x="263" y="12"/>
                  </a:lnTo>
                  <a:lnTo>
                    <a:pt x="275" y="16"/>
                  </a:lnTo>
                  <a:lnTo>
                    <a:pt x="285" y="19"/>
                  </a:lnTo>
                  <a:lnTo>
                    <a:pt x="334" y="72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8974" name="Freeform 46"/>
            <p:cNvSpPr>
              <a:spLocks/>
            </p:cNvSpPr>
            <p:nvPr/>
          </p:nvSpPr>
          <p:spPr bwMode="auto">
            <a:xfrm>
              <a:off x="1364" y="2476"/>
              <a:ext cx="77" cy="161"/>
            </a:xfrm>
            <a:custGeom>
              <a:avLst/>
              <a:gdLst/>
              <a:ahLst/>
              <a:cxnLst>
                <a:cxn ang="0">
                  <a:pos x="350" y="128"/>
                </a:cxn>
                <a:cxn ang="0">
                  <a:pos x="338" y="317"/>
                </a:cxn>
                <a:cxn ang="0">
                  <a:pos x="320" y="506"/>
                </a:cxn>
                <a:cxn ang="0">
                  <a:pos x="301" y="693"/>
                </a:cxn>
                <a:cxn ang="0">
                  <a:pos x="278" y="792"/>
                </a:cxn>
                <a:cxn ang="0">
                  <a:pos x="265" y="809"/>
                </a:cxn>
                <a:cxn ang="0">
                  <a:pos x="261" y="833"/>
                </a:cxn>
                <a:cxn ang="0">
                  <a:pos x="259" y="858"/>
                </a:cxn>
                <a:cxn ang="0">
                  <a:pos x="277" y="885"/>
                </a:cxn>
                <a:cxn ang="0">
                  <a:pos x="316" y="889"/>
                </a:cxn>
                <a:cxn ang="0">
                  <a:pos x="356" y="881"/>
                </a:cxn>
                <a:cxn ang="0">
                  <a:pos x="395" y="886"/>
                </a:cxn>
                <a:cxn ang="0">
                  <a:pos x="465" y="965"/>
                </a:cxn>
                <a:cxn ang="0">
                  <a:pos x="437" y="958"/>
                </a:cxn>
                <a:cxn ang="0">
                  <a:pos x="410" y="957"/>
                </a:cxn>
                <a:cxn ang="0">
                  <a:pos x="382" y="954"/>
                </a:cxn>
                <a:cxn ang="0">
                  <a:pos x="357" y="940"/>
                </a:cxn>
                <a:cxn ang="0">
                  <a:pos x="347" y="945"/>
                </a:cxn>
                <a:cxn ang="0">
                  <a:pos x="337" y="949"/>
                </a:cxn>
                <a:cxn ang="0">
                  <a:pos x="320" y="940"/>
                </a:cxn>
                <a:cxn ang="0">
                  <a:pos x="280" y="928"/>
                </a:cxn>
                <a:cxn ang="0">
                  <a:pos x="240" y="923"/>
                </a:cxn>
                <a:cxn ang="0">
                  <a:pos x="213" y="902"/>
                </a:cxn>
                <a:cxn ang="0">
                  <a:pos x="208" y="818"/>
                </a:cxn>
                <a:cxn ang="0">
                  <a:pos x="220" y="705"/>
                </a:cxn>
                <a:cxn ang="0">
                  <a:pos x="242" y="592"/>
                </a:cxn>
                <a:cxn ang="0">
                  <a:pos x="260" y="480"/>
                </a:cxn>
                <a:cxn ang="0">
                  <a:pos x="269" y="415"/>
                </a:cxn>
                <a:cxn ang="0">
                  <a:pos x="270" y="398"/>
                </a:cxn>
                <a:cxn ang="0">
                  <a:pos x="271" y="380"/>
                </a:cxn>
                <a:cxn ang="0">
                  <a:pos x="272" y="363"/>
                </a:cxn>
                <a:cxn ang="0">
                  <a:pos x="282" y="322"/>
                </a:cxn>
                <a:cxn ang="0">
                  <a:pos x="293" y="249"/>
                </a:cxn>
                <a:cxn ang="0">
                  <a:pos x="298" y="175"/>
                </a:cxn>
                <a:cxn ang="0">
                  <a:pos x="299" y="100"/>
                </a:cxn>
                <a:cxn ang="0">
                  <a:pos x="291" y="67"/>
                </a:cxn>
                <a:cxn ang="0">
                  <a:pos x="278" y="79"/>
                </a:cxn>
                <a:cxn ang="0">
                  <a:pos x="262" y="259"/>
                </a:cxn>
                <a:cxn ang="0">
                  <a:pos x="203" y="328"/>
                </a:cxn>
                <a:cxn ang="0">
                  <a:pos x="149" y="399"/>
                </a:cxn>
                <a:cxn ang="0">
                  <a:pos x="92" y="468"/>
                </a:cxn>
                <a:cxn ang="0">
                  <a:pos x="32" y="534"/>
                </a:cxn>
                <a:cxn ang="0">
                  <a:pos x="19" y="529"/>
                </a:cxn>
                <a:cxn ang="0">
                  <a:pos x="8" y="527"/>
                </a:cxn>
                <a:cxn ang="0">
                  <a:pos x="0" y="522"/>
                </a:cxn>
                <a:cxn ang="0">
                  <a:pos x="4" y="513"/>
                </a:cxn>
                <a:cxn ang="0">
                  <a:pos x="88" y="390"/>
                </a:cxn>
                <a:cxn ang="0">
                  <a:pos x="157" y="259"/>
                </a:cxn>
                <a:cxn ang="0">
                  <a:pos x="226" y="126"/>
                </a:cxn>
                <a:cxn ang="0">
                  <a:pos x="313" y="0"/>
                </a:cxn>
                <a:cxn ang="0">
                  <a:pos x="326" y="2"/>
                </a:cxn>
                <a:cxn ang="0">
                  <a:pos x="339" y="10"/>
                </a:cxn>
                <a:cxn ang="0">
                  <a:pos x="347" y="21"/>
                </a:cxn>
                <a:cxn ang="0">
                  <a:pos x="353" y="33"/>
                </a:cxn>
              </a:cxnLst>
              <a:rect l="0" t="0" r="r" b="b"/>
              <a:pathLst>
                <a:path w="465" h="965">
                  <a:moveTo>
                    <a:pt x="353" y="33"/>
                  </a:moveTo>
                  <a:lnTo>
                    <a:pt x="350" y="128"/>
                  </a:lnTo>
                  <a:lnTo>
                    <a:pt x="345" y="223"/>
                  </a:lnTo>
                  <a:lnTo>
                    <a:pt x="338" y="317"/>
                  </a:lnTo>
                  <a:lnTo>
                    <a:pt x="330" y="412"/>
                  </a:lnTo>
                  <a:lnTo>
                    <a:pt x="320" y="506"/>
                  </a:lnTo>
                  <a:lnTo>
                    <a:pt x="310" y="600"/>
                  </a:lnTo>
                  <a:lnTo>
                    <a:pt x="301" y="693"/>
                  </a:lnTo>
                  <a:lnTo>
                    <a:pt x="292" y="788"/>
                  </a:lnTo>
                  <a:lnTo>
                    <a:pt x="278" y="792"/>
                  </a:lnTo>
                  <a:lnTo>
                    <a:pt x="270" y="800"/>
                  </a:lnTo>
                  <a:lnTo>
                    <a:pt x="265" y="809"/>
                  </a:lnTo>
                  <a:lnTo>
                    <a:pt x="262" y="822"/>
                  </a:lnTo>
                  <a:lnTo>
                    <a:pt x="261" y="833"/>
                  </a:lnTo>
                  <a:lnTo>
                    <a:pt x="260" y="846"/>
                  </a:lnTo>
                  <a:lnTo>
                    <a:pt x="259" y="858"/>
                  </a:lnTo>
                  <a:lnTo>
                    <a:pt x="258" y="871"/>
                  </a:lnTo>
                  <a:lnTo>
                    <a:pt x="277" y="885"/>
                  </a:lnTo>
                  <a:lnTo>
                    <a:pt x="296" y="891"/>
                  </a:lnTo>
                  <a:lnTo>
                    <a:pt x="316" y="889"/>
                  </a:lnTo>
                  <a:lnTo>
                    <a:pt x="337" y="885"/>
                  </a:lnTo>
                  <a:lnTo>
                    <a:pt x="356" y="881"/>
                  </a:lnTo>
                  <a:lnTo>
                    <a:pt x="376" y="880"/>
                  </a:lnTo>
                  <a:lnTo>
                    <a:pt x="395" y="886"/>
                  </a:lnTo>
                  <a:lnTo>
                    <a:pt x="415" y="904"/>
                  </a:lnTo>
                  <a:lnTo>
                    <a:pt x="465" y="965"/>
                  </a:lnTo>
                  <a:lnTo>
                    <a:pt x="450" y="960"/>
                  </a:lnTo>
                  <a:lnTo>
                    <a:pt x="437" y="958"/>
                  </a:lnTo>
                  <a:lnTo>
                    <a:pt x="422" y="957"/>
                  </a:lnTo>
                  <a:lnTo>
                    <a:pt x="410" y="957"/>
                  </a:lnTo>
                  <a:lnTo>
                    <a:pt x="395" y="956"/>
                  </a:lnTo>
                  <a:lnTo>
                    <a:pt x="382" y="954"/>
                  </a:lnTo>
                  <a:lnTo>
                    <a:pt x="370" y="949"/>
                  </a:lnTo>
                  <a:lnTo>
                    <a:pt x="357" y="940"/>
                  </a:lnTo>
                  <a:lnTo>
                    <a:pt x="351" y="941"/>
                  </a:lnTo>
                  <a:lnTo>
                    <a:pt x="347" y="945"/>
                  </a:lnTo>
                  <a:lnTo>
                    <a:pt x="342" y="947"/>
                  </a:lnTo>
                  <a:lnTo>
                    <a:pt x="337" y="949"/>
                  </a:lnTo>
                  <a:lnTo>
                    <a:pt x="337" y="957"/>
                  </a:lnTo>
                  <a:lnTo>
                    <a:pt x="320" y="940"/>
                  </a:lnTo>
                  <a:lnTo>
                    <a:pt x="301" y="932"/>
                  </a:lnTo>
                  <a:lnTo>
                    <a:pt x="280" y="928"/>
                  </a:lnTo>
                  <a:lnTo>
                    <a:pt x="260" y="927"/>
                  </a:lnTo>
                  <a:lnTo>
                    <a:pt x="240" y="923"/>
                  </a:lnTo>
                  <a:lnTo>
                    <a:pt x="225" y="915"/>
                  </a:lnTo>
                  <a:lnTo>
                    <a:pt x="213" y="902"/>
                  </a:lnTo>
                  <a:lnTo>
                    <a:pt x="209" y="879"/>
                  </a:lnTo>
                  <a:lnTo>
                    <a:pt x="208" y="818"/>
                  </a:lnTo>
                  <a:lnTo>
                    <a:pt x="212" y="761"/>
                  </a:lnTo>
                  <a:lnTo>
                    <a:pt x="220" y="705"/>
                  </a:lnTo>
                  <a:lnTo>
                    <a:pt x="231" y="649"/>
                  </a:lnTo>
                  <a:lnTo>
                    <a:pt x="242" y="592"/>
                  </a:lnTo>
                  <a:lnTo>
                    <a:pt x="252" y="537"/>
                  </a:lnTo>
                  <a:lnTo>
                    <a:pt x="260" y="480"/>
                  </a:lnTo>
                  <a:lnTo>
                    <a:pt x="267" y="423"/>
                  </a:lnTo>
                  <a:lnTo>
                    <a:pt x="269" y="415"/>
                  </a:lnTo>
                  <a:lnTo>
                    <a:pt x="270" y="407"/>
                  </a:lnTo>
                  <a:lnTo>
                    <a:pt x="270" y="398"/>
                  </a:lnTo>
                  <a:lnTo>
                    <a:pt x="271" y="389"/>
                  </a:lnTo>
                  <a:lnTo>
                    <a:pt x="271" y="380"/>
                  </a:lnTo>
                  <a:lnTo>
                    <a:pt x="271" y="372"/>
                  </a:lnTo>
                  <a:lnTo>
                    <a:pt x="272" y="363"/>
                  </a:lnTo>
                  <a:lnTo>
                    <a:pt x="275" y="357"/>
                  </a:lnTo>
                  <a:lnTo>
                    <a:pt x="282" y="322"/>
                  </a:lnTo>
                  <a:lnTo>
                    <a:pt x="289" y="286"/>
                  </a:lnTo>
                  <a:lnTo>
                    <a:pt x="293" y="249"/>
                  </a:lnTo>
                  <a:lnTo>
                    <a:pt x="297" y="212"/>
                  </a:lnTo>
                  <a:lnTo>
                    <a:pt x="298" y="175"/>
                  </a:lnTo>
                  <a:lnTo>
                    <a:pt x="299" y="137"/>
                  </a:lnTo>
                  <a:lnTo>
                    <a:pt x="299" y="100"/>
                  </a:lnTo>
                  <a:lnTo>
                    <a:pt x="300" y="65"/>
                  </a:lnTo>
                  <a:lnTo>
                    <a:pt x="291" y="67"/>
                  </a:lnTo>
                  <a:lnTo>
                    <a:pt x="284" y="73"/>
                  </a:lnTo>
                  <a:lnTo>
                    <a:pt x="278" y="79"/>
                  </a:lnTo>
                  <a:lnTo>
                    <a:pt x="275" y="86"/>
                  </a:lnTo>
                  <a:lnTo>
                    <a:pt x="262" y="259"/>
                  </a:lnTo>
                  <a:lnTo>
                    <a:pt x="231" y="292"/>
                  </a:lnTo>
                  <a:lnTo>
                    <a:pt x="203" y="328"/>
                  </a:lnTo>
                  <a:lnTo>
                    <a:pt x="175" y="362"/>
                  </a:lnTo>
                  <a:lnTo>
                    <a:pt x="149" y="399"/>
                  </a:lnTo>
                  <a:lnTo>
                    <a:pt x="120" y="433"/>
                  </a:lnTo>
                  <a:lnTo>
                    <a:pt x="92" y="468"/>
                  </a:lnTo>
                  <a:lnTo>
                    <a:pt x="62" y="502"/>
                  </a:lnTo>
                  <a:lnTo>
                    <a:pt x="32" y="534"/>
                  </a:lnTo>
                  <a:lnTo>
                    <a:pt x="25" y="531"/>
                  </a:lnTo>
                  <a:lnTo>
                    <a:pt x="19" y="529"/>
                  </a:lnTo>
                  <a:lnTo>
                    <a:pt x="13" y="528"/>
                  </a:lnTo>
                  <a:lnTo>
                    <a:pt x="8" y="527"/>
                  </a:lnTo>
                  <a:lnTo>
                    <a:pt x="3" y="524"/>
                  </a:lnTo>
                  <a:lnTo>
                    <a:pt x="0" y="522"/>
                  </a:lnTo>
                  <a:lnTo>
                    <a:pt x="0" y="517"/>
                  </a:lnTo>
                  <a:lnTo>
                    <a:pt x="4" y="513"/>
                  </a:lnTo>
                  <a:lnTo>
                    <a:pt x="48" y="453"/>
                  </a:lnTo>
                  <a:lnTo>
                    <a:pt x="88" y="390"/>
                  </a:lnTo>
                  <a:lnTo>
                    <a:pt x="124" y="325"/>
                  </a:lnTo>
                  <a:lnTo>
                    <a:pt x="157" y="259"/>
                  </a:lnTo>
                  <a:lnTo>
                    <a:pt x="189" y="191"/>
                  </a:lnTo>
                  <a:lnTo>
                    <a:pt x="226" y="126"/>
                  </a:lnTo>
                  <a:lnTo>
                    <a:pt x="266" y="61"/>
                  </a:lnTo>
                  <a:lnTo>
                    <a:pt x="313" y="0"/>
                  </a:lnTo>
                  <a:lnTo>
                    <a:pt x="319" y="0"/>
                  </a:lnTo>
                  <a:lnTo>
                    <a:pt x="326" y="2"/>
                  </a:lnTo>
                  <a:lnTo>
                    <a:pt x="332" y="5"/>
                  </a:lnTo>
                  <a:lnTo>
                    <a:pt x="339" y="10"/>
                  </a:lnTo>
                  <a:lnTo>
                    <a:pt x="343" y="14"/>
                  </a:lnTo>
                  <a:lnTo>
                    <a:pt x="347" y="21"/>
                  </a:lnTo>
                  <a:lnTo>
                    <a:pt x="350" y="27"/>
                  </a:lnTo>
                  <a:lnTo>
                    <a:pt x="353" y="33"/>
                  </a:lnTo>
                  <a:close/>
                </a:path>
              </a:pathLst>
            </a:custGeom>
            <a:solidFill>
              <a:srgbClr val="BF80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8975" name="Freeform 47"/>
            <p:cNvSpPr>
              <a:spLocks/>
            </p:cNvSpPr>
            <p:nvPr/>
          </p:nvSpPr>
          <p:spPr bwMode="auto">
            <a:xfrm>
              <a:off x="1427" y="2478"/>
              <a:ext cx="90" cy="154"/>
            </a:xfrm>
            <a:custGeom>
              <a:avLst/>
              <a:gdLst/>
              <a:ahLst/>
              <a:cxnLst>
                <a:cxn ang="0">
                  <a:pos x="350" y="48"/>
                </a:cxn>
                <a:cxn ang="0">
                  <a:pos x="364" y="151"/>
                </a:cxn>
                <a:cxn ang="0">
                  <a:pos x="364" y="258"/>
                </a:cxn>
                <a:cxn ang="0">
                  <a:pos x="356" y="363"/>
                </a:cxn>
                <a:cxn ang="0">
                  <a:pos x="349" y="420"/>
                </a:cxn>
                <a:cxn ang="0">
                  <a:pos x="344" y="428"/>
                </a:cxn>
                <a:cxn ang="0">
                  <a:pos x="347" y="434"/>
                </a:cxn>
                <a:cxn ang="0">
                  <a:pos x="348" y="484"/>
                </a:cxn>
                <a:cxn ang="0">
                  <a:pos x="336" y="576"/>
                </a:cxn>
                <a:cxn ang="0">
                  <a:pos x="323" y="668"/>
                </a:cxn>
                <a:cxn ang="0">
                  <a:pos x="307" y="759"/>
                </a:cxn>
                <a:cxn ang="0">
                  <a:pos x="291" y="810"/>
                </a:cxn>
                <a:cxn ang="0">
                  <a:pos x="278" y="817"/>
                </a:cxn>
                <a:cxn ang="0">
                  <a:pos x="275" y="827"/>
                </a:cxn>
                <a:cxn ang="0">
                  <a:pos x="280" y="838"/>
                </a:cxn>
                <a:cxn ang="0">
                  <a:pos x="287" y="845"/>
                </a:cxn>
                <a:cxn ang="0">
                  <a:pos x="299" y="850"/>
                </a:cxn>
                <a:cxn ang="0">
                  <a:pos x="326" y="849"/>
                </a:cxn>
                <a:cxn ang="0">
                  <a:pos x="364" y="838"/>
                </a:cxn>
                <a:cxn ang="0">
                  <a:pos x="403" y="826"/>
                </a:cxn>
                <a:cxn ang="0">
                  <a:pos x="441" y="828"/>
                </a:cxn>
                <a:cxn ang="0">
                  <a:pos x="467" y="849"/>
                </a:cxn>
                <a:cxn ang="0">
                  <a:pos x="490" y="869"/>
                </a:cxn>
                <a:cxn ang="0">
                  <a:pos x="515" y="889"/>
                </a:cxn>
                <a:cxn ang="0">
                  <a:pos x="535" y="909"/>
                </a:cxn>
                <a:cxn ang="0">
                  <a:pos x="522" y="915"/>
                </a:cxn>
                <a:cxn ang="0">
                  <a:pos x="483" y="896"/>
                </a:cxn>
                <a:cxn ang="0">
                  <a:pos x="445" y="880"/>
                </a:cxn>
                <a:cxn ang="0">
                  <a:pos x="407" y="883"/>
                </a:cxn>
                <a:cxn ang="0">
                  <a:pos x="374" y="889"/>
                </a:cxn>
                <a:cxn ang="0">
                  <a:pos x="343" y="887"/>
                </a:cxn>
                <a:cxn ang="0">
                  <a:pos x="309" y="892"/>
                </a:cxn>
                <a:cxn ang="0">
                  <a:pos x="277" y="892"/>
                </a:cxn>
                <a:cxn ang="0">
                  <a:pos x="229" y="871"/>
                </a:cxn>
                <a:cxn ang="0">
                  <a:pos x="235" y="856"/>
                </a:cxn>
                <a:cxn ang="0">
                  <a:pos x="235" y="849"/>
                </a:cxn>
                <a:cxn ang="0">
                  <a:pos x="229" y="843"/>
                </a:cxn>
                <a:cxn ang="0">
                  <a:pos x="250" y="659"/>
                </a:cxn>
                <a:cxn ang="0">
                  <a:pos x="275" y="470"/>
                </a:cxn>
                <a:cxn ang="0">
                  <a:pos x="279" y="279"/>
                </a:cxn>
                <a:cxn ang="0">
                  <a:pos x="241" y="95"/>
                </a:cxn>
                <a:cxn ang="0">
                  <a:pos x="226" y="102"/>
                </a:cxn>
                <a:cxn ang="0">
                  <a:pos x="221" y="111"/>
                </a:cxn>
                <a:cxn ang="0">
                  <a:pos x="220" y="123"/>
                </a:cxn>
                <a:cxn ang="0">
                  <a:pos x="228" y="151"/>
                </a:cxn>
                <a:cxn ang="0">
                  <a:pos x="215" y="167"/>
                </a:cxn>
                <a:cxn ang="0">
                  <a:pos x="192" y="178"/>
                </a:cxn>
                <a:cxn ang="0">
                  <a:pos x="171" y="193"/>
                </a:cxn>
                <a:cxn ang="0">
                  <a:pos x="0" y="310"/>
                </a:cxn>
                <a:cxn ang="0">
                  <a:pos x="0" y="277"/>
                </a:cxn>
                <a:cxn ang="0">
                  <a:pos x="3" y="242"/>
                </a:cxn>
                <a:cxn ang="0">
                  <a:pos x="10" y="209"/>
                </a:cxn>
                <a:cxn ang="0">
                  <a:pos x="53" y="164"/>
                </a:cxn>
                <a:cxn ang="0">
                  <a:pos x="130" y="107"/>
                </a:cxn>
                <a:cxn ang="0">
                  <a:pos x="206" y="53"/>
                </a:cxn>
                <a:cxn ang="0">
                  <a:pos x="289" y="13"/>
                </a:cxn>
              </a:cxnLst>
              <a:rect l="0" t="0" r="r" b="b"/>
              <a:pathLst>
                <a:path w="542" h="921">
                  <a:moveTo>
                    <a:pt x="335" y="0"/>
                  </a:moveTo>
                  <a:lnTo>
                    <a:pt x="350" y="48"/>
                  </a:lnTo>
                  <a:lnTo>
                    <a:pt x="360" y="99"/>
                  </a:lnTo>
                  <a:lnTo>
                    <a:pt x="364" y="151"/>
                  </a:lnTo>
                  <a:lnTo>
                    <a:pt x="367" y="204"/>
                  </a:lnTo>
                  <a:lnTo>
                    <a:pt x="364" y="258"/>
                  </a:lnTo>
                  <a:lnTo>
                    <a:pt x="361" y="311"/>
                  </a:lnTo>
                  <a:lnTo>
                    <a:pt x="356" y="363"/>
                  </a:lnTo>
                  <a:lnTo>
                    <a:pt x="352" y="415"/>
                  </a:lnTo>
                  <a:lnTo>
                    <a:pt x="349" y="420"/>
                  </a:lnTo>
                  <a:lnTo>
                    <a:pt x="346" y="426"/>
                  </a:lnTo>
                  <a:lnTo>
                    <a:pt x="344" y="428"/>
                  </a:lnTo>
                  <a:lnTo>
                    <a:pt x="345" y="431"/>
                  </a:lnTo>
                  <a:lnTo>
                    <a:pt x="347" y="434"/>
                  </a:lnTo>
                  <a:lnTo>
                    <a:pt x="352" y="436"/>
                  </a:lnTo>
                  <a:lnTo>
                    <a:pt x="348" y="484"/>
                  </a:lnTo>
                  <a:lnTo>
                    <a:pt x="343" y="530"/>
                  </a:lnTo>
                  <a:lnTo>
                    <a:pt x="336" y="576"/>
                  </a:lnTo>
                  <a:lnTo>
                    <a:pt x="331" y="623"/>
                  </a:lnTo>
                  <a:lnTo>
                    <a:pt x="323" y="668"/>
                  </a:lnTo>
                  <a:lnTo>
                    <a:pt x="315" y="714"/>
                  </a:lnTo>
                  <a:lnTo>
                    <a:pt x="307" y="759"/>
                  </a:lnTo>
                  <a:lnTo>
                    <a:pt x="299" y="805"/>
                  </a:lnTo>
                  <a:lnTo>
                    <a:pt x="291" y="810"/>
                  </a:lnTo>
                  <a:lnTo>
                    <a:pt x="284" y="814"/>
                  </a:lnTo>
                  <a:lnTo>
                    <a:pt x="278" y="817"/>
                  </a:lnTo>
                  <a:lnTo>
                    <a:pt x="274" y="822"/>
                  </a:lnTo>
                  <a:lnTo>
                    <a:pt x="275" y="827"/>
                  </a:lnTo>
                  <a:lnTo>
                    <a:pt x="277" y="834"/>
                  </a:lnTo>
                  <a:lnTo>
                    <a:pt x="280" y="838"/>
                  </a:lnTo>
                  <a:lnTo>
                    <a:pt x="284" y="843"/>
                  </a:lnTo>
                  <a:lnTo>
                    <a:pt x="287" y="845"/>
                  </a:lnTo>
                  <a:lnTo>
                    <a:pt x="294" y="848"/>
                  </a:lnTo>
                  <a:lnTo>
                    <a:pt x="299" y="850"/>
                  </a:lnTo>
                  <a:lnTo>
                    <a:pt x="307" y="851"/>
                  </a:lnTo>
                  <a:lnTo>
                    <a:pt x="326" y="849"/>
                  </a:lnTo>
                  <a:lnTo>
                    <a:pt x="346" y="844"/>
                  </a:lnTo>
                  <a:lnTo>
                    <a:pt x="364" y="838"/>
                  </a:lnTo>
                  <a:lnTo>
                    <a:pt x="384" y="831"/>
                  </a:lnTo>
                  <a:lnTo>
                    <a:pt x="403" y="826"/>
                  </a:lnTo>
                  <a:lnTo>
                    <a:pt x="422" y="824"/>
                  </a:lnTo>
                  <a:lnTo>
                    <a:pt x="441" y="828"/>
                  </a:lnTo>
                  <a:lnTo>
                    <a:pt x="459" y="839"/>
                  </a:lnTo>
                  <a:lnTo>
                    <a:pt x="467" y="849"/>
                  </a:lnTo>
                  <a:lnTo>
                    <a:pt x="478" y="860"/>
                  </a:lnTo>
                  <a:lnTo>
                    <a:pt x="490" y="869"/>
                  </a:lnTo>
                  <a:lnTo>
                    <a:pt x="503" y="879"/>
                  </a:lnTo>
                  <a:lnTo>
                    <a:pt x="515" y="889"/>
                  </a:lnTo>
                  <a:lnTo>
                    <a:pt x="526" y="898"/>
                  </a:lnTo>
                  <a:lnTo>
                    <a:pt x="535" y="909"/>
                  </a:lnTo>
                  <a:lnTo>
                    <a:pt x="542" y="921"/>
                  </a:lnTo>
                  <a:lnTo>
                    <a:pt x="522" y="915"/>
                  </a:lnTo>
                  <a:lnTo>
                    <a:pt x="503" y="906"/>
                  </a:lnTo>
                  <a:lnTo>
                    <a:pt x="483" y="896"/>
                  </a:lnTo>
                  <a:lnTo>
                    <a:pt x="465" y="888"/>
                  </a:lnTo>
                  <a:lnTo>
                    <a:pt x="445" y="880"/>
                  </a:lnTo>
                  <a:lnTo>
                    <a:pt x="426" y="879"/>
                  </a:lnTo>
                  <a:lnTo>
                    <a:pt x="407" y="883"/>
                  </a:lnTo>
                  <a:lnTo>
                    <a:pt x="390" y="896"/>
                  </a:lnTo>
                  <a:lnTo>
                    <a:pt x="374" y="889"/>
                  </a:lnTo>
                  <a:lnTo>
                    <a:pt x="359" y="887"/>
                  </a:lnTo>
                  <a:lnTo>
                    <a:pt x="343" y="887"/>
                  </a:lnTo>
                  <a:lnTo>
                    <a:pt x="327" y="890"/>
                  </a:lnTo>
                  <a:lnTo>
                    <a:pt x="309" y="892"/>
                  </a:lnTo>
                  <a:lnTo>
                    <a:pt x="292" y="894"/>
                  </a:lnTo>
                  <a:lnTo>
                    <a:pt x="277" y="892"/>
                  </a:lnTo>
                  <a:lnTo>
                    <a:pt x="261" y="888"/>
                  </a:lnTo>
                  <a:lnTo>
                    <a:pt x="229" y="871"/>
                  </a:lnTo>
                  <a:lnTo>
                    <a:pt x="231" y="864"/>
                  </a:lnTo>
                  <a:lnTo>
                    <a:pt x="235" y="856"/>
                  </a:lnTo>
                  <a:lnTo>
                    <a:pt x="235" y="852"/>
                  </a:lnTo>
                  <a:lnTo>
                    <a:pt x="235" y="849"/>
                  </a:lnTo>
                  <a:lnTo>
                    <a:pt x="233" y="846"/>
                  </a:lnTo>
                  <a:lnTo>
                    <a:pt x="229" y="843"/>
                  </a:lnTo>
                  <a:lnTo>
                    <a:pt x="237" y="751"/>
                  </a:lnTo>
                  <a:lnTo>
                    <a:pt x="250" y="659"/>
                  </a:lnTo>
                  <a:lnTo>
                    <a:pt x="263" y="564"/>
                  </a:lnTo>
                  <a:lnTo>
                    <a:pt x="275" y="470"/>
                  </a:lnTo>
                  <a:lnTo>
                    <a:pt x="280" y="374"/>
                  </a:lnTo>
                  <a:lnTo>
                    <a:pt x="279" y="279"/>
                  </a:lnTo>
                  <a:lnTo>
                    <a:pt x="266" y="186"/>
                  </a:lnTo>
                  <a:lnTo>
                    <a:pt x="241" y="95"/>
                  </a:lnTo>
                  <a:lnTo>
                    <a:pt x="232" y="96"/>
                  </a:lnTo>
                  <a:lnTo>
                    <a:pt x="226" y="102"/>
                  </a:lnTo>
                  <a:lnTo>
                    <a:pt x="223" y="105"/>
                  </a:lnTo>
                  <a:lnTo>
                    <a:pt x="221" y="111"/>
                  </a:lnTo>
                  <a:lnTo>
                    <a:pt x="220" y="117"/>
                  </a:lnTo>
                  <a:lnTo>
                    <a:pt x="220" y="123"/>
                  </a:lnTo>
                  <a:lnTo>
                    <a:pt x="227" y="139"/>
                  </a:lnTo>
                  <a:lnTo>
                    <a:pt x="228" y="151"/>
                  </a:lnTo>
                  <a:lnTo>
                    <a:pt x="223" y="160"/>
                  </a:lnTo>
                  <a:lnTo>
                    <a:pt x="215" y="167"/>
                  </a:lnTo>
                  <a:lnTo>
                    <a:pt x="204" y="172"/>
                  </a:lnTo>
                  <a:lnTo>
                    <a:pt x="192" y="178"/>
                  </a:lnTo>
                  <a:lnTo>
                    <a:pt x="181" y="184"/>
                  </a:lnTo>
                  <a:lnTo>
                    <a:pt x="171" y="193"/>
                  </a:lnTo>
                  <a:lnTo>
                    <a:pt x="2" y="325"/>
                  </a:lnTo>
                  <a:lnTo>
                    <a:pt x="0" y="310"/>
                  </a:lnTo>
                  <a:lnTo>
                    <a:pt x="0" y="294"/>
                  </a:lnTo>
                  <a:lnTo>
                    <a:pt x="0" y="277"/>
                  </a:lnTo>
                  <a:lnTo>
                    <a:pt x="2" y="261"/>
                  </a:lnTo>
                  <a:lnTo>
                    <a:pt x="3" y="242"/>
                  </a:lnTo>
                  <a:lnTo>
                    <a:pt x="6" y="225"/>
                  </a:lnTo>
                  <a:lnTo>
                    <a:pt x="10" y="209"/>
                  </a:lnTo>
                  <a:lnTo>
                    <a:pt x="15" y="193"/>
                  </a:lnTo>
                  <a:lnTo>
                    <a:pt x="53" y="164"/>
                  </a:lnTo>
                  <a:lnTo>
                    <a:pt x="92" y="135"/>
                  </a:lnTo>
                  <a:lnTo>
                    <a:pt x="130" y="107"/>
                  </a:lnTo>
                  <a:lnTo>
                    <a:pt x="168" y="79"/>
                  </a:lnTo>
                  <a:lnTo>
                    <a:pt x="206" y="53"/>
                  </a:lnTo>
                  <a:lnTo>
                    <a:pt x="248" y="32"/>
                  </a:lnTo>
                  <a:lnTo>
                    <a:pt x="289" y="13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BF80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8976" name="Freeform 48"/>
            <p:cNvSpPr>
              <a:spLocks/>
            </p:cNvSpPr>
            <p:nvPr/>
          </p:nvSpPr>
          <p:spPr bwMode="auto">
            <a:xfrm>
              <a:off x="1266" y="2482"/>
              <a:ext cx="21" cy="22"/>
            </a:xfrm>
            <a:custGeom>
              <a:avLst/>
              <a:gdLst/>
              <a:ahLst/>
              <a:cxnLst>
                <a:cxn ang="0">
                  <a:pos x="122" y="53"/>
                </a:cxn>
                <a:cxn ang="0">
                  <a:pos x="124" y="65"/>
                </a:cxn>
                <a:cxn ang="0">
                  <a:pos x="124" y="77"/>
                </a:cxn>
                <a:cxn ang="0">
                  <a:pos x="121" y="89"/>
                </a:cxn>
                <a:cxn ang="0">
                  <a:pos x="116" y="99"/>
                </a:cxn>
                <a:cxn ang="0">
                  <a:pos x="108" y="108"/>
                </a:cxn>
                <a:cxn ang="0">
                  <a:pos x="100" y="115"/>
                </a:cxn>
                <a:cxn ang="0">
                  <a:pos x="92" y="121"/>
                </a:cxn>
                <a:cxn ang="0">
                  <a:pos x="85" y="127"/>
                </a:cxn>
                <a:cxn ang="0">
                  <a:pos x="71" y="128"/>
                </a:cxn>
                <a:cxn ang="0">
                  <a:pos x="58" y="129"/>
                </a:cxn>
                <a:cxn ang="0">
                  <a:pos x="45" y="127"/>
                </a:cxn>
                <a:cxn ang="0">
                  <a:pos x="34" y="124"/>
                </a:cxn>
                <a:cxn ang="0">
                  <a:pos x="24" y="118"/>
                </a:cxn>
                <a:cxn ang="0">
                  <a:pos x="16" y="111"/>
                </a:cxn>
                <a:cxn ang="0">
                  <a:pos x="10" y="100"/>
                </a:cxn>
                <a:cxn ang="0">
                  <a:pos x="7" y="90"/>
                </a:cxn>
                <a:cxn ang="0">
                  <a:pos x="2" y="77"/>
                </a:cxn>
                <a:cxn ang="0">
                  <a:pos x="0" y="65"/>
                </a:cxn>
                <a:cxn ang="0">
                  <a:pos x="0" y="53"/>
                </a:cxn>
                <a:cxn ang="0">
                  <a:pos x="4" y="44"/>
                </a:cxn>
                <a:cxn ang="0">
                  <a:pos x="7" y="34"/>
                </a:cxn>
                <a:cxn ang="0">
                  <a:pos x="12" y="24"/>
                </a:cxn>
                <a:cxn ang="0">
                  <a:pos x="17" y="15"/>
                </a:cxn>
                <a:cxn ang="0">
                  <a:pos x="23" y="8"/>
                </a:cxn>
                <a:cxn ang="0">
                  <a:pos x="37" y="2"/>
                </a:cxn>
                <a:cxn ang="0">
                  <a:pos x="53" y="0"/>
                </a:cxn>
                <a:cxn ang="0">
                  <a:pos x="68" y="1"/>
                </a:cxn>
                <a:cxn ang="0">
                  <a:pos x="83" y="5"/>
                </a:cxn>
                <a:cxn ang="0">
                  <a:pos x="95" y="12"/>
                </a:cxn>
                <a:cxn ang="0">
                  <a:pos x="106" y="22"/>
                </a:cxn>
                <a:cxn ang="0">
                  <a:pos x="116" y="36"/>
                </a:cxn>
                <a:cxn ang="0">
                  <a:pos x="122" y="53"/>
                </a:cxn>
              </a:cxnLst>
              <a:rect l="0" t="0" r="r" b="b"/>
              <a:pathLst>
                <a:path w="124" h="129">
                  <a:moveTo>
                    <a:pt x="122" y="53"/>
                  </a:moveTo>
                  <a:lnTo>
                    <a:pt x="124" y="65"/>
                  </a:lnTo>
                  <a:lnTo>
                    <a:pt x="124" y="77"/>
                  </a:lnTo>
                  <a:lnTo>
                    <a:pt x="121" y="89"/>
                  </a:lnTo>
                  <a:lnTo>
                    <a:pt x="116" y="99"/>
                  </a:lnTo>
                  <a:lnTo>
                    <a:pt x="108" y="108"/>
                  </a:lnTo>
                  <a:lnTo>
                    <a:pt x="100" y="115"/>
                  </a:lnTo>
                  <a:lnTo>
                    <a:pt x="92" y="121"/>
                  </a:lnTo>
                  <a:lnTo>
                    <a:pt x="85" y="127"/>
                  </a:lnTo>
                  <a:lnTo>
                    <a:pt x="71" y="128"/>
                  </a:lnTo>
                  <a:lnTo>
                    <a:pt x="58" y="129"/>
                  </a:lnTo>
                  <a:lnTo>
                    <a:pt x="45" y="127"/>
                  </a:lnTo>
                  <a:lnTo>
                    <a:pt x="34" y="124"/>
                  </a:lnTo>
                  <a:lnTo>
                    <a:pt x="24" y="118"/>
                  </a:lnTo>
                  <a:lnTo>
                    <a:pt x="16" y="111"/>
                  </a:lnTo>
                  <a:lnTo>
                    <a:pt x="10" y="100"/>
                  </a:lnTo>
                  <a:lnTo>
                    <a:pt x="7" y="90"/>
                  </a:lnTo>
                  <a:lnTo>
                    <a:pt x="2" y="77"/>
                  </a:lnTo>
                  <a:lnTo>
                    <a:pt x="0" y="65"/>
                  </a:lnTo>
                  <a:lnTo>
                    <a:pt x="0" y="53"/>
                  </a:lnTo>
                  <a:lnTo>
                    <a:pt x="4" y="44"/>
                  </a:lnTo>
                  <a:lnTo>
                    <a:pt x="7" y="34"/>
                  </a:lnTo>
                  <a:lnTo>
                    <a:pt x="12" y="24"/>
                  </a:lnTo>
                  <a:lnTo>
                    <a:pt x="17" y="15"/>
                  </a:lnTo>
                  <a:lnTo>
                    <a:pt x="23" y="8"/>
                  </a:lnTo>
                  <a:lnTo>
                    <a:pt x="37" y="2"/>
                  </a:lnTo>
                  <a:lnTo>
                    <a:pt x="53" y="0"/>
                  </a:lnTo>
                  <a:lnTo>
                    <a:pt x="68" y="1"/>
                  </a:lnTo>
                  <a:lnTo>
                    <a:pt x="83" y="5"/>
                  </a:lnTo>
                  <a:lnTo>
                    <a:pt x="95" y="12"/>
                  </a:lnTo>
                  <a:lnTo>
                    <a:pt x="106" y="22"/>
                  </a:lnTo>
                  <a:lnTo>
                    <a:pt x="116" y="36"/>
                  </a:lnTo>
                  <a:lnTo>
                    <a:pt x="122" y="5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8977" name="Freeform 49"/>
            <p:cNvSpPr>
              <a:spLocks/>
            </p:cNvSpPr>
            <p:nvPr/>
          </p:nvSpPr>
          <p:spPr bwMode="auto">
            <a:xfrm>
              <a:off x="1272" y="2488"/>
              <a:ext cx="9" cy="11"/>
            </a:xfrm>
            <a:custGeom>
              <a:avLst/>
              <a:gdLst/>
              <a:ahLst/>
              <a:cxnLst>
                <a:cxn ang="0">
                  <a:pos x="55" y="49"/>
                </a:cxn>
                <a:cxn ang="0">
                  <a:pos x="47" y="56"/>
                </a:cxn>
                <a:cxn ang="0">
                  <a:pos x="39" y="61"/>
                </a:cxn>
                <a:cxn ang="0">
                  <a:pos x="28" y="64"/>
                </a:cxn>
                <a:cxn ang="0">
                  <a:pos x="19" y="65"/>
                </a:cxn>
                <a:cxn ang="0">
                  <a:pos x="10" y="58"/>
                </a:cxn>
                <a:cxn ang="0">
                  <a:pos x="3" y="52"/>
                </a:cxn>
                <a:cxn ang="0">
                  <a:pos x="0" y="44"/>
                </a:cxn>
                <a:cxn ang="0">
                  <a:pos x="0" y="38"/>
                </a:cxn>
                <a:cxn ang="0">
                  <a:pos x="0" y="30"/>
                </a:cxn>
                <a:cxn ang="0">
                  <a:pos x="2" y="22"/>
                </a:cxn>
                <a:cxn ang="0">
                  <a:pos x="4" y="15"/>
                </a:cxn>
                <a:cxn ang="0">
                  <a:pos x="6" y="8"/>
                </a:cxn>
                <a:cxn ang="0">
                  <a:pos x="19" y="8"/>
                </a:cxn>
                <a:cxn ang="0">
                  <a:pos x="14" y="11"/>
                </a:cxn>
                <a:cxn ang="0">
                  <a:pos x="12" y="14"/>
                </a:cxn>
                <a:cxn ang="0">
                  <a:pos x="11" y="17"/>
                </a:cxn>
                <a:cxn ang="0">
                  <a:pos x="13" y="20"/>
                </a:cxn>
                <a:cxn ang="0">
                  <a:pos x="16" y="27"/>
                </a:cxn>
                <a:cxn ang="0">
                  <a:pos x="19" y="33"/>
                </a:cxn>
                <a:cxn ang="0">
                  <a:pos x="22" y="37"/>
                </a:cxn>
                <a:cxn ang="0">
                  <a:pos x="27" y="40"/>
                </a:cxn>
                <a:cxn ang="0">
                  <a:pos x="34" y="40"/>
                </a:cxn>
                <a:cxn ang="0">
                  <a:pos x="40" y="41"/>
                </a:cxn>
                <a:cxn ang="0">
                  <a:pos x="43" y="35"/>
                </a:cxn>
                <a:cxn ang="0">
                  <a:pos x="48" y="29"/>
                </a:cxn>
                <a:cxn ang="0">
                  <a:pos x="49" y="22"/>
                </a:cxn>
                <a:cxn ang="0">
                  <a:pos x="48" y="16"/>
                </a:cxn>
                <a:cxn ang="0">
                  <a:pos x="36" y="8"/>
                </a:cxn>
                <a:cxn ang="0">
                  <a:pos x="40" y="0"/>
                </a:cxn>
                <a:cxn ang="0">
                  <a:pos x="42" y="5"/>
                </a:cxn>
                <a:cxn ang="0">
                  <a:pos x="46" y="11"/>
                </a:cxn>
                <a:cxn ang="0">
                  <a:pos x="50" y="16"/>
                </a:cxn>
                <a:cxn ang="0">
                  <a:pos x="55" y="22"/>
                </a:cxn>
                <a:cxn ang="0">
                  <a:pos x="58" y="28"/>
                </a:cxn>
                <a:cxn ang="0">
                  <a:pos x="60" y="34"/>
                </a:cxn>
                <a:cxn ang="0">
                  <a:pos x="59" y="40"/>
                </a:cxn>
                <a:cxn ang="0">
                  <a:pos x="55" y="49"/>
                </a:cxn>
              </a:cxnLst>
              <a:rect l="0" t="0" r="r" b="b"/>
              <a:pathLst>
                <a:path w="60" h="65">
                  <a:moveTo>
                    <a:pt x="55" y="49"/>
                  </a:moveTo>
                  <a:lnTo>
                    <a:pt x="47" y="56"/>
                  </a:lnTo>
                  <a:lnTo>
                    <a:pt x="39" y="61"/>
                  </a:lnTo>
                  <a:lnTo>
                    <a:pt x="28" y="64"/>
                  </a:lnTo>
                  <a:lnTo>
                    <a:pt x="19" y="65"/>
                  </a:lnTo>
                  <a:lnTo>
                    <a:pt x="10" y="58"/>
                  </a:lnTo>
                  <a:lnTo>
                    <a:pt x="3" y="52"/>
                  </a:lnTo>
                  <a:lnTo>
                    <a:pt x="0" y="44"/>
                  </a:lnTo>
                  <a:lnTo>
                    <a:pt x="0" y="38"/>
                  </a:lnTo>
                  <a:lnTo>
                    <a:pt x="0" y="30"/>
                  </a:lnTo>
                  <a:lnTo>
                    <a:pt x="2" y="22"/>
                  </a:lnTo>
                  <a:lnTo>
                    <a:pt x="4" y="15"/>
                  </a:lnTo>
                  <a:lnTo>
                    <a:pt x="6" y="8"/>
                  </a:lnTo>
                  <a:lnTo>
                    <a:pt x="19" y="8"/>
                  </a:lnTo>
                  <a:lnTo>
                    <a:pt x="14" y="11"/>
                  </a:lnTo>
                  <a:lnTo>
                    <a:pt x="12" y="14"/>
                  </a:lnTo>
                  <a:lnTo>
                    <a:pt x="11" y="17"/>
                  </a:lnTo>
                  <a:lnTo>
                    <a:pt x="13" y="20"/>
                  </a:lnTo>
                  <a:lnTo>
                    <a:pt x="16" y="27"/>
                  </a:lnTo>
                  <a:lnTo>
                    <a:pt x="19" y="33"/>
                  </a:lnTo>
                  <a:lnTo>
                    <a:pt x="22" y="37"/>
                  </a:lnTo>
                  <a:lnTo>
                    <a:pt x="27" y="40"/>
                  </a:lnTo>
                  <a:lnTo>
                    <a:pt x="34" y="40"/>
                  </a:lnTo>
                  <a:lnTo>
                    <a:pt x="40" y="41"/>
                  </a:lnTo>
                  <a:lnTo>
                    <a:pt x="43" y="35"/>
                  </a:lnTo>
                  <a:lnTo>
                    <a:pt x="48" y="29"/>
                  </a:lnTo>
                  <a:lnTo>
                    <a:pt x="49" y="22"/>
                  </a:lnTo>
                  <a:lnTo>
                    <a:pt x="48" y="16"/>
                  </a:lnTo>
                  <a:lnTo>
                    <a:pt x="36" y="8"/>
                  </a:lnTo>
                  <a:lnTo>
                    <a:pt x="40" y="0"/>
                  </a:lnTo>
                  <a:lnTo>
                    <a:pt x="42" y="5"/>
                  </a:lnTo>
                  <a:lnTo>
                    <a:pt x="46" y="11"/>
                  </a:lnTo>
                  <a:lnTo>
                    <a:pt x="50" y="16"/>
                  </a:lnTo>
                  <a:lnTo>
                    <a:pt x="55" y="22"/>
                  </a:lnTo>
                  <a:lnTo>
                    <a:pt x="58" y="28"/>
                  </a:lnTo>
                  <a:lnTo>
                    <a:pt x="60" y="34"/>
                  </a:lnTo>
                  <a:lnTo>
                    <a:pt x="59" y="40"/>
                  </a:lnTo>
                  <a:lnTo>
                    <a:pt x="55" y="49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8978" name="Freeform 50"/>
            <p:cNvSpPr>
              <a:spLocks/>
            </p:cNvSpPr>
            <p:nvPr/>
          </p:nvSpPr>
          <p:spPr bwMode="auto">
            <a:xfrm>
              <a:off x="1494" y="2488"/>
              <a:ext cx="81" cy="140"/>
            </a:xfrm>
            <a:custGeom>
              <a:avLst/>
              <a:gdLst/>
              <a:ahLst/>
              <a:cxnLst>
                <a:cxn ang="0">
                  <a:pos x="212" y="130"/>
                </a:cxn>
                <a:cxn ang="0">
                  <a:pos x="231" y="305"/>
                </a:cxn>
                <a:cxn ang="0">
                  <a:pos x="253" y="480"/>
                </a:cxn>
                <a:cxn ang="0">
                  <a:pos x="271" y="655"/>
                </a:cxn>
                <a:cxn ang="0">
                  <a:pos x="304" y="756"/>
                </a:cxn>
                <a:cxn ang="0">
                  <a:pos x="356" y="776"/>
                </a:cxn>
                <a:cxn ang="0">
                  <a:pos x="409" y="794"/>
                </a:cxn>
                <a:cxn ang="0">
                  <a:pos x="462" y="813"/>
                </a:cxn>
                <a:cxn ang="0">
                  <a:pos x="471" y="833"/>
                </a:cxn>
                <a:cxn ang="0">
                  <a:pos x="434" y="830"/>
                </a:cxn>
                <a:cxn ang="0">
                  <a:pos x="402" y="817"/>
                </a:cxn>
                <a:cxn ang="0">
                  <a:pos x="371" y="814"/>
                </a:cxn>
                <a:cxn ang="0">
                  <a:pos x="347" y="818"/>
                </a:cxn>
                <a:cxn ang="0">
                  <a:pos x="326" y="810"/>
                </a:cxn>
                <a:cxn ang="0">
                  <a:pos x="304" y="803"/>
                </a:cxn>
                <a:cxn ang="0">
                  <a:pos x="282" y="801"/>
                </a:cxn>
                <a:cxn ang="0">
                  <a:pos x="255" y="830"/>
                </a:cxn>
                <a:cxn ang="0">
                  <a:pos x="209" y="786"/>
                </a:cxn>
                <a:cxn ang="0">
                  <a:pos x="189" y="731"/>
                </a:cxn>
                <a:cxn ang="0">
                  <a:pos x="184" y="667"/>
                </a:cxn>
                <a:cxn ang="0">
                  <a:pos x="181" y="604"/>
                </a:cxn>
                <a:cxn ang="0">
                  <a:pos x="174" y="477"/>
                </a:cxn>
                <a:cxn ang="0">
                  <a:pos x="163" y="351"/>
                </a:cxn>
                <a:cxn ang="0">
                  <a:pos x="143" y="226"/>
                </a:cxn>
                <a:cxn ang="0">
                  <a:pos x="115" y="107"/>
                </a:cxn>
                <a:cxn ang="0">
                  <a:pos x="84" y="114"/>
                </a:cxn>
                <a:cxn ang="0">
                  <a:pos x="55" y="129"/>
                </a:cxn>
                <a:cxn ang="0">
                  <a:pos x="28" y="146"/>
                </a:cxn>
                <a:cxn ang="0">
                  <a:pos x="3" y="164"/>
                </a:cxn>
                <a:cxn ang="0">
                  <a:pos x="21" y="58"/>
                </a:cxn>
                <a:cxn ang="0">
                  <a:pos x="65" y="34"/>
                </a:cxn>
                <a:cxn ang="0">
                  <a:pos x="111" y="14"/>
                </a:cxn>
                <a:cxn ang="0">
                  <a:pos x="161" y="2"/>
                </a:cxn>
                <a:cxn ang="0">
                  <a:pos x="206" y="45"/>
                </a:cxn>
              </a:cxnLst>
              <a:rect l="0" t="0" r="r" b="b"/>
              <a:pathLst>
                <a:path w="490" h="834">
                  <a:moveTo>
                    <a:pt x="206" y="45"/>
                  </a:moveTo>
                  <a:lnTo>
                    <a:pt x="212" y="130"/>
                  </a:lnTo>
                  <a:lnTo>
                    <a:pt x="221" y="217"/>
                  </a:lnTo>
                  <a:lnTo>
                    <a:pt x="231" y="305"/>
                  </a:lnTo>
                  <a:lnTo>
                    <a:pt x="242" y="392"/>
                  </a:lnTo>
                  <a:lnTo>
                    <a:pt x="253" y="480"/>
                  </a:lnTo>
                  <a:lnTo>
                    <a:pt x="263" y="567"/>
                  </a:lnTo>
                  <a:lnTo>
                    <a:pt x="271" y="655"/>
                  </a:lnTo>
                  <a:lnTo>
                    <a:pt x="280" y="743"/>
                  </a:lnTo>
                  <a:lnTo>
                    <a:pt x="304" y="756"/>
                  </a:lnTo>
                  <a:lnTo>
                    <a:pt x="330" y="766"/>
                  </a:lnTo>
                  <a:lnTo>
                    <a:pt x="356" y="776"/>
                  </a:lnTo>
                  <a:lnTo>
                    <a:pt x="383" y="786"/>
                  </a:lnTo>
                  <a:lnTo>
                    <a:pt x="409" y="794"/>
                  </a:lnTo>
                  <a:lnTo>
                    <a:pt x="436" y="804"/>
                  </a:lnTo>
                  <a:lnTo>
                    <a:pt x="462" y="813"/>
                  </a:lnTo>
                  <a:lnTo>
                    <a:pt x="490" y="826"/>
                  </a:lnTo>
                  <a:lnTo>
                    <a:pt x="471" y="833"/>
                  </a:lnTo>
                  <a:lnTo>
                    <a:pt x="452" y="834"/>
                  </a:lnTo>
                  <a:lnTo>
                    <a:pt x="434" y="830"/>
                  </a:lnTo>
                  <a:lnTo>
                    <a:pt x="419" y="825"/>
                  </a:lnTo>
                  <a:lnTo>
                    <a:pt x="402" y="817"/>
                  </a:lnTo>
                  <a:lnTo>
                    <a:pt x="386" y="814"/>
                  </a:lnTo>
                  <a:lnTo>
                    <a:pt x="371" y="814"/>
                  </a:lnTo>
                  <a:lnTo>
                    <a:pt x="358" y="822"/>
                  </a:lnTo>
                  <a:lnTo>
                    <a:pt x="347" y="818"/>
                  </a:lnTo>
                  <a:lnTo>
                    <a:pt x="336" y="815"/>
                  </a:lnTo>
                  <a:lnTo>
                    <a:pt x="326" y="810"/>
                  </a:lnTo>
                  <a:lnTo>
                    <a:pt x="315" y="807"/>
                  </a:lnTo>
                  <a:lnTo>
                    <a:pt x="304" y="803"/>
                  </a:lnTo>
                  <a:lnTo>
                    <a:pt x="293" y="801"/>
                  </a:lnTo>
                  <a:lnTo>
                    <a:pt x="282" y="801"/>
                  </a:lnTo>
                  <a:lnTo>
                    <a:pt x="271" y="805"/>
                  </a:lnTo>
                  <a:lnTo>
                    <a:pt x="255" y="830"/>
                  </a:lnTo>
                  <a:lnTo>
                    <a:pt x="228" y="810"/>
                  </a:lnTo>
                  <a:lnTo>
                    <a:pt x="209" y="786"/>
                  </a:lnTo>
                  <a:lnTo>
                    <a:pt x="195" y="759"/>
                  </a:lnTo>
                  <a:lnTo>
                    <a:pt x="189" y="731"/>
                  </a:lnTo>
                  <a:lnTo>
                    <a:pt x="185" y="699"/>
                  </a:lnTo>
                  <a:lnTo>
                    <a:pt x="184" y="667"/>
                  </a:lnTo>
                  <a:lnTo>
                    <a:pt x="182" y="634"/>
                  </a:lnTo>
                  <a:lnTo>
                    <a:pt x="181" y="604"/>
                  </a:lnTo>
                  <a:lnTo>
                    <a:pt x="178" y="539"/>
                  </a:lnTo>
                  <a:lnTo>
                    <a:pt x="174" y="477"/>
                  </a:lnTo>
                  <a:lnTo>
                    <a:pt x="169" y="413"/>
                  </a:lnTo>
                  <a:lnTo>
                    <a:pt x="163" y="351"/>
                  </a:lnTo>
                  <a:lnTo>
                    <a:pt x="154" y="287"/>
                  </a:lnTo>
                  <a:lnTo>
                    <a:pt x="143" y="226"/>
                  </a:lnTo>
                  <a:lnTo>
                    <a:pt x="130" y="165"/>
                  </a:lnTo>
                  <a:lnTo>
                    <a:pt x="115" y="107"/>
                  </a:lnTo>
                  <a:lnTo>
                    <a:pt x="99" y="109"/>
                  </a:lnTo>
                  <a:lnTo>
                    <a:pt x="84" y="114"/>
                  </a:lnTo>
                  <a:lnTo>
                    <a:pt x="69" y="121"/>
                  </a:lnTo>
                  <a:lnTo>
                    <a:pt x="55" y="129"/>
                  </a:lnTo>
                  <a:lnTo>
                    <a:pt x="42" y="136"/>
                  </a:lnTo>
                  <a:lnTo>
                    <a:pt x="28" y="146"/>
                  </a:lnTo>
                  <a:lnTo>
                    <a:pt x="16" y="155"/>
                  </a:lnTo>
                  <a:lnTo>
                    <a:pt x="3" y="164"/>
                  </a:lnTo>
                  <a:lnTo>
                    <a:pt x="0" y="69"/>
                  </a:lnTo>
                  <a:lnTo>
                    <a:pt x="21" y="58"/>
                  </a:lnTo>
                  <a:lnTo>
                    <a:pt x="43" y="47"/>
                  </a:lnTo>
                  <a:lnTo>
                    <a:pt x="65" y="34"/>
                  </a:lnTo>
                  <a:lnTo>
                    <a:pt x="88" y="25"/>
                  </a:lnTo>
                  <a:lnTo>
                    <a:pt x="111" y="14"/>
                  </a:lnTo>
                  <a:lnTo>
                    <a:pt x="136" y="7"/>
                  </a:lnTo>
                  <a:lnTo>
                    <a:pt x="161" y="2"/>
                  </a:lnTo>
                  <a:lnTo>
                    <a:pt x="189" y="0"/>
                  </a:lnTo>
                  <a:lnTo>
                    <a:pt x="206" y="45"/>
                  </a:lnTo>
                  <a:close/>
                </a:path>
              </a:pathLst>
            </a:custGeom>
            <a:solidFill>
              <a:srgbClr val="BF80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8979" name="Freeform 51"/>
            <p:cNvSpPr>
              <a:spLocks/>
            </p:cNvSpPr>
            <p:nvPr/>
          </p:nvSpPr>
          <p:spPr bwMode="auto">
            <a:xfrm>
              <a:off x="1425" y="2510"/>
              <a:ext cx="43" cy="39"/>
            </a:xfrm>
            <a:custGeom>
              <a:avLst/>
              <a:gdLst/>
              <a:ahLst/>
              <a:cxnLst>
                <a:cxn ang="0">
                  <a:pos x="260" y="82"/>
                </a:cxn>
                <a:cxn ang="0">
                  <a:pos x="225" y="98"/>
                </a:cxn>
                <a:cxn ang="0">
                  <a:pos x="193" y="117"/>
                </a:cxn>
                <a:cxn ang="0">
                  <a:pos x="161" y="136"/>
                </a:cxn>
                <a:cxn ang="0">
                  <a:pos x="129" y="157"/>
                </a:cxn>
                <a:cxn ang="0">
                  <a:pos x="97" y="177"/>
                </a:cxn>
                <a:cxn ang="0">
                  <a:pos x="66" y="197"/>
                </a:cxn>
                <a:cxn ang="0">
                  <a:pos x="32" y="215"/>
                </a:cxn>
                <a:cxn ang="0">
                  <a:pos x="0" y="230"/>
                </a:cxn>
                <a:cxn ang="0">
                  <a:pos x="4" y="173"/>
                </a:cxn>
                <a:cxn ang="0">
                  <a:pos x="30" y="148"/>
                </a:cxn>
                <a:cxn ang="0">
                  <a:pos x="58" y="125"/>
                </a:cxn>
                <a:cxn ang="0">
                  <a:pos x="87" y="103"/>
                </a:cxn>
                <a:cxn ang="0">
                  <a:pos x="118" y="81"/>
                </a:cxn>
                <a:cxn ang="0">
                  <a:pos x="148" y="59"/>
                </a:cxn>
                <a:cxn ang="0">
                  <a:pos x="178" y="40"/>
                </a:cxn>
                <a:cxn ang="0">
                  <a:pos x="209" y="20"/>
                </a:cxn>
                <a:cxn ang="0">
                  <a:pos x="239" y="0"/>
                </a:cxn>
                <a:cxn ang="0">
                  <a:pos x="260" y="82"/>
                </a:cxn>
              </a:cxnLst>
              <a:rect l="0" t="0" r="r" b="b"/>
              <a:pathLst>
                <a:path w="260" h="230">
                  <a:moveTo>
                    <a:pt x="260" y="82"/>
                  </a:moveTo>
                  <a:lnTo>
                    <a:pt x="225" y="98"/>
                  </a:lnTo>
                  <a:lnTo>
                    <a:pt x="193" y="117"/>
                  </a:lnTo>
                  <a:lnTo>
                    <a:pt x="161" y="136"/>
                  </a:lnTo>
                  <a:lnTo>
                    <a:pt x="129" y="157"/>
                  </a:lnTo>
                  <a:lnTo>
                    <a:pt x="97" y="177"/>
                  </a:lnTo>
                  <a:lnTo>
                    <a:pt x="66" y="197"/>
                  </a:lnTo>
                  <a:lnTo>
                    <a:pt x="32" y="215"/>
                  </a:lnTo>
                  <a:lnTo>
                    <a:pt x="0" y="230"/>
                  </a:lnTo>
                  <a:lnTo>
                    <a:pt x="4" y="173"/>
                  </a:lnTo>
                  <a:lnTo>
                    <a:pt x="30" y="148"/>
                  </a:lnTo>
                  <a:lnTo>
                    <a:pt x="58" y="125"/>
                  </a:lnTo>
                  <a:lnTo>
                    <a:pt x="87" y="103"/>
                  </a:lnTo>
                  <a:lnTo>
                    <a:pt x="118" y="81"/>
                  </a:lnTo>
                  <a:lnTo>
                    <a:pt x="148" y="59"/>
                  </a:lnTo>
                  <a:lnTo>
                    <a:pt x="178" y="40"/>
                  </a:lnTo>
                  <a:lnTo>
                    <a:pt x="209" y="20"/>
                  </a:lnTo>
                  <a:lnTo>
                    <a:pt x="239" y="0"/>
                  </a:lnTo>
                  <a:lnTo>
                    <a:pt x="260" y="82"/>
                  </a:lnTo>
                  <a:close/>
                </a:path>
              </a:pathLst>
            </a:custGeom>
            <a:solidFill>
              <a:srgbClr val="BF80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8980" name="Freeform 52"/>
            <p:cNvSpPr>
              <a:spLocks/>
            </p:cNvSpPr>
            <p:nvPr/>
          </p:nvSpPr>
          <p:spPr bwMode="auto">
            <a:xfrm>
              <a:off x="1380" y="2529"/>
              <a:ext cx="26" cy="36"/>
            </a:xfrm>
            <a:custGeom>
              <a:avLst/>
              <a:gdLst/>
              <a:ahLst/>
              <a:cxnLst>
                <a:cxn ang="0">
                  <a:pos x="134" y="111"/>
                </a:cxn>
                <a:cxn ang="0">
                  <a:pos x="118" y="123"/>
                </a:cxn>
                <a:cxn ang="0">
                  <a:pos x="104" y="139"/>
                </a:cxn>
                <a:cxn ang="0">
                  <a:pos x="88" y="154"/>
                </a:cxn>
                <a:cxn ang="0">
                  <a:pos x="75" y="170"/>
                </a:cxn>
                <a:cxn ang="0">
                  <a:pos x="58" y="185"/>
                </a:cxn>
                <a:cxn ang="0">
                  <a:pos x="42" y="198"/>
                </a:cxn>
                <a:cxn ang="0">
                  <a:pos x="24" y="210"/>
                </a:cxn>
                <a:cxn ang="0">
                  <a:pos x="6" y="218"/>
                </a:cxn>
                <a:cxn ang="0">
                  <a:pos x="0" y="210"/>
                </a:cxn>
                <a:cxn ang="0">
                  <a:pos x="4" y="199"/>
                </a:cxn>
                <a:cxn ang="0">
                  <a:pos x="9" y="188"/>
                </a:cxn>
                <a:cxn ang="0">
                  <a:pos x="14" y="181"/>
                </a:cxn>
                <a:cxn ang="0">
                  <a:pos x="27" y="176"/>
                </a:cxn>
                <a:cxn ang="0">
                  <a:pos x="42" y="154"/>
                </a:cxn>
                <a:cxn ang="0">
                  <a:pos x="59" y="132"/>
                </a:cxn>
                <a:cxn ang="0">
                  <a:pos x="75" y="110"/>
                </a:cxn>
                <a:cxn ang="0">
                  <a:pos x="90" y="88"/>
                </a:cxn>
                <a:cxn ang="0">
                  <a:pos x="106" y="65"/>
                </a:cxn>
                <a:cxn ang="0">
                  <a:pos x="122" y="43"/>
                </a:cxn>
                <a:cxn ang="0">
                  <a:pos x="137" y="21"/>
                </a:cxn>
                <a:cxn ang="0">
                  <a:pos x="155" y="0"/>
                </a:cxn>
                <a:cxn ang="0">
                  <a:pos x="134" y="111"/>
                </a:cxn>
              </a:cxnLst>
              <a:rect l="0" t="0" r="r" b="b"/>
              <a:pathLst>
                <a:path w="155" h="218">
                  <a:moveTo>
                    <a:pt x="134" y="111"/>
                  </a:moveTo>
                  <a:lnTo>
                    <a:pt x="118" y="123"/>
                  </a:lnTo>
                  <a:lnTo>
                    <a:pt x="104" y="139"/>
                  </a:lnTo>
                  <a:lnTo>
                    <a:pt x="88" y="154"/>
                  </a:lnTo>
                  <a:lnTo>
                    <a:pt x="75" y="170"/>
                  </a:lnTo>
                  <a:lnTo>
                    <a:pt x="58" y="185"/>
                  </a:lnTo>
                  <a:lnTo>
                    <a:pt x="42" y="198"/>
                  </a:lnTo>
                  <a:lnTo>
                    <a:pt x="24" y="210"/>
                  </a:lnTo>
                  <a:lnTo>
                    <a:pt x="6" y="218"/>
                  </a:lnTo>
                  <a:lnTo>
                    <a:pt x="0" y="210"/>
                  </a:lnTo>
                  <a:lnTo>
                    <a:pt x="4" y="199"/>
                  </a:lnTo>
                  <a:lnTo>
                    <a:pt x="9" y="188"/>
                  </a:lnTo>
                  <a:lnTo>
                    <a:pt x="14" y="181"/>
                  </a:lnTo>
                  <a:lnTo>
                    <a:pt x="27" y="176"/>
                  </a:lnTo>
                  <a:lnTo>
                    <a:pt x="42" y="154"/>
                  </a:lnTo>
                  <a:lnTo>
                    <a:pt x="59" y="132"/>
                  </a:lnTo>
                  <a:lnTo>
                    <a:pt x="75" y="110"/>
                  </a:lnTo>
                  <a:lnTo>
                    <a:pt x="90" y="88"/>
                  </a:lnTo>
                  <a:lnTo>
                    <a:pt x="106" y="65"/>
                  </a:lnTo>
                  <a:lnTo>
                    <a:pt x="122" y="43"/>
                  </a:lnTo>
                  <a:lnTo>
                    <a:pt x="137" y="21"/>
                  </a:lnTo>
                  <a:lnTo>
                    <a:pt x="155" y="0"/>
                  </a:lnTo>
                  <a:lnTo>
                    <a:pt x="134" y="111"/>
                  </a:lnTo>
                  <a:close/>
                </a:path>
              </a:pathLst>
            </a:custGeom>
            <a:solidFill>
              <a:srgbClr val="BF80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8981" name="Freeform 53"/>
            <p:cNvSpPr>
              <a:spLocks/>
            </p:cNvSpPr>
            <p:nvPr/>
          </p:nvSpPr>
          <p:spPr bwMode="auto">
            <a:xfrm>
              <a:off x="1395" y="2556"/>
              <a:ext cx="6" cy="8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38" y="0"/>
                </a:cxn>
                <a:cxn ang="0">
                  <a:pos x="38" y="24"/>
                </a:cxn>
                <a:cxn ang="0">
                  <a:pos x="0" y="45"/>
                </a:cxn>
              </a:cxnLst>
              <a:rect l="0" t="0" r="r" b="b"/>
              <a:pathLst>
                <a:path w="38" h="45">
                  <a:moveTo>
                    <a:pt x="0" y="45"/>
                  </a:moveTo>
                  <a:lnTo>
                    <a:pt x="38" y="0"/>
                  </a:lnTo>
                  <a:lnTo>
                    <a:pt x="38" y="24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BF80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3.4.1 </a:t>
            </a:r>
            <a:r>
              <a:rPr lang="en-US" altLang="ko-KR" dirty="0" smtClean="0"/>
              <a:t>Decorator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(3/5)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동기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 bwMode="auto">
          <a:xfrm>
            <a:off x="1738286" y="3143248"/>
            <a:ext cx="1714512" cy="71438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aFullBorder</a:t>
            </a:r>
            <a:endParaRPr kumimoji="1" lang="en-US" altLang="ko-KR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display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" name="직선 연결선 6"/>
          <p:cNvCxnSpPr>
            <a:stCxn id="5" idx="1"/>
            <a:endCxn id="5" idx="3"/>
          </p:cNvCxnSpPr>
          <p:nvPr/>
        </p:nvCxnSpPr>
        <p:spPr bwMode="auto">
          <a:xfrm rot="10800000" flipH="1">
            <a:off x="1738286" y="3500438"/>
            <a:ext cx="1714512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13" name="모서리가 둥근 직사각형 12"/>
          <p:cNvSpPr/>
          <p:nvPr/>
        </p:nvSpPr>
        <p:spPr bwMode="auto">
          <a:xfrm>
            <a:off x="4381492" y="3857628"/>
            <a:ext cx="1714512" cy="71438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aFullBorder</a:t>
            </a:r>
            <a:endParaRPr kumimoji="1" lang="en-US" altLang="ko-KR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display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4" name="직선 연결선 13"/>
          <p:cNvCxnSpPr>
            <a:stCxn id="13" idx="1"/>
            <a:endCxn id="13" idx="3"/>
          </p:cNvCxnSpPr>
          <p:nvPr/>
        </p:nvCxnSpPr>
        <p:spPr bwMode="auto">
          <a:xfrm rot="10800000" flipH="1">
            <a:off x="4381492" y="4214818"/>
            <a:ext cx="1714512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15" name="모서리가 둥근 직사각형 14"/>
          <p:cNvSpPr/>
          <p:nvPr/>
        </p:nvSpPr>
        <p:spPr bwMode="auto">
          <a:xfrm>
            <a:off x="7024698" y="4572008"/>
            <a:ext cx="1714512" cy="71438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aFullBorder</a:t>
            </a:r>
            <a:endParaRPr kumimoji="1" lang="en-US" altLang="ko-KR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display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6" name="직선 연결선 15"/>
          <p:cNvCxnSpPr>
            <a:stCxn id="15" idx="1"/>
            <a:endCxn id="15" idx="3"/>
          </p:cNvCxnSpPr>
          <p:nvPr/>
        </p:nvCxnSpPr>
        <p:spPr bwMode="auto">
          <a:xfrm rot="10800000" flipH="1">
            <a:off x="7024698" y="4929198"/>
            <a:ext cx="1714512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17" name="타원 16"/>
          <p:cNvSpPr/>
          <p:nvPr/>
        </p:nvSpPr>
        <p:spPr bwMode="auto">
          <a:xfrm>
            <a:off x="2952732" y="3714752"/>
            <a:ext cx="71438" cy="71438"/>
          </a:xfrm>
          <a:prstGeom prst="ellipse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8" name="구부러진 연결선 32"/>
          <p:cNvCxnSpPr>
            <a:stCxn id="17" idx="6"/>
            <a:endCxn id="13" idx="1"/>
          </p:cNvCxnSpPr>
          <p:nvPr/>
        </p:nvCxnSpPr>
        <p:spPr bwMode="auto">
          <a:xfrm>
            <a:off x="3024170" y="3750471"/>
            <a:ext cx="1357322" cy="464347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타원 20"/>
          <p:cNvSpPr/>
          <p:nvPr/>
        </p:nvSpPr>
        <p:spPr bwMode="auto">
          <a:xfrm>
            <a:off x="5595938" y="4393413"/>
            <a:ext cx="71438" cy="71438"/>
          </a:xfrm>
          <a:prstGeom prst="ellipse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2" name="구부러진 연결선 32"/>
          <p:cNvCxnSpPr>
            <a:stCxn id="21" idx="6"/>
            <a:endCxn id="15" idx="1"/>
          </p:cNvCxnSpPr>
          <p:nvPr/>
        </p:nvCxnSpPr>
        <p:spPr bwMode="auto">
          <a:xfrm>
            <a:off x="5667376" y="4429132"/>
            <a:ext cx="1357322" cy="500066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3381360" y="4182911"/>
            <a:ext cx="9653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 smtClean="0"/>
              <a:t>getRowText</a:t>
            </a:r>
            <a:endParaRPr lang="ko-KR" altLang="en-US" sz="10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5881690" y="4929198"/>
            <a:ext cx="9653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 smtClean="0"/>
              <a:t>getRowText</a:t>
            </a:r>
            <a:endParaRPr lang="ko-KR" altLang="en-US" sz="1000" b="1" dirty="0"/>
          </a:p>
        </p:txBody>
      </p:sp>
      <p:sp>
        <p:nvSpPr>
          <p:cNvPr id="26" name="직사각형 25"/>
          <p:cNvSpPr/>
          <p:nvPr/>
        </p:nvSpPr>
        <p:spPr>
          <a:xfrm>
            <a:off x="4452930" y="2000240"/>
            <a:ext cx="5643602" cy="160043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main(String[]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args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Display b1 =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StringDisplay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400" b="1" dirty="0" smtClean="0">
                <a:solidFill>
                  <a:srgbClr val="2A00FF"/>
                </a:solidFill>
                <a:latin typeface="Courier New"/>
              </a:rPr>
              <a:t>안녕하세요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Display b2 =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SideBorder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(b1, 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'*'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Display b3 =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FullBorder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(b2);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b3.show();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ko-KR" altLang="en-US" sz="1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3.4.1 </a:t>
            </a:r>
            <a:r>
              <a:rPr lang="en-US" altLang="ko-KR" dirty="0" smtClean="0"/>
              <a:t>Decorator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(4/5)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적용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동적으로 투명하게 객체에 새로운 서비스를 추가할 필요가 있을 때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/>
            </a:r>
            <a:b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</a:b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이 때 다른 객체에 어떠한 영향도 주지 않아야 함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제거될 수 있는 서비스 일 때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상속으로 서비스를 확장할 경우 서브클래스의 수가 너무 많아져서 곤란할 때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3.4.1 </a:t>
            </a:r>
            <a:r>
              <a:rPr lang="en-US" altLang="ko-KR" dirty="0" smtClean="0"/>
              <a:t>Decorator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(5/5)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구조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4095740" y="1674957"/>
            <a:ext cx="1428760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Component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4095740" y="2032147"/>
            <a:ext cx="1428760" cy="1428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4095740" y="2175023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operation() : void</a:t>
            </a:r>
          </a:p>
        </p:txBody>
      </p:sp>
      <p:cxnSp>
        <p:nvCxnSpPr>
          <p:cNvPr id="9" name="꺾인 연결선 8"/>
          <p:cNvCxnSpPr>
            <a:stCxn id="20" idx="0"/>
            <a:endCxn id="7" idx="2"/>
          </p:cNvCxnSpPr>
          <p:nvPr/>
        </p:nvCxnSpPr>
        <p:spPr bwMode="auto">
          <a:xfrm rot="5400000" flipH="1" flipV="1">
            <a:off x="3792128" y="2014288"/>
            <a:ext cx="500066" cy="1535917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직사각형 19"/>
          <p:cNvSpPr/>
          <p:nvPr/>
        </p:nvSpPr>
        <p:spPr bwMode="auto">
          <a:xfrm>
            <a:off x="2452666" y="3032279"/>
            <a:ext cx="1643074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ConcreteComponent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2452666" y="3389469"/>
            <a:ext cx="1643074" cy="1428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2452666" y="3532345"/>
            <a:ext cx="1643074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operation() : void</a:t>
            </a:r>
          </a:p>
        </p:txBody>
      </p:sp>
      <p:sp>
        <p:nvSpPr>
          <p:cNvPr id="26" name="직사각형 25"/>
          <p:cNvSpPr/>
          <p:nvPr/>
        </p:nvSpPr>
        <p:spPr bwMode="auto">
          <a:xfrm>
            <a:off x="5667376" y="3032279"/>
            <a:ext cx="1643074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Decorator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5667376" y="3389469"/>
            <a:ext cx="1643074" cy="1428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5667376" y="3532345"/>
            <a:ext cx="1643074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operation() : void</a:t>
            </a:r>
          </a:p>
        </p:txBody>
      </p:sp>
      <p:cxnSp>
        <p:nvCxnSpPr>
          <p:cNvPr id="29" name="꺾인 연결선 28"/>
          <p:cNvCxnSpPr>
            <a:stCxn id="26" idx="0"/>
            <a:endCxn id="7" idx="2"/>
          </p:cNvCxnSpPr>
          <p:nvPr/>
        </p:nvCxnSpPr>
        <p:spPr bwMode="auto">
          <a:xfrm rot="16200000" flipV="1">
            <a:off x="5399484" y="1942849"/>
            <a:ext cx="500066" cy="1678793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직사각형 29"/>
          <p:cNvSpPr/>
          <p:nvPr/>
        </p:nvSpPr>
        <p:spPr bwMode="auto">
          <a:xfrm>
            <a:off x="4738682" y="4389601"/>
            <a:ext cx="1643074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ConcreteDecoratorA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4738682" y="4746791"/>
            <a:ext cx="1643074" cy="1428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4738682" y="4889667"/>
            <a:ext cx="1643074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operation() : void</a:t>
            </a:r>
          </a:p>
        </p:txBody>
      </p:sp>
      <p:sp>
        <p:nvSpPr>
          <p:cNvPr id="33" name="직사각형 32"/>
          <p:cNvSpPr/>
          <p:nvPr/>
        </p:nvSpPr>
        <p:spPr bwMode="auto">
          <a:xfrm>
            <a:off x="6810384" y="4389601"/>
            <a:ext cx="1643074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ConcreteDecoratorB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6810384" y="4746791"/>
            <a:ext cx="1643074" cy="1428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6810384" y="4889667"/>
            <a:ext cx="1643074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operation() : void</a:t>
            </a:r>
          </a:p>
        </p:txBody>
      </p:sp>
      <p:sp>
        <p:nvSpPr>
          <p:cNvPr id="10" name="이등변 삼각형 9"/>
          <p:cNvSpPr/>
          <p:nvPr/>
        </p:nvSpPr>
        <p:spPr bwMode="auto">
          <a:xfrm>
            <a:off x="4667244" y="2532213"/>
            <a:ext cx="285752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8" name="꺾인 연결선 37"/>
          <p:cNvCxnSpPr>
            <a:stCxn id="30" idx="0"/>
            <a:endCxn id="28" idx="2"/>
          </p:cNvCxnSpPr>
          <p:nvPr/>
        </p:nvCxnSpPr>
        <p:spPr bwMode="auto">
          <a:xfrm rot="5400000" flipH="1" flipV="1">
            <a:off x="5774533" y="3675221"/>
            <a:ext cx="500066" cy="928694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꺾인 연결선 40"/>
          <p:cNvCxnSpPr>
            <a:stCxn id="33" idx="0"/>
            <a:endCxn id="28" idx="2"/>
          </p:cNvCxnSpPr>
          <p:nvPr/>
        </p:nvCxnSpPr>
        <p:spPr bwMode="auto">
          <a:xfrm rot="16200000" flipV="1">
            <a:off x="6810384" y="3568064"/>
            <a:ext cx="500066" cy="114300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이등변 삼각형 43"/>
          <p:cNvSpPr/>
          <p:nvPr/>
        </p:nvSpPr>
        <p:spPr bwMode="auto">
          <a:xfrm>
            <a:off x="6354861" y="3889535"/>
            <a:ext cx="285752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5" name="꺾인 연결선 44"/>
          <p:cNvCxnSpPr>
            <a:stCxn id="26" idx="3"/>
            <a:endCxn id="5" idx="3"/>
          </p:cNvCxnSpPr>
          <p:nvPr/>
        </p:nvCxnSpPr>
        <p:spPr bwMode="auto">
          <a:xfrm flipH="1" flipV="1">
            <a:off x="5524500" y="1875877"/>
            <a:ext cx="1785950" cy="1357322"/>
          </a:xfrm>
          <a:prstGeom prst="bentConnector3">
            <a:avLst>
              <a:gd name="adj1" fmla="val -128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48" name="TextBox 47"/>
          <p:cNvSpPr txBox="1"/>
          <p:nvPr/>
        </p:nvSpPr>
        <p:spPr>
          <a:xfrm>
            <a:off x="5595938" y="1571612"/>
            <a:ext cx="9044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component</a:t>
            </a:r>
            <a:endParaRPr lang="ko-KR" altLang="en-US" sz="10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5769368" y="1857364"/>
            <a:ext cx="266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1</a:t>
            </a:r>
            <a:endParaRPr lang="ko-KR" altLang="en-US" sz="10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1809724" y="5786454"/>
            <a:ext cx="4143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추가 기능을 수행하고 가지고 있는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Component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를 호출한다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64" name="직사각형 63"/>
          <p:cNvSpPr/>
          <p:nvPr/>
        </p:nvSpPr>
        <p:spPr bwMode="auto">
          <a:xfrm>
            <a:off x="7310450" y="5175419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4810120" y="5032543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3952864" y="5246857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5" name="구부러진 연결선 14"/>
          <p:cNvCxnSpPr>
            <a:stCxn id="14" idx="3"/>
            <a:endCxn id="13" idx="1"/>
          </p:cNvCxnSpPr>
          <p:nvPr/>
        </p:nvCxnSpPr>
        <p:spPr bwMode="auto">
          <a:xfrm flipV="1">
            <a:off x="4024302" y="5068262"/>
            <a:ext cx="785818" cy="214314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5" name="구부러진 연결선 64"/>
          <p:cNvCxnSpPr>
            <a:stCxn id="14" idx="2"/>
            <a:endCxn id="64" idx="2"/>
          </p:cNvCxnSpPr>
          <p:nvPr/>
        </p:nvCxnSpPr>
        <p:spPr bwMode="auto">
          <a:xfrm rot="5400000" flipH="1" flipV="1">
            <a:off x="5631657" y="3603783"/>
            <a:ext cx="71438" cy="3357586"/>
          </a:xfrm>
          <a:prstGeom prst="curvedConnector3">
            <a:avLst>
              <a:gd name="adj1" fmla="val -319998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1" name="직사각형 50"/>
          <p:cNvSpPr/>
          <p:nvPr/>
        </p:nvSpPr>
        <p:spPr>
          <a:xfrm>
            <a:off x="1452534" y="5000636"/>
            <a:ext cx="2571768" cy="720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 smtClean="0">
                <a:latin typeface="Courier New"/>
              </a:rPr>
              <a:t>...</a:t>
            </a:r>
          </a:p>
          <a:p>
            <a:pPr algn="l"/>
            <a:r>
              <a:rPr lang="en-US" altLang="ko-KR" sz="1200" b="1" dirty="0" err="1" smtClean="0">
                <a:latin typeface="Courier New"/>
              </a:rPr>
              <a:t>component.operation</a:t>
            </a:r>
            <a:endParaRPr lang="en-US" altLang="ko-KR" sz="1200" b="1" dirty="0" smtClean="0">
              <a:latin typeface="Courier New"/>
            </a:endParaRPr>
          </a:p>
          <a:p>
            <a:pPr algn="l"/>
            <a:r>
              <a:rPr lang="en-US" altLang="ko-KR" sz="1200" b="1" dirty="0" smtClean="0">
                <a:latin typeface="Courier New"/>
              </a:rPr>
              <a:t>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3.4.2</a:t>
            </a:r>
            <a:r>
              <a:rPr kumimoji="1" lang="en-US" altLang="ko-KR" sz="2200" baseline="0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 </a:t>
            </a:r>
            <a:r>
              <a:rPr lang="en-US" altLang="ko-KR" dirty="0" smtClean="0"/>
              <a:t>Adapter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(1/6)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의도</a:t>
            </a:r>
            <a:endParaRPr lang="en-US" altLang="ko-KR" sz="18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클래스의 인터페이스를 클라이언트가 원하는 형태의 인터페이스로 변환</a:t>
            </a:r>
            <a:endParaRPr lang="en-US" altLang="ko-KR" sz="16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서로 일치하지 않는 인터페이스를 연결함</a:t>
            </a:r>
            <a:endParaRPr lang="en-US" altLang="ko-KR" sz="16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동기</a:t>
            </a:r>
            <a:endParaRPr lang="en-US" altLang="ko-KR" sz="18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다른 말로 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Wrapper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라고도 함</a:t>
            </a:r>
            <a:endParaRPr lang="en-US" altLang="ko-KR" sz="16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아래와 같이 원하는 기능은 있으나 인터페이스가 맞지 않을 경우를 해결하고자 함</a:t>
            </a:r>
            <a:endParaRPr lang="ko-KR" altLang="en-US" sz="16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6024566" y="5175419"/>
            <a:ext cx="1285884" cy="7143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현수막</a:t>
            </a:r>
            <a:endParaRPr kumimoji="1" lang="ko-KR" altLang="en-US" sz="12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타원 5"/>
          <p:cNvSpPr/>
          <p:nvPr/>
        </p:nvSpPr>
        <p:spPr bwMode="auto">
          <a:xfrm>
            <a:off x="6024566" y="5246857"/>
            <a:ext cx="142876" cy="142876"/>
          </a:xfrm>
          <a:prstGeom prst="ellipse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9" name="직선 연결선 8"/>
          <p:cNvCxnSpPr>
            <a:stCxn id="6" idx="2"/>
            <a:endCxn id="10" idx="6"/>
          </p:cNvCxnSpPr>
          <p:nvPr/>
        </p:nvCxnSpPr>
        <p:spPr bwMode="auto">
          <a:xfrm rot="10800000">
            <a:off x="5524500" y="5318295"/>
            <a:ext cx="500066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10" name="타원 9"/>
          <p:cNvSpPr/>
          <p:nvPr/>
        </p:nvSpPr>
        <p:spPr bwMode="auto">
          <a:xfrm>
            <a:off x="5381624" y="5246857"/>
            <a:ext cx="142876" cy="14287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38682" y="5000636"/>
            <a:ext cx="13067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괄호로 보여주기</a:t>
            </a:r>
            <a:endParaRPr lang="ko-KR" altLang="en-US" sz="1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738682" y="5389733"/>
            <a:ext cx="13067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/>
              <a:t>별표로 보여주기</a:t>
            </a:r>
            <a:endParaRPr lang="ko-KR" altLang="en-US" sz="1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717798" y="3714752"/>
            <a:ext cx="13067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약하게 출력하기</a:t>
            </a:r>
            <a:endParaRPr lang="ko-KR" altLang="en-US" sz="12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538262" y="4103849"/>
            <a:ext cx="1460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/>
              <a:t>강조하여 </a:t>
            </a:r>
            <a:r>
              <a:rPr lang="ko-KR" altLang="en-US" sz="1200" b="1" dirty="0" smtClean="0"/>
              <a:t>출력하기</a:t>
            </a:r>
            <a:endParaRPr lang="ko-KR" altLang="en-US" sz="1200" b="1" dirty="0"/>
          </a:p>
        </p:txBody>
      </p:sp>
      <p:sp>
        <p:nvSpPr>
          <p:cNvPr id="27" name="타원 26"/>
          <p:cNvSpPr/>
          <p:nvPr/>
        </p:nvSpPr>
        <p:spPr bwMode="auto">
          <a:xfrm>
            <a:off x="6024566" y="5675485"/>
            <a:ext cx="142876" cy="142876"/>
          </a:xfrm>
          <a:prstGeom prst="ellipse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8" name="직선 연결선 27"/>
          <p:cNvCxnSpPr>
            <a:stCxn id="27" idx="2"/>
            <a:endCxn id="29" idx="6"/>
          </p:cNvCxnSpPr>
          <p:nvPr/>
        </p:nvCxnSpPr>
        <p:spPr bwMode="auto">
          <a:xfrm rot="10800000">
            <a:off x="5524500" y="5746923"/>
            <a:ext cx="500066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29" name="타원 28"/>
          <p:cNvSpPr/>
          <p:nvPr/>
        </p:nvSpPr>
        <p:spPr bwMode="auto">
          <a:xfrm>
            <a:off x="5381624" y="5675485"/>
            <a:ext cx="142876" cy="14287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6024566" y="3889535"/>
            <a:ext cx="1285884" cy="7143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2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출력 인터페이스</a:t>
            </a:r>
          </a:p>
        </p:txBody>
      </p:sp>
      <p:sp>
        <p:nvSpPr>
          <p:cNvPr id="31" name="타원 30"/>
          <p:cNvSpPr/>
          <p:nvPr/>
        </p:nvSpPr>
        <p:spPr bwMode="auto">
          <a:xfrm>
            <a:off x="6024566" y="3960973"/>
            <a:ext cx="142876" cy="142876"/>
          </a:xfrm>
          <a:prstGeom prst="ellipse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2" name="직선 연결선 31"/>
          <p:cNvCxnSpPr>
            <a:stCxn id="31" idx="2"/>
            <a:endCxn id="33" idx="6"/>
          </p:cNvCxnSpPr>
          <p:nvPr/>
        </p:nvCxnSpPr>
        <p:spPr bwMode="auto">
          <a:xfrm rot="10800000">
            <a:off x="5524500" y="4032411"/>
            <a:ext cx="500066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33" name="타원 32"/>
          <p:cNvSpPr/>
          <p:nvPr/>
        </p:nvSpPr>
        <p:spPr bwMode="auto">
          <a:xfrm>
            <a:off x="5381624" y="3960973"/>
            <a:ext cx="142876" cy="14287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타원 33"/>
          <p:cNvSpPr/>
          <p:nvPr/>
        </p:nvSpPr>
        <p:spPr bwMode="auto">
          <a:xfrm>
            <a:off x="6024566" y="4389601"/>
            <a:ext cx="142876" cy="142876"/>
          </a:xfrm>
          <a:prstGeom prst="ellipse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5" name="직선 연결선 34"/>
          <p:cNvCxnSpPr>
            <a:stCxn id="34" idx="2"/>
            <a:endCxn id="36" idx="6"/>
          </p:cNvCxnSpPr>
          <p:nvPr/>
        </p:nvCxnSpPr>
        <p:spPr bwMode="auto">
          <a:xfrm rot="10800000">
            <a:off x="5524500" y="4461039"/>
            <a:ext cx="500066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36" name="타원 35"/>
          <p:cNvSpPr/>
          <p:nvPr/>
        </p:nvSpPr>
        <p:spPr bwMode="auto">
          <a:xfrm>
            <a:off x="5381624" y="4389601"/>
            <a:ext cx="142876" cy="14287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2524104" y="3889535"/>
            <a:ext cx="1285884" cy="7143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200" b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내 프로그램</a:t>
            </a:r>
            <a:endParaRPr kumimoji="1" lang="ko-KR" altLang="en-US" sz="12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1" name="직선 연결선 40"/>
          <p:cNvCxnSpPr>
            <a:stCxn id="42" idx="6"/>
            <a:endCxn id="33" idx="2"/>
          </p:cNvCxnSpPr>
          <p:nvPr/>
        </p:nvCxnSpPr>
        <p:spPr bwMode="auto">
          <a:xfrm>
            <a:off x="3809988" y="4032411"/>
            <a:ext cx="1571636" cy="1588"/>
          </a:xfrm>
          <a:prstGeom prst="line">
            <a:avLst/>
          </a:prstGeom>
          <a:ln>
            <a:prstDash val="sysDash"/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42" name="타원 41"/>
          <p:cNvSpPr/>
          <p:nvPr/>
        </p:nvSpPr>
        <p:spPr bwMode="auto">
          <a:xfrm>
            <a:off x="3667112" y="3960973"/>
            <a:ext cx="142876" cy="142876"/>
          </a:xfrm>
          <a:prstGeom prst="ellipse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5" name="직선 연결선 44"/>
          <p:cNvCxnSpPr>
            <a:stCxn id="46" idx="6"/>
            <a:endCxn id="36" idx="2"/>
          </p:cNvCxnSpPr>
          <p:nvPr/>
        </p:nvCxnSpPr>
        <p:spPr bwMode="auto">
          <a:xfrm>
            <a:off x="3809988" y="4461039"/>
            <a:ext cx="1571636" cy="1588"/>
          </a:xfrm>
          <a:prstGeom prst="line">
            <a:avLst/>
          </a:prstGeom>
          <a:ln>
            <a:prstDash val="sysDash"/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46" name="타원 45"/>
          <p:cNvSpPr/>
          <p:nvPr/>
        </p:nvSpPr>
        <p:spPr bwMode="auto">
          <a:xfrm>
            <a:off x="3667112" y="4389601"/>
            <a:ext cx="142876" cy="142876"/>
          </a:xfrm>
          <a:prstGeom prst="ellipse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타원 50"/>
          <p:cNvSpPr/>
          <p:nvPr/>
        </p:nvSpPr>
        <p:spPr bwMode="auto">
          <a:xfrm>
            <a:off x="3452798" y="4461039"/>
            <a:ext cx="142876" cy="142876"/>
          </a:xfrm>
          <a:prstGeom prst="ellipse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2" name="직선 연결선 51"/>
          <p:cNvCxnSpPr>
            <a:stCxn id="51" idx="4"/>
            <a:endCxn id="10" idx="2"/>
          </p:cNvCxnSpPr>
          <p:nvPr/>
        </p:nvCxnSpPr>
        <p:spPr bwMode="auto">
          <a:xfrm rot="16200000" flipH="1">
            <a:off x="4095740" y="4032411"/>
            <a:ext cx="714380" cy="1857388"/>
          </a:xfrm>
          <a:prstGeom prst="curvedConnector2">
            <a:avLst/>
          </a:prstGeom>
          <a:ln>
            <a:prstDash val="sysDash"/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55" name="타원 54"/>
          <p:cNvSpPr/>
          <p:nvPr/>
        </p:nvSpPr>
        <p:spPr bwMode="auto">
          <a:xfrm>
            <a:off x="3167046" y="4461039"/>
            <a:ext cx="142876" cy="142876"/>
          </a:xfrm>
          <a:prstGeom prst="ellipse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6" name="직선 연결선 51"/>
          <p:cNvCxnSpPr>
            <a:stCxn id="55" idx="4"/>
            <a:endCxn id="29" idx="2"/>
          </p:cNvCxnSpPr>
          <p:nvPr/>
        </p:nvCxnSpPr>
        <p:spPr bwMode="auto">
          <a:xfrm rot="16200000" flipH="1">
            <a:off x="3738550" y="4103849"/>
            <a:ext cx="1143008" cy="2143140"/>
          </a:xfrm>
          <a:prstGeom prst="curvedConnector2">
            <a:avLst/>
          </a:prstGeom>
          <a:ln>
            <a:prstDash val="sysDash"/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59" name="TextBox 58"/>
          <p:cNvSpPr txBox="1"/>
          <p:nvPr/>
        </p:nvSpPr>
        <p:spPr>
          <a:xfrm>
            <a:off x="3896856" y="4831359"/>
            <a:ext cx="3417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3881426" y="5246857"/>
            <a:ext cx="3417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7453326" y="5072074"/>
            <a:ext cx="1785950" cy="307777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ko-KR" sz="1400" b="1" dirty="0" smtClean="0">
                <a:solidFill>
                  <a:schemeClr val="tx1"/>
                </a:solidFill>
                <a:latin typeface="Courier New"/>
              </a:rPr>
              <a:t>(</a:t>
            </a:r>
            <a:r>
              <a:rPr lang="ko-KR" altLang="en-US" sz="1400" b="1" dirty="0" smtClean="0">
                <a:solidFill>
                  <a:schemeClr val="tx1"/>
                </a:solidFill>
                <a:latin typeface="Courier New"/>
              </a:rPr>
              <a:t>디자인패턴 오픈</a:t>
            </a:r>
            <a:r>
              <a:rPr lang="en-US" altLang="ko-KR" sz="1400" b="1" dirty="0" smtClean="0">
                <a:solidFill>
                  <a:schemeClr val="tx1"/>
                </a:solidFill>
                <a:latin typeface="Courier New"/>
              </a:rPr>
              <a:t>)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7453326" y="5572140"/>
            <a:ext cx="1785950" cy="307777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ko-KR" sz="1400" b="1" dirty="0" smtClean="0">
                <a:solidFill>
                  <a:schemeClr val="tx1"/>
                </a:solidFill>
                <a:latin typeface="Courier New"/>
              </a:rPr>
              <a:t>*</a:t>
            </a:r>
            <a:r>
              <a:rPr lang="ko-KR" altLang="en-US" sz="1400" b="1" dirty="0" smtClean="0">
                <a:solidFill>
                  <a:schemeClr val="tx1"/>
                </a:solidFill>
                <a:latin typeface="Courier New"/>
              </a:rPr>
              <a:t>디자인패턴 오픈</a:t>
            </a:r>
            <a:r>
              <a:rPr lang="en-US" altLang="ko-KR" sz="1400" b="1" dirty="0" smtClean="0">
                <a:solidFill>
                  <a:schemeClr val="tx1"/>
                </a:solidFill>
                <a:latin typeface="Courier New"/>
              </a:rPr>
              <a:t>*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3.4.2 </a:t>
            </a:r>
            <a:r>
              <a:rPr lang="en-US" altLang="ko-KR" dirty="0" smtClean="0"/>
              <a:t>Adapter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(2/6)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동기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상속을 이용한 방법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4810120" y="2571744"/>
            <a:ext cx="1643074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&lt;&lt;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interface&gt;&gt;</a:t>
            </a:r>
            <a:r>
              <a:rPr kumimoji="1" lang="en-US" altLang="ko-KR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/>
            </a:r>
            <a:br>
              <a:rPr kumimoji="1" lang="en-US" altLang="ko-KR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</a:br>
            <a:r>
              <a:rPr kumimoji="1" lang="en-US" altLang="ko-KR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Print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4810120" y="2928935"/>
            <a:ext cx="1643074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4810120" y="3000372"/>
            <a:ext cx="1643074" cy="50006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printWeak</a:t>
            </a: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()</a:t>
            </a:r>
            <a:r>
              <a:rPr kumimoji="1" lang="en-US" altLang="ko-KR" sz="1000" b="1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: void</a:t>
            </a:r>
            <a:endParaRPr kumimoji="1" lang="en-US" altLang="ko-KR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i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printStrong</a:t>
            </a: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 : void</a:t>
            </a:r>
            <a:endParaRPr kumimoji="1" lang="ko-KR" altLang="en-US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" name="꺾인 연결선 7"/>
          <p:cNvCxnSpPr>
            <a:stCxn id="18" idx="0"/>
            <a:endCxn id="7" idx="2"/>
          </p:cNvCxnSpPr>
          <p:nvPr/>
        </p:nvCxnSpPr>
        <p:spPr bwMode="auto">
          <a:xfrm rot="5400000" flipH="1" flipV="1">
            <a:off x="5306601" y="3825495"/>
            <a:ext cx="650113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9" name="이등변 삼각형 8"/>
          <p:cNvSpPr/>
          <p:nvPr/>
        </p:nvSpPr>
        <p:spPr bwMode="auto">
          <a:xfrm>
            <a:off x="5493882" y="3500438"/>
            <a:ext cx="285752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2309790" y="2571744"/>
            <a:ext cx="1428760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Main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7381888" y="2571744"/>
            <a:ext cx="1643074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Banner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7381888" y="2928935"/>
            <a:ext cx="1643074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7381888" y="3000372"/>
            <a:ext cx="1643074" cy="50006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showWithParen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()</a:t>
            </a:r>
            <a:r>
              <a:rPr kumimoji="1" lang="en-US" altLang="ko-KR" sz="1000" b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: void</a:t>
            </a:r>
            <a:endParaRPr kumimoji="1" lang="en-US" altLang="ko-KR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showWithAster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 : void</a:t>
            </a:r>
            <a:endParaRPr kumimoji="1" lang="ko-KR" altLang="en-US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4810120" y="4150551"/>
            <a:ext cx="1643074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PrintBanner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4810120" y="4507742"/>
            <a:ext cx="1643074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4810120" y="4579179"/>
            <a:ext cx="1643074" cy="50006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printWeak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()</a:t>
            </a:r>
            <a:r>
              <a:rPr kumimoji="1" lang="en-US" altLang="ko-KR" sz="1000" b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: void</a:t>
            </a:r>
            <a:endParaRPr kumimoji="1" lang="en-US" altLang="ko-KR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printStrong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 : void</a:t>
            </a:r>
            <a:endParaRPr kumimoji="1" lang="ko-KR" altLang="en-US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7" name="꺾인 연결선 26"/>
          <p:cNvCxnSpPr>
            <a:stCxn id="11" idx="3"/>
            <a:endCxn id="5" idx="1"/>
          </p:cNvCxnSpPr>
          <p:nvPr/>
        </p:nvCxnSpPr>
        <p:spPr bwMode="auto">
          <a:xfrm>
            <a:off x="3738550" y="2772664"/>
            <a:ext cx="107157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4071095" y="2500306"/>
            <a:ext cx="4090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use</a:t>
            </a:r>
            <a:endParaRPr lang="ko-KR" altLang="en-US" sz="1000" b="1" dirty="0"/>
          </a:p>
        </p:txBody>
      </p:sp>
      <p:sp>
        <p:nvSpPr>
          <p:cNvPr id="33" name="구름 32"/>
          <p:cNvSpPr/>
          <p:nvPr/>
        </p:nvSpPr>
        <p:spPr bwMode="auto">
          <a:xfrm>
            <a:off x="1809724" y="3929066"/>
            <a:ext cx="2571768" cy="785818"/>
          </a:xfrm>
          <a:prstGeom prst="cloud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738550" y="5507873"/>
            <a:ext cx="2428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상속받은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Banner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의 메소드를 호출한다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..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4881558" y="4722055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4381492" y="4293427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7" name="구부러진 연결선 36"/>
          <p:cNvCxnSpPr>
            <a:stCxn id="36" idx="3"/>
            <a:endCxn id="35" idx="1"/>
          </p:cNvCxnSpPr>
          <p:nvPr/>
        </p:nvCxnSpPr>
        <p:spPr bwMode="auto">
          <a:xfrm>
            <a:off x="4452930" y="4329146"/>
            <a:ext cx="428628" cy="428628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8" name="직사각형 37"/>
          <p:cNvSpPr/>
          <p:nvPr/>
        </p:nvSpPr>
        <p:spPr>
          <a:xfrm>
            <a:off x="2095476" y="4079113"/>
            <a:ext cx="214314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printWeak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() {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showWithParen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en-US" altLang="ko-KR" sz="1000" b="1" dirty="0" smtClean="0">
              <a:solidFill>
                <a:srgbClr val="7F0055"/>
              </a:solidFill>
              <a:latin typeface="Courier New"/>
            </a:endParaRPr>
          </a:p>
        </p:txBody>
      </p:sp>
      <p:cxnSp>
        <p:nvCxnSpPr>
          <p:cNvPr id="39" name="꺾인 연결선 38"/>
          <p:cNvCxnSpPr>
            <a:stCxn id="18" idx="3"/>
            <a:endCxn id="17" idx="2"/>
          </p:cNvCxnSpPr>
          <p:nvPr/>
        </p:nvCxnSpPr>
        <p:spPr bwMode="auto">
          <a:xfrm flipV="1">
            <a:off x="6453194" y="3500438"/>
            <a:ext cx="1750231" cy="851033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47" name="구름 46"/>
          <p:cNvSpPr/>
          <p:nvPr/>
        </p:nvSpPr>
        <p:spPr bwMode="auto">
          <a:xfrm>
            <a:off x="1881162" y="4864930"/>
            <a:ext cx="2500330" cy="778647"/>
          </a:xfrm>
          <a:prstGeom prst="cloud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4381492" y="522929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024038" y="5014978"/>
            <a:ext cx="228601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printStrong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() {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showWithAster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en-US" altLang="ko-KR" sz="1000" b="1" dirty="0" smtClean="0">
              <a:solidFill>
                <a:srgbClr val="7F0055"/>
              </a:solidFill>
              <a:latin typeface="Courier New"/>
            </a:endParaRPr>
          </a:p>
        </p:txBody>
      </p:sp>
      <p:sp>
        <p:nvSpPr>
          <p:cNvPr id="50" name="직사각형 49"/>
          <p:cNvSpPr/>
          <p:nvPr/>
        </p:nvSpPr>
        <p:spPr bwMode="auto">
          <a:xfrm>
            <a:off x="4881558" y="4864931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 bwMode="auto">
          <a:xfrm>
            <a:off x="4381492" y="5150683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2" name="구부러진 연결선 51"/>
          <p:cNvCxnSpPr>
            <a:stCxn id="51" idx="3"/>
            <a:endCxn id="50" idx="1"/>
          </p:cNvCxnSpPr>
          <p:nvPr/>
        </p:nvCxnSpPr>
        <p:spPr bwMode="auto">
          <a:xfrm flipV="1">
            <a:off x="4452930" y="4900650"/>
            <a:ext cx="428628" cy="285752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1" name="이등변 삼각형 60"/>
          <p:cNvSpPr/>
          <p:nvPr/>
        </p:nvSpPr>
        <p:spPr bwMode="auto">
          <a:xfrm>
            <a:off x="8065650" y="3500438"/>
            <a:ext cx="285752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3.4.2 </a:t>
            </a:r>
            <a:r>
              <a:rPr lang="en-US" altLang="ko-KR" dirty="0" smtClean="0"/>
              <a:t>Adapter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(3/6)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동기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위임을 이용한 방법</a:t>
            </a:r>
          </a:p>
        </p:txBody>
      </p:sp>
      <p:sp>
        <p:nvSpPr>
          <p:cNvPr id="5" name="직사각형 4"/>
          <p:cNvSpPr/>
          <p:nvPr/>
        </p:nvSpPr>
        <p:spPr bwMode="auto">
          <a:xfrm>
            <a:off x="4810120" y="2571744"/>
            <a:ext cx="1643074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&lt;&lt;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interface&gt;&gt;</a:t>
            </a:r>
            <a:r>
              <a:rPr kumimoji="1" lang="en-US" altLang="ko-KR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/>
            </a:r>
            <a:br>
              <a:rPr kumimoji="1" lang="en-US" altLang="ko-KR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</a:br>
            <a:r>
              <a:rPr kumimoji="1" lang="en-US" altLang="ko-KR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Print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4810120" y="2928935"/>
            <a:ext cx="1643074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4810120" y="3000372"/>
            <a:ext cx="1643074" cy="50006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printWeak</a:t>
            </a: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()</a:t>
            </a:r>
            <a:r>
              <a:rPr kumimoji="1" lang="en-US" altLang="ko-KR" sz="1000" b="1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: void</a:t>
            </a:r>
            <a:endParaRPr kumimoji="1" lang="en-US" altLang="ko-KR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i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printStrong</a:t>
            </a: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 : void</a:t>
            </a:r>
            <a:endParaRPr kumimoji="1" lang="ko-KR" altLang="en-US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" name="꺾인 연결선 7"/>
          <p:cNvCxnSpPr>
            <a:stCxn id="14" idx="0"/>
            <a:endCxn id="7" idx="2"/>
          </p:cNvCxnSpPr>
          <p:nvPr/>
        </p:nvCxnSpPr>
        <p:spPr bwMode="auto">
          <a:xfrm rot="5400000" flipH="1" flipV="1">
            <a:off x="5306601" y="3825495"/>
            <a:ext cx="650113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9" name="이등변 삼각형 8"/>
          <p:cNvSpPr/>
          <p:nvPr/>
        </p:nvSpPr>
        <p:spPr bwMode="auto">
          <a:xfrm>
            <a:off x="5493882" y="3500438"/>
            <a:ext cx="285752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2309790" y="2571744"/>
            <a:ext cx="1428760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Main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7524764" y="4151544"/>
            <a:ext cx="1643074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Banner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7524764" y="4508735"/>
            <a:ext cx="1643074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7524764" y="4580172"/>
            <a:ext cx="1643074" cy="50006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showWithParen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()</a:t>
            </a:r>
            <a:r>
              <a:rPr kumimoji="1" lang="en-US" altLang="ko-KR" sz="1000" b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: void</a:t>
            </a:r>
            <a:endParaRPr kumimoji="1" lang="en-US" altLang="ko-KR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showWithAster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 : void</a:t>
            </a:r>
            <a:endParaRPr kumimoji="1" lang="ko-KR" altLang="en-US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4810120" y="4150551"/>
            <a:ext cx="1643074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PrintBanner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4810120" y="4507742"/>
            <a:ext cx="1643074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4810120" y="4579179"/>
            <a:ext cx="1643074" cy="50006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printWeak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()</a:t>
            </a:r>
            <a:r>
              <a:rPr kumimoji="1" lang="en-US" altLang="ko-KR" sz="1000" b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: void</a:t>
            </a:r>
            <a:endParaRPr kumimoji="1" lang="en-US" altLang="ko-KR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printStrong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 : void</a:t>
            </a:r>
            <a:endParaRPr kumimoji="1" lang="ko-KR" altLang="en-US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7" name="꺾인 연결선 16"/>
          <p:cNvCxnSpPr>
            <a:stCxn id="10" idx="3"/>
            <a:endCxn id="5" idx="1"/>
          </p:cNvCxnSpPr>
          <p:nvPr/>
        </p:nvCxnSpPr>
        <p:spPr bwMode="auto">
          <a:xfrm>
            <a:off x="3738550" y="2772664"/>
            <a:ext cx="107157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4071095" y="2500306"/>
            <a:ext cx="4090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use</a:t>
            </a:r>
            <a:endParaRPr lang="ko-KR" altLang="en-US" sz="1000" b="1" dirty="0"/>
          </a:p>
        </p:txBody>
      </p:sp>
      <p:sp>
        <p:nvSpPr>
          <p:cNvPr id="21" name="직사각형 20"/>
          <p:cNvSpPr/>
          <p:nvPr/>
        </p:nvSpPr>
        <p:spPr bwMode="auto">
          <a:xfrm>
            <a:off x="4881558" y="4722055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4310054" y="407194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3" name="구부러진 연결선 22"/>
          <p:cNvCxnSpPr>
            <a:stCxn id="22" idx="3"/>
            <a:endCxn id="21" idx="1"/>
          </p:cNvCxnSpPr>
          <p:nvPr/>
        </p:nvCxnSpPr>
        <p:spPr bwMode="auto">
          <a:xfrm>
            <a:off x="4381492" y="4107661"/>
            <a:ext cx="500066" cy="650113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꺾인 연결선 38"/>
          <p:cNvCxnSpPr>
            <a:stCxn id="14" idx="3"/>
            <a:endCxn id="11" idx="1"/>
          </p:cNvCxnSpPr>
          <p:nvPr/>
        </p:nvCxnSpPr>
        <p:spPr bwMode="auto">
          <a:xfrm>
            <a:off x="6453194" y="4351471"/>
            <a:ext cx="1071570" cy="993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7" name="직사각형 26"/>
          <p:cNvSpPr/>
          <p:nvPr/>
        </p:nvSpPr>
        <p:spPr bwMode="auto">
          <a:xfrm>
            <a:off x="4310054" y="5150683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4881558" y="4864931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4310054" y="5072074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1" name="구부러진 연결선 30"/>
          <p:cNvCxnSpPr>
            <a:stCxn id="30" idx="3"/>
            <a:endCxn id="29" idx="1"/>
          </p:cNvCxnSpPr>
          <p:nvPr/>
        </p:nvCxnSpPr>
        <p:spPr bwMode="auto">
          <a:xfrm flipV="1">
            <a:off x="4381492" y="4900650"/>
            <a:ext cx="500066" cy="207143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다이아몬드 34"/>
          <p:cNvSpPr/>
          <p:nvPr/>
        </p:nvSpPr>
        <p:spPr bwMode="auto">
          <a:xfrm>
            <a:off x="6453194" y="4269928"/>
            <a:ext cx="285752" cy="142876"/>
          </a:xfrm>
          <a:prstGeom prst="diamond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881822" y="4079113"/>
            <a:ext cx="6944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-banner</a:t>
            </a:r>
            <a:endParaRPr lang="ko-KR" altLang="en-US" sz="10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7198127" y="4364865"/>
            <a:ext cx="266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1</a:t>
            </a:r>
            <a:endParaRPr lang="ko-KR" altLang="en-US" sz="10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4167178" y="5507873"/>
            <a:ext cx="4286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Banner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를 멤버로 갖고 가지고 있는 멤버를 이용하여 기능을 호출한다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..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39" name="구름 38"/>
          <p:cNvSpPr/>
          <p:nvPr/>
        </p:nvSpPr>
        <p:spPr bwMode="auto">
          <a:xfrm>
            <a:off x="2024038" y="3786190"/>
            <a:ext cx="2428892" cy="714380"/>
          </a:xfrm>
          <a:prstGeom prst="cloud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238352" y="3936237"/>
            <a:ext cx="214314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printWeak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() {</a:t>
            </a:r>
          </a:p>
          <a:p>
            <a:pPr algn="l"/>
            <a:r>
              <a:rPr lang="en-US" altLang="ko-KR" sz="1000" b="1" dirty="0" smtClean="0">
                <a:solidFill>
                  <a:srgbClr val="0000C0"/>
                </a:solidFill>
                <a:latin typeface="Courier New"/>
              </a:rPr>
              <a:t>  </a:t>
            </a:r>
            <a:r>
              <a:rPr lang="en-US" altLang="ko-KR" sz="1000" b="1" dirty="0" err="1" smtClean="0">
                <a:solidFill>
                  <a:srgbClr val="0000C0"/>
                </a:solidFill>
                <a:latin typeface="Courier New"/>
              </a:rPr>
              <a:t>banner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.showWithParen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en-US" altLang="ko-KR" sz="1000" b="1" dirty="0" smtClean="0">
              <a:solidFill>
                <a:srgbClr val="7F0055"/>
              </a:solidFill>
              <a:latin typeface="Courier New"/>
            </a:endParaRPr>
          </a:p>
        </p:txBody>
      </p:sp>
      <p:sp>
        <p:nvSpPr>
          <p:cNvPr id="41" name="구름 40"/>
          <p:cNvSpPr/>
          <p:nvPr/>
        </p:nvSpPr>
        <p:spPr bwMode="auto">
          <a:xfrm>
            <a:off x="1952600" y="4722055"/>
            <a:ext cx="2500330" cy="714380"/>
          </a:xfrm>
          <a:prstGeom prst="cloud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095476" y="4872102"/>
            <a:ext cx="228601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printStrong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() {</a:t>
            </a:r>
          </a:p>
          <a:p>
            <a:pPr algn="l"/>
            <a:r>
              <a:rPr lang="en-US" altLang="ko-KR" sz="1000" b="1" dirty="0" smtClean="0">
                <a:solidFill>
                  <a:srgbClr val="0000C0"/>
                </a:solidFill>
                <a:latin typeface="Courier New"/>
              </a:rPr>
              <a:t>  </a:t>
            </a:r>
            <a:r>
              <a:rPr lang="en-US" altLang="ko-KR" sz="1000" b="1" dirty="0" err="1" smtClean="0">
                <a:solidFill>
                  <a:srgbClr val="0000C0"/>
                </a:solidFill>
                <a:latin typeface="Courier New"/>
              </a:rPr>
              <a:t>banner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.showWithAster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en-US" altLang="ko-KR" sz="1000" b="1" dirty="0" smtClean="0">
              <a:solidFill>
                <a:srgbClr val="7F0055"/>
              </a:solidFill>
              <a:latin typeface="Courier New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3.4.2 </a:t>
            </a:r>
            <a:r>
              <a:rPr lang="en-US" altLang="ko-KR" dirty="0" smtClean="0"/>
              <a:t>Adapter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(4/6)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동기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2238352" y="1857364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Main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4524368" y="1857364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:</a:t>
            </a:r>
            <a:r>
              <a:rPr kumimoji="1" lang="en-US" altLang="ko-KR" sz="1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PrintBanner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2809856" y="6215082"/>
            <a:ext cx="285752" cy="142876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" name="꺾인 연결선 7"/>
          <p:cNvCxnSpPr>
            <a:stCxn id="5" idx="2"/>
            <a:endCxn id="7" idx="0"/>
          </p:cNvCxnSpPr>
          <p:nvPr/>
        </p:nvCxnSpPr>
        <p:spPr bwMode="auto">
          <a:xfrm rot="5400000">
            <a:off x="952468" y="4214818"/>
            <a:ext cx="4000528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9" name="직사각형 8"/>
          <p:cNvSpPr/>
          <p:nvPr/>
        </p:nvSpPr>
        <p:spPr bwMode="auto">
          <a:xfrm>
            <a:off x="5095872" y="6214288"/>
            <a:ext cx="285752" cy="142876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" name="꺾인 연결선 9"/>
          <p:cNvCxnSpPr>
            <a:stCxn id="6" idx="2"/>
            <a:endCxn id="9" idx="0"/>
          </p:cNvCxnSpPr>
          <p:nvPr/>
        </p:nvCxnSpPr>
        <p:spPr bwMode="auto">
          <a:xfrm rot="5400000">
            <a:off x="3238881" y="4214421"/>
            <a:ext cx="3999734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직사각형 10"/>
          <p:cNvSpPr/>
          <p:nvPr/>
        </p:nvSpPr>
        <p:spPr bwMode="auto">
          <a:xfrm>
            <a:off x="2881294" y="2500306"/>
            <a:ext cx="142876" cy="35719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2881294" y="2867020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3" name="꺾인 연결선 12"/>
          <p:cNvCxnSpPr>
            <a:stCxn id="12" idx="3"/>
            <a:endCxn id="20" idx="1"/>
          </p:cNvCxnSpPr>
          <p:nvPr/>
        </p:nvCxnSpPr>
        <p:spPr bwMode="auto">
          <a:xfrm flipV="1">
            <a:off x="3033694" y="2932485"/>
            <a:ext cx="2124092" cy="121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4" name="직사각형 13"/>
          <p:cNvSpPr/>
          <p:nvPr/>
        </p:nvSpPr>
        <p:spPr bwMode="auto">
          <a:xfrm>
            <a:off x="5167310" y="2500306"/>
            <a:ext cx="142876" cy="35719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6667508" y="1857364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:Banner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7239012" y="6214288"/>
            <a:ext cx="285752" cy="142876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7" name="꺾인 연결선 16"/>
          <p:cNvCxnSpPr>
            <a:stCxn id="15" idx="2"/>
            <a:endCxn id="16" idx="0"/>
          </p:cNvCxnSpPr>
          <p:nvPr/>
        </p:nvCxnSpPr>
        <p:spPr bwMode="auto">
          <a:xfrm rot="5400000">
            <a:off x="5382021" y="4214421"/>
            <a:ext cx="3999734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524236" y="2713490"/>
            <a:ext cx="11192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약하게 출력하기</a:t>
            </a:r>
            <a:endParaRPr lang="ko-KR" altLang="en-US" sz="1000" b="1" dirty="0"/>
          </a:p>
        </p:txBody>
      </p:sp>
      <p:sp>
        <p:nvSpPr>
          <p:cNvPr id="19" name="직사각형 18"/>
          <p:cNvSpPr/>
          <p:nvPr/>
        </p:nvSpPr>
        <p:spPr bwMode="auto">
          <a:xfrm>
            <a:off x="7310450" y="2500306"/>
            <a:ext cx="142876" cy="35719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5157786" y="2865809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5167310" y="3368216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2" name="꺾인 연결선 21"/>
          <p:cNvCxnSpPr>
            <a:stCxn id="21" idx="3"/>
            <a:endCxn id="24" idx="1"/>
          </p:cNvCxnSpPr>
          <p:nvPr/>
        </p:nvCxnSpPr>
        <p:spPr bwMode="auto">
          <a:xfrm flipV="1">
            <a:off x="5319710" y="3433681"/>
            <a:ext cx="1990740" cy="121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5666425" y="3214686"/>
            <a:ext cx="11192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/>
              <a:t>괄호로 보여주기</a:t>
            </a:r>
            <a:endParaRPr lang="ko-KR" altLang="en-US" sz="1000" b="1" dirty="0"/>
          </a:p>
        </p:txBody>
      </p:sp>
      <p:sp>
        <p:nvSpPr>
          <p:cNvPr id="24" name="직사각형 23"/>
          <p:cNvSpPr/>
          <p:nvPr/>
        </p:nvSpPr>
        <p:spPr bwMode="auto">
          <a:xfrm>
            <a:off x="7310450" y="3367005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2881294" y="4077915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6" name="꺾인 연결선 25"/>
          <p:cNvCxnSpPr>
            <a:stCxn id="25" idx="3"/>
            <a:endCxn id="28" idx="1"/>
          </p:cNvCxnSpPr>
          <p:nvPr/>
        </p:nvCxnSpPr>
        <p:spPr bwMode="auto">
          <a:xfrm flipV="1">
            <a:off x="3033694" y="4143380"/>
            <a:ext cx="2124092" cy="121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3524236" y="3924385"/>
            <a:ext cx="1247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강조하여 출력하기</a:t>
            </a:r>
            <a:endParaRPr lang="ko-KR" altLang="en-US" sz="1000" b="1" dirty="0"/>
          </a:p>
        </p:txBody>
      </p:sp>
      <p:sp>
        <p:nvSpPr>
          <p:cNvPr id="28" name="직사각형 27"/>
          <p:cNvSpPr/>
          <p:nvPr/>
        </p:nvSpPr>
        <p:spPr bwMode="auto">
          <a:xfrm>
            <a:off x="5157786" y="4076704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5167310" y="4579111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0" name="꺾인 연결선 29"/>
          <p:cNvCxnSpPr>
            <a:stCxn id="29" idx="3"/>
            <a:endCxn id="32" idx="1"/>
          </p:cNvCxnSpPr>
          <p:nvPr/>
        </p:nvCxnSpPr>
        <p:spPr bwMode="auto">
          <a:xfrm flipV="1">
            <a:off x="5319710" y="4644576"/>
            <a:ext cx="1990740" cy="121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5666425" y="4425581"/>
            <a:ext cx="11192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별표로 보여주기</a:t>
            </a:r>
            <a:endParaRPr lang="ko-KR" altLang="en-US" sz="1000" b="1" dirty="0"/>
          </a:p>
        </p:txBody>
      </p:sp>
      <p:sp>
        <p:nvSpPr>
          <p:cNvPr id="32" name="직사각형 31"/>
          <p:cNvSpPr/>
          <p:nvPr/>
        </p:nvSpPr>
        <p:spPr bwMode="auto">
          <a:xfrm>
            <a:off x="7310450" y="4577900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3.4.2 </a:t>
            </a:r>
            <a:r>
              <a:rPr lang="en-US" altLang="ko-KR" dirty="0" smtClean="0"/>
              <a:t>Adapter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(5/6)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적용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기존의 클래스를 사용해야 하나 인터페이스가 수정되어야 하는 경우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기능은 제공하나 인터페이스가 맞지 않은 재사용 가능한 라이브러리가 있을 경우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/>
            </a:r>
            <a:b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</a:b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기존 라이브러리는 수정이 불가한 경우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3.4.2 </a:t>
            </a:r>
            <a:r>
              <a:rPr lang="en-US" altLang="ko-KR" dirty="0" smtClean="0"/>
              <a:t>Adapter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(6/6)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구조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2381228" y="2571744"/>
            <a:ext cx="1214446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Target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2381228" y="2928935"/>
            <a:ext cx="1214446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2381228" y="3000372"/>
            <a:ext cx="1214446" cy="28575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request() : void</a:t>
            </a:r>
            <a:endParaRPr kumimoji="1" lang="ko-KR" altLang="en-US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" name="꺾인 연결선 7"/>
          <p:cNvCxnSpPr>
            <a:stCxn id="14" idx="0"/>
            <a:endCxn id="7" idx="2"/>
          </p:cNvCxnSpPr>
          <p:nvPr/>
        </p:nvCxnSpPr>
        <p:spPr bwMode="auto">
          <a:xfrm rot="5400000" flipH="1" flipV="1">
            <a:off x="2556238" y="3718338"/>
            <a:ext cx="864427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9" name="이등변 삼각형 8"/>
          <p:cNvSpPr/>
          <p:nvPr/>
        </p:nvSpPr>
        <p:spPr bwMode="auto">
          <a:xfrm>
            <a:off x="2836751" y="3286124"/>
            <a:ext cx="285752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809592" y="2571744"/>
            <a:ext cx="1214446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Client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3809988" y="2571744"/>
            <a:ext cx="1643074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Banner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3809988" y="2928935"/>
            <a:ext cx="1643074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3809988" y="3000372"/>
            <a:ext cx="1643074" cy="28575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specificRequest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():void</a:t>
            </a:r>
            <a:endParaRPr kumimoji="1" lang="ko-KR" altLang="en-US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2381228" y="4150551"/>
            <a:ext cx="1214446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Adapter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2381228" y="4507742"/>
            <a:ext cx="1214446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2381228" y="4579179"/>
            <a:ext cx="1214446" cy="27858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request() : void</a:t>
            </a:r>
            <a:endParaRPr lang="ko-KR" altLang="en-US" sz="1000" b="1" i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7" name="꺾인 연결선 16"/>
          <p:cNvCxnSpPr>
            <a:stCxn id="10" idx="3"/>
            <a:endCxn id="5" idx="1"/>
          </p:cNvCxnSpPr>
          <p:nvPr/>
        </p:nvCxnSpPr>
        <p:spPr bwMode="auto">
          <a:xfrm>
            <a:off x="2024038" y="2772664"/>
            <a:ext cx="35719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9" name="꺾인 연결선 38"/>
          <p:cNvCxnSpPr>
            <a:stCxn id="14" idx="3"/>
            <a:endCxn id="13" idx="2"/>
          </p:cNvCxnSpPr>
          <p:nvPr/>
        </p:nvCxnSpPr>
        <p:spPr bwMode="auto">
          <a:xfrm flipV="1">
            <a:off x="3595674" y="3286124"/>
            <a:ext cx="1035851" cy="1065347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0" name="이등변 삼각형 19"/>
          <p:cNvSpPr/>
          <p:nvPr/>
        </p:nvSpPr>
        <p:spPr bwMode="auto">
          <a:xfrm>
            <a:off x="4491712" y="3286124"/>
            <a:ext cx="285752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7631780" y="2571744"/>
            <a:ext cx="1214446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Target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7631780" y="2928935"/>
            <a:ext cx="1214446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7631780" y="3000372"/>
            <a:ext cx="1214446" cy="28575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request() : void</a:t>
            </a:r>
            <a:endParaRPr kumimoji="1" lang="ko-KR" altLang="en-US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5" name="꺾인 연결선 34"/>
          <p:cNvCxnSpPr>
            <a:stCxn id="41" idx="0"/>
            <a:endCxn id="34" idx="2"/>
          </p:cNvCxnSpPr>
          <p:nvPr/>
        </p:nvCxnSpPr>
        <p:spPr bwMode="auto">
          <a:xfrm rot="5400000" flipH="1" flipV="1">
            <a:off x="8024689" y="3500438"/>
            <a:ext cx="428628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이등변 삼각형 35"/>
          <p:cNvSpPr/>
          <p:nvPr/>
        </p:nvSpPr>
        <p:spPr bwMode="auto">
          <a:xfrm>
            <a:off x="8087303" y="3286124"/>
            <a:ext cx="285752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6060144" y="2571744"/>
            <a:ext cx="1214446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Client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7381888" y="5143511"/>
            <a:ext cx="1714512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Banner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7381888" y="5500702"/>
            <a:ext cx="1714512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7381888" y="5572139"/>
            <a:ext cx="1714512" cy="28575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specificRequest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():void</a:t>
            </a:r>
            <a:endParaRPr kumimoji="1" lang="ko-KR" altLang="en-US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7631780" y="3714752"/>
            <a:ext cx="1214446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Adapter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7631780" y="4071943"/>
            <a:ext cx="1214446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7631780" y="4143380"/>
            <a:ext cx="1214446" cy="27858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request() : void</a:t>
            </a:r>
            <a:endParaRPr lang="ko-KR" altLang="en-US" sz="1000" b="1" i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4" name="꺾인 연결선 43"/>
          <p:cNvCxnSpPr>
            <a:stCxn id="37" idx="3"/>
            <a:endCxn id="32" idx="1"/>
          </p:cNvCxnSpPr>
          <p:nvPr/>
        </p:nvCxnSpPr>
        <p:spPr bwMode="auto">
          <a:xfrm>
            <a:off x="7274590" y="2772664"/>
            <a:ext cx="35719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5" name="꺾인 연결선 38"/>
          <p:cNvCxnSpPr>
            <a:stCxn id="43" idx="2"/>
            <a:endCxn id="38" idx="0"/>
          </p:cNvCxnSpPr>
          <p:nvPr/>
        </p:nvCxnSpPr>
        <p:spPr bwMode="auto">
          <a:xfrm rot="16200000" flipH="1">
            <a:off x="7878298" y="4782665"/>
            <a:ext cx="721550" cy="14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47" name="TextBox 46"/>
          <p:cNvSpPr txBox="1"/>
          <p:nvPr/>
        </p:nvSpPr>
        <p:spPr>
          <a:xfrm>
            <a:off x="7453326" y="4786322"/>
            <a:ext cx="760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</a:t>
            </a:r>
            <a:r>
              <a:rPr lang="en-US" altLang="ko-KR" sz="1000" b="1" dirty="0" err="1" smtClean="0"/>
              <a:t>adaptee</a:t>
            </a:r>
            <a:endParaRPr lang="ko-KR" altLang="en-US" sz="10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8310582" y="4786322"/>
            <a:ext cx="266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1</a:t>
            </a:r>
            <a:endParaRPr lang="ko-KR" altLang="en-US" sz="1000" b="1" dirty="0"/>
          </a:p>
        </p:txBody>
      </p:sp>
      <p:sp>
        <p:nvSpPr>
          <p:cNvPr id="49" name="다이아몬드 48"/>
          <p:cNvSpPr/>
          <p:nvPr/>
        </p:nvSpPr>
        <p:spPr bwMode="auto">
          <a:xfrm rot="5400000">
            <a:off x="8095985" y="4500570"/>
            <a:ext cx="285752" cy="142876"/>
          </a:xfrm>
          <a:prstGeom prst="diamond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166914" y="1785926"/>
            <a:ext cx="1947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u="sng" dirty="0" smtClean="0"/>
              <a:t>상속을 이용한 방법</a:t>
            </a:r>
            <a:endParaRPr lang="ko-KR" altLang="en-US" sz="1600" b="1" u="sng" dirty="0"/>
          </a:p>
        </p:txBody>
      </p:sp>
      <p:sp>
        <p:nvSpPr>
          <p:cNvPr id="56" name="TextBox 55"/>
          <p:cNvSpPr txBox="1"/>
          <p:nvPr/>
        </p:nvSpPr>
        <p:spPr>
          <a:xfrm>
            <a:off x="6738946" y="1785926"/>
            <a:ext cx="1947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u="sng" smtClean="0"/>
              <a:t>위임을 </a:t>
            </a:r>
            <a:r>
              <a:rPr lang="ko-KR" altLang="en-US" sz="1600" b="1" u="sng" dirty="0" smtClean="0"/>
              <a:t>이용한 방법</a:t>
            </a:r>
            <a:endParaRPr lang="ko-KR" altLang="en-US" sz="1600" b="1" u="sng" dirty="0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3.4.3</a:t>
            </a:r>
            <a:r>
              <a:rPr kumimoji="1" lang="en-US" altLang="ko-KR" sz="2200" baseline="0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 </a:t>
            </a:r>
            <a:r>
              <a:rPr lang="en-US" altLang="ko-KR" dirty="0" smtClean="0"/>
              <a:t>Facade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(1/5)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의도</a:t>
            </a:r>
            <a:endParaRPr lang="en-US" altLang="ko-KR" sz="18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서브시스템을 이루는 다수 객체들의 인터페이스 집합에 대해 일관된 하나의 인터페이스를 제공</a:t>
            </a:r>
            <a:endParaRPr lang="en-US" altLang="ko-KR" sz="16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복잡한 내용을 신경 쓰지 않고 하나의 창구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인터페이스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)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로 쉽게 사용</a:t>
            </a:r>
            <a:endParaRPr lang="en-US" altLang="ko-KR" sz="16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동기</a:t>
            </a:r>
            <a:endParaRPr lang="en-US" altLang="ko-KR" sz="18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데이터베이스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 HTML </a:t>
            </a:r>
            <a:r>
              <a:rPr lang="ko-KR" altLang="en-US" sz="1600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생성기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전자메일서버를 이용하여 메일을 보내는 웹 어플리케이션을 만들고자 함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1"/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Client 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프로그램 작성자는 내부 구조를 모름</a:t>
            </a:r>
            <a:endParaRPr lang="ko-KR" altLang="en-US" sz="16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4667244" y="3263181"/>
            <a:ext cx="1285884" cy="46815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메일 전송</a:t>
            </a: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/>
            </a:r>
            <a:b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</a:br>
            <a:r>
              <a:rPr kumimoji="1" lang="ko-KR" altLang="en-US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프로그램</a:t>
            </a:r>
          </a:p>
        </p:txBody>
      </p:sp>
      <p:sp>
        <p:nvSpPr>
          <p:cNvPr id="6" name="직사각형 5"/>
          <p:cNvSpPr/>
          <p:nvPr/>
        </p:nvSpPr>
        <p:spPr bwMode="auto">
          <a:xfrm>
            <a:off x="3024170" y="4334751"/>
            <a:ext cx="1285884" cy="46815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데이터베이스</a:t>
            </a:r>
          </a:p>
        </p:txBody>
      </p:sp>
      <p:sp>
        <p:nvSpPr>
          <p:cNvPr id="7" name="직사각형 6"/>
          <p:cNvSpPr/>
          <p:nvPr/>
        </p:nvSpPr>
        <p:spPr bwMode="auto">
          <a:xfrm>
            <a:off x="4667244" y="4334751"/>
            <a:ext cx="1285884" cy="46815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HTML </a:t>
            </a:r>
            <a:r>
              <a:rPr kumimoji="1" lang="ko-KR" altLang="en-US" sz="12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생성기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6310318" y="4334751"/>
            <a:ext cx="1285884" cy="46815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전자메일서버</a:t>
            </a:r>
          </a:p>
        </p:txBody>
      </p:sp>
      <p:sp>
        <p:nvSpPr>
          <p:cNvPr id="9" name="직사각형 8"/>
          <p:cNvSpPr/>
          <p:nvPr/>
        </p:nvSpPr>
        <p:spPr bwMode="auto">
          <a:xfrm>
            <a:off x="1381096" y="4834817"/>
            <a:ext cx="1285884" cy="46815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JDBC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1381096" y="4048999"/>
            <a:ext cx="1285884" cy="46815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디스크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7667640" y="3620371"/>
            <a:ext cx="1285884" cy="46815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2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메시징서버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4667244" y="5049131"/>
            <a:ext cx="1285884" cy="46815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파서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4" name="직선 연결선 13"/>
          <p:cNvCxnSpPr>
            <a:stCxn id="6" idx="1"/>
            <a:endCxn id="11" idx="3"/>
          </p:cNvCxnSpPr>
          <p:nvPr/>
        </p:nvCxnSpPr>
        <p:spPr bwMode="auto">
          <a:xfrm rot="10800000">
            <a:off x="2666980" y="4283079"/>
            <a:ext cx="357190" cy="285752"/>
          </a:xfrm>
          <a:prstGeom prst="bentConnector3">
            <a:avLst>
              <a:gd name="adj1" fmla="val 50000"/>
            </a:avLst>
          </a:prstGeom>
          <a:ln>
            <a:prstDash val="sysDash"/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17" name="직선 연결선 13"/>
          <p:cNvCxnSpPr>
            <a:stCxn id="6" idx="2"/>
            <a:endCxn id="9" idx="3"/>
          </p:cNvCxnSpPr>
          <p:nvPr/>
        </p:nvCxnSpPr>
        <p:spPr bwMode="auto">
          <a:xfrm rot="5400000">
            <a:off x="3034053" y="4435837"/>
            <a:ext cx="265987" cy="1000132"/>
          </a:xfrm>
          <a:prstGeom prst="bentConnector2">
            <a:avLst/>
          </a:prstGeom>
          <a:ln>
            <a:prstDash val="sysDash"/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0" name="직선 연결선 13"/>
          <p:cNvCxnSpPr>
            <a:stCxn id="7" idx="2"/>
            <a:endCxn id="13" idx="0"/>
          </p:cNvCxnSpPr>
          <p:nvPr/>
        </p:nvCxnSpPr>
        <p:spPr bwMode="auto">
          <a:xfrm rot="5400000">
            <a:off x="5187076" y="4926020"/>
            <a:ext cx="246221" cy="1588"/>
          </a:xfrm>
          <a:prstGeom prst="bentConnector3">
            <a:avLst>
              <a:gd name="adj1" fmla="val 50000"/>
            </a:avLst>
          </a:prstGeom>
          <a:ln>
            <a:prstDash val="sysDash"/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4" name="직선 연결선 13"/>
          <p:cNvCxnSpPr>
            <a:stCxn id="8" idx="3"/>
            <a:endCxn id="12" idx="2"/>
          </p:cNvCxnSpPr>
          <p:nvPr/>
        </p:nvCxnSpPr>
        <p:spPr bwMode="auto">
          <a:xfrm flipV="1">
            <a:off x="7596202" y="4088530"/>
            <a:ext cx="714380" cy="480301"/>
          </a:xfrm>
          <a:prstGeom prst="bentConnector2">
            <a:avLst/>
          </a:prstGeom>
          <a:ln>
            <a:prstDash val="solid"/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28" name="이등변 삼각형 27"/>
          <p:cNvSpPr/>
          <p:nvPr/>
        </p:nvSpPr>
        <p:spPr bwMode="auto">
          <a:xfrm>
            <a:off x="8167706" y="4334751"/>
            <a:ext cx="285752" cy="142876"/>
          </a:xfrm>
          <a:prstGeom prst="triangle">
            <a:avLst/>
          </a:prstGeom>
          <a:ln>
            <a:prstDash val="solid"/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9" name="직선 연결선 13"/>
          <p:cNvCxnSpPr>
            <a:stCxn id="5" idx="2"/>
            <a:endCxn id="6" idx="0"/>
          </p:cNvCxnSpPr>
          <p:nvPr/>
        </p:nvCxnSpPr>
        <p:spPr bwMode="auto">
          <a:xfrm rot="5400000">
            <a:off x="4186944" y="3211508"/>
            <a:ext cx="603411" cy="1643074"/>
          </a:xfrm>
          <a:prstGeom prst="curvedConnector3">
            <a:avLst>
              <a:gd name="adj1" fmla="val 50000"/>
            </a:avLst>
          </a:prstGeom>
          <a:ln>
            <a:prstDash val="solid"/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32" name="직선 연결선 13"/>
          <p:cNvCxnSpPr>
            <a:stCxn id="5" idx="2"/>
            <a:endCxn id="7" idx="0"/>
          </p:cNvCxnSpPr>
          <p:nvPr/>
        </p:nvCxnSpPr>
        <p:spPr bwMode="auto">
          <a:xfrm rot="5400000">
            <a:off x="5008481" y="4033045"/>
            <a:ext cx="603411" cy="1588"/>
          </a:xfrm>
          <a:prstGeom prst="curvedConnector3">
            <a:avLst>
              <a:gd name="adj1" fmla="val 50000"/>
            </a:avLst>
          </a:prstGeom>
          <a:ln>
            <a:prstDash val="solid"/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37" name="직선 연결선 13"/>
          <p:cNvCxnSpPr>
            <a:stCxn id="5" idx="2"/>
            <a:endCxn id="8" idx="0"/>
          </p:cNvCxnSpPr>
          <p:nvPr/>
        </p:nvCxnSpPr>
        <p:spPr bwMode="auto">
          <a:xfrm rot="16200000" flipH="1">
            <a:off x="5830018" y="3211508"/>
            <a:ext cx="603411" cy="1643074"/>
          </a:xfrm>
          <a:prstGeom prst="curvedConnector3">
            <a:avLst>
              <a:gd name="adj1" fmla="val 50000"/>
            </a:avLst>
          </a:prstGeom>
          <a:ln>
            <a:prstDash val="solid"/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b="1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1.1.3.5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다형성</a:t>
            </a:r>
            <a:r>
              <a:rPr lang="en-US" altLang="ko-KR" dirty="0" smtClean="0"/>
              <a:t>(Polymorphism) (2/2)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용어 정의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(from </a:t>
            </a:r>
            <a:r>
              <a:rPr lang="en-US" altLang="ko-KR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wikipedia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)</a:t>
            </a:r>
          </a:p>
          <a:p>
            <a:pPr lvl="1"/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[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간단정의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]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다형성은 자식 클래스의 멤버를 부모클래스의 멤버처럼 다루는 것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다형성은 동일한 이름의 </a:t>
            </a:r>
            <a:r>
              <a:rPr lang="ko-KR" altLang="en-US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메소드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호출에 응답하여 서로 다른 타입에 소속되는 객체의 역량이다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프로그램은 객체의 정확한 타입을 미리 알 필요가 없으며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따라서 이 행위는 실행 시점에 구현될 수 있다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이것을 지연 바인딩 또는 동적 바인딩이라 함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). 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참여하는 서로 다른 객체는 클라이언트에게 호환 가능한 인터페이스를 제시하기만 하면 된다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이 인터페이스는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동일한 이름과 매개변수를 가진 </a:t>
            </a:r>
            <a:r>
              <a:rPr lang="ko-KR" altLang="en-US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퍼블릭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ko-KR" altLang="en-US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메소드여야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한다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Overriding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자식 클래스가 부모 클래스의 </a:t>
            </a:r>
            <a:r>
              <a:rPr lang="ko-KR" altLang="en-US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메소드를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재정의하는 것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 overriding polymorphism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이라고 함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</a:p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Overloading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구현에 따라 서로 다른 여러 기능을 수행하기 위해 하나의 </a:t>
            </a:r>
            <a:r>
              <a:rPr lang="ko-KR" altLang="en-US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메소드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ko-KR" altLang="en-US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시그너처를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사용함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overloading polymorphism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이라고 함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예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“+”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연산자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3.4.3 </a:t>
            </a:r>
            <a:r>
              <a:rPr lang="en-US" altLang="ko-KR" dirty="0" smtClean="0"/>
              <a:t>Facade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(2/5)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동기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4381492" y="2214554"/>
            <a:ext cx="1428760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Main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4381492" y="2571745"/>
            <a:ext cx="1428760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4381492" y="2643182"/>
            <a:ext cx="142876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8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" name="꺾인 연결선 7"/>
          <p:cNvCxnSpPr>
            <a:stCxn id="7" idx="2"/>
            <a:endCxn id="10" idx="0"/>
          </p:cNvCxnSpPr>
          <p:nvPr/>
        </p:nvCxnSpPr>
        <p:spPr bwMode="auto">
          <a:xfrm rot="5400000">
            <a:off x="4810120" y="3000372"/>
            <a:ext cx="571504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0" name="직사각형 9"/>
          <p:cNvSpPr/>
          <p:nvPr/>
        </p:nvSpPr>
        <p:spPr bwMode="auto">
          <a:xfrm>
            <a:off x="4381492" y="3286124"/>
            <a:ext cx="1428760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PageMaker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4381492" y="3643315"/>
            <a:ext cx="1428760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4381492" y="3714752"/>
            <a:ext cx="1428760" cy="28575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sendMailPage</a:t>
            </a:r>
            <a:endParaRPr kumimoji="1" lang="ko-KR" altLang="en-US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2024038" y="4500570"/>
            <a:ext cx="1428760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HtmlGenerator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2024038" y="4857761"/>
            <a:ext cx="1428760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2024038" y="4929198"/>
            <a:ext cx="1428760" cy="28575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makeHtml</a:t>
            </a:r>
            <a:endParaRPr kumimoji="1" lang="ko-KR" altLang="en-US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4381492" y="4500570"/>
            <a:ext cx="1428760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Database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4381492" y="4857761"/>
            <a:ext cx="1428760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4381492" y="4929198"/>
            <a:ext cx="1428760" cy="28575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getMailInfo</a:t>
            </a:r>
            <a:endParaRPr kumimoji="1" lang="ko-KR" altLang="en-US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6810384" y="4500570"/>
            <a:ext cx="1428760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MailServer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6810384" y="4857761"/>
            <a:ext cx="1428760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6810384" y="4929198"/>
            <a:ext cx="1428760" cy="28575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sendMail</a:t>
            </a:r>
            <a:endParaRPr kumimoji="1" lang="ko-KR" altLang="en-US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7" name="꺾인 연결선 26"/>
          <p:cNvCxnSpPr>
            <a:stCxn id="12" idx="1"/>
            <a:endCxn id="13" idx="0"/>
          </p:cNvCxnSpPr>
          <p:nvPr/>
        </p:nvCxnSpPr>
        <p:spPr bwMode="auto">
          <a:xfrm rot="10800000" flipV="1">
            <a:off x="2738418" y="3857628"/>
            <a:ext cx="1643074" cy="642942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31" name="꺾인 연결선 26"/>
          <p:cNvCxnSpPr>
            <a:stCxn id="12" idx="3"/>
            <a:endCxn id="19" idx="0"/>
          </p:cNvCxnSpPr>
          <p:nvPr/>
        </p:nvCxnSpPr>
        <p:spPr bwMode="auto">
          <a:xfrm>
            <a:off x="5810252" y="3857628"/>
            <a:ext cx="1714512" cy="642942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34" name="꺾인 연결선 26"/>
          <p:cNvCxnSpPr>
            <a:stCxn id="12" idx="2"/>
            <a:endCxn id="16" idx="0"/>
          </p:cNvCxnSpPr>
          <p:nvPr/>
        </p:nvCxnSpPr>
        <p:spPr bwMode="auto">
          <a:xfrm rot="5400000">
            <a:off x="4845839" y="4250537"/>
            <a:ext cx="500066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37" name="TextBox 36"/>
          <p:cNvSpPr txBox="1"/>
          <p:nvPr/>
        </p:nvSpPr>
        <p:spPr>
          <a:xfrm>
            <a:off x="1095344" y="3000373"/>
            <a:ext cx="2500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클라이언트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(Main)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은 단지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PageMaker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의 </a:t>
            </a:r>
            <a:r>
              <a:rPr lang="en-US" altLang="ko-KR" sz="1200" b="1" dirty="0" err="1" smtClean="0">
                <a:latin typeface="휴먼편지체" pitchFamily="18" charset="-127"/>
                <a:ea typeface="휴먼편지체" pitchFamily="18" charset="-127"/>
              </a:rPr>
              <a:t>sendMailPage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 </a:t>
            </a:r>
            <a:r>
              <a:rPr lang="ko-KR" altLang="en-US" sz="1200" b="1" dirty="0" err="1" smtClean="0">
                <a:latin typeface="휴먼편지체" pitchFamily="18" charset="-127"/>
                <a:ea typeface="휴먼편지체" pitchFamily="18" charset="-127"/>
              </a:rPr>
              <a:t>메소드만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 호출한다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4238616" y="2428869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3095608" y="2928935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0" name="구부러진 연결선 39"/>
          <p:cNvCxnSpPr>
            <a:stCxn id="39" idx="0"/>
            <a:endCxn id="38" idx="1"/>
          </p:cNvCxnSpPr>
          <p:nvPr/>
        </p:nvCxnSpPr>
        <p:spPr bwMode="auto">
          <a:xfrm rot="5400000" flipH="1" flipV="1">
            <a:off x="3452798" y="2143118"/>
            <a:ext cx="464347" cy="1107289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3" name="TextBox 42"/>
          <p:cNvSpPr txBox="1"/>
          <p:nvPr/>
        </p:nvSpPr>
        <p:spPr>
          <a:xfrm>
            <a:off x="6667508" y="2643183"/>
            <a:ext cx="2714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창구 역할을 하는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PageMaker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가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Database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에서 메일정보를 읽고 </a:t>
            </a:r>
            <a:r>
              <a:rPr lang="en-US" altLang="ko-KR" sz="1200" b="1" dirty="0" err="1" smtClean="0">
                <a:latin typeface="휴먼편지체" pitchFamily="18" charset="-127"/>
                <a:ea typeface="휴먼편지체" pitchFamily="18" charset="-127"/>
              </a:rPr>
              <a:t>HtmlGenerator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를 이용하여 메일 내용을 만들고 </a:t>
            </a:r>
            <a:r>
              <a:rPr lang="en-US" altLang="ko-KR" sz="1200" b="1" dirty="0" err="1" smtClean="0">
                <a:latin typeface="휴먼편지체" pitchFamily="18" charset="-127"/>
                <a:ea typeface="휴먼편지체" pitchFamily="18" charset="-127"/>
              </a:rPr>
              <a:t>MailServer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로 메일을 전송하는 </a:t>
            </a:r>
            <a:r>
              <a:rPr lang="ko-KR" altLang="en-US" sz="1200" b="1" dirty="0" err="1" smtClean="0">
                <a:latin typeface="휴먼편지체" pitchFamily="18" charset="-127"/>
                <a:ea typeface="휴먼편지체" pitchFamily="18" charset="-127"/>
              </a:rPr>
              <a:t>로직을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 수행한다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5810252" y="3607596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6596070" y="317896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6" name="구부러진 연결선 45"/>
          <p:cNvCxnSpPr>
            <a:stCxn id="45" idx="1"/>
            <a:endCxn id="44" idx="3"/>
          </p:cNvCxnSpPr>
          <p:nvPr/>
        </p:nvCxnSpPr>
        <p:spPr bwMode="auto">
          <a:xfrm rot="10800000" flipV="1">
            <a:off x="5881690" y="3214687"/>
            <a:ext cx="714380" cy="428628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3.4.3 </a:t>
            </a:r>
            <a:r>
              <a:rPr lang="en-US" altLang="ko-KR" dirty="0" smtClean="0"/>
              <a:t>Facade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(3/5)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동기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952468" y="1857364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Main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2881294" y="1857364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:PageMaker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" name="꺾인 연결선 6"/>
          <p:cNvCxnSpPr>
            <a:stCxn id="5" idx="2"/>
          </p:cNvCxnSpPr>
          <p:nvPr/>
        </p:nvCxnSpPr>
        <p:spPr bwMode="auto">
          <a:xfrm rot="5400000">
            <a:off x="-333416" y="4214818"/>
            <a:ext cx="4000528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꺾인 연결선 7"/>
          <p:cNvCxnSpPr>
            <a:stCxn id="6" idx="2"/>
          </p:cNvCxnSpPr>
          <p:nvPr/>
        </p:nvCxnSpPr>
        <p:spPr bwMode="auto">
          <a:xfrm rot="5400000">
            <a:off x="1595807" y="4214421"/>
            <a:ext cx="3999734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9" name="직사각형 8"/>
          <p:cNvSpPr/>
          <p:nvPr/>
        </p:nvSpPr>
        <p:spPr bwMode="auto">
          <a:xfrm>
            <a:off x="1595410" y="2500306"/>
            <a:ext cx="142876" cy="35719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1595410" y="2867020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1" name="꺾인 연결선 10"/>
          <p:cNvCxnSpPr>
            <a:stCxn id="10" idx="3"/>
            <a:endCxn id="17" idx="1"/>
          </p:cNvCxnSpPr>
          <p:nvPr/>
        </p:nvCxnSpPr>
        <p:spPr bwMode="auto">
          <a:xfrm flipV="1">
            <a:off x="1747810" y="2932485"/>
            <a:ext cx="1766902" cy="121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2" name="직사각형 11"/>
          <p:cNvSpPr/>
          <p:nvPr/>
        </p:nvSpPr>
        <p:spPr bwMode="auto">
          <a:xfrm>
            <a:off x="3524236" y="2500306"/>
            <a:ext cx="142876" cy="35719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4738682" y="1857364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defTabSz="1038225"/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Database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4" name="꺾인 연결선 13"/>
          <p:cNvCxnSpPr>
            <a:stCxn id="13" idx="2"/>
          </p:cNvCxnSpPr>
          <p:nvPr/>
        </p:nvCxnSpPr>
        <p:spPr bwMode="auto">
          <a:xfrm rot="5400000">
            <a:off x="3453195" y="4214421"/>
            <a:ext cx="3999734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1738286" y="2713490"/>
            <a:ext cx="17059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메일전송 및 결과 보여주기</a:t>
            </a:r>
            <a:endParaRPr lang="ko-KR" altLang="en-US" sz="1000" b="1" dirty="0"/>
          </a:p>
        </p:txBody>
      </p:sp>
      <p:sp>
        <p:nvSpPr>
          <p:cNvPr id="16" name="직사각형 15"/>
          <p:cNvSpPr/>
          <p:nvPr/>
        </p:nvSpPr>
        <p:spPr bwMode="auto">
          <a:xfrm>
            <a:off x="5381624" y="2500306"/>
            <a:ext cx="142876" cy="35719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3514712" y="2865809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3524236" y="3368216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꺾인 연결선 18"/>
          <p:cNvCxnSpPr>
            <a:stCxn id="18" idx="3"/>
            <a:endCxn id="21" idx="1"/>
          </p:cNvCxnSpPr>
          <p:nvPr/>
        </p:nvCxnSpPr>
        <p:spPr bwMode="auto">
          <a:xfrm flipV="1">
            <a:off x="3676636" y="3433681"/>
            <a:ext cx="1704988" cy="121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4024302" y="3214686"/>
            <a:ext cx="10278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메일 정보 조회</a:t>
            </a:r>
            <a:endParaRPr lang="ko-KR" altLang="en-US" sz="1000" b="1" dirty="0"/>
          </a:p>
        </p:txBody>
      </p:sp>
      <p:sp>
        <p:nvSpPr>
          <p:cNvPr id="21" name="직사각형 20"/>
          <p:cNvSpPr/>
          <p:nvPr/>
        </p:nvSpPr>
        <p:spPr bwMode="auto">
          <a:xfrm>
            <a:off x="5381624" y="3367005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6596070" y="1857364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defTabSz="1038225"/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12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HtmlGenerator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3" name="꺾인 연결선 32"/>
          <p:cNvCxnSpPr>
            <a:stCxn id="32" idx="2"/>
          </p:cNvCxnSpPr>
          <p:nvPr/>
        </p:nvCxnSpPr>
        <p:spPr bwMode="auto">
          <a:xfrm rot="5400000">
            <a:off x="5310583" y="4214421"/>
            <a:ext cx="3999734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4" name="직사각형 33"/>
          <p:cNvSpPr/>
          <p:nvPr/>
        </p:nvSpPr>
        <p:spPr bwMode="auto">
          <a:xfrm>
            <a:off x="7239012" y="2500306"/>
            <a:ext cx="142876" cy="35719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7239012" y="3367005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7239012" y="4577900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8382020" y="1857364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:</a:t>
            </a:r>
            <a:r>
              <a:rPr kumimoji="1" lang="en-US" altLang="ko-KR" sz="1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MailServer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8" name="꺾인 연결선 37"/>
          <p:cNvCxnSpPr>
            <a:stCxn id="37" idx="2"/>
          </p:cNvCxnSpPr>
          <p:nvPr/>
        </p:nvCxnSpPr>
        <p:spPr bwMode="auto">
          <a:xfrm rot="5400000">
            <a:off x="7096533" y="4214421"/>
            <a:ext cx="3999734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직사각형 38"/>
          <p:cNvSpPr/>
          <p:nvPr/>
        </p:nvSpPr>
        <p:spPr bwMode="auto">
          <a:xfrm>
            <a:off x="9024962" y="2500306"/>
            <a:ext cx="142876" cy="35719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9024962" y="3367005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9024962" y="4577900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3524236" y="4082596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3" name="꺾인 연결선 42"/>
          <p:cNvCxnSpPr>
            <a:stCxn id="42" idx="3"/>
            <a:endCxn id="45" idx="1"/>
          </p:cNvCxnSpPr>
          <p:nvPr/>
        </p:nvCxnSpPr>
        <p:spPr bwMode="auto">
          <a:xfrm flipV="1">
            <a:off x="3676636" y="4148061"/>
            <a:ext cx="3552852" cy="121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44" name="TextBox 43"/>
          <p:cNvSpPr txBox="1"/>
          <p:nvPr/>
        </p:nvSpPr>
        <p:spPr>
          <a:xfrm>
            <a:off x="5810252" y="3929066"/>
            <a:ext cx="11560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메일 내용 만들기</a:t>
            </a:r>
            <a:endParaRPr lang="ko-KR" altLang="en-US" sz="1000" b="1" dirty="0"/>
          </a:p>
        </p:txBody>
      </p:sp>
      <p:sp>
        <p:nvSpPr>
          <p:cNvPr id="45" name="직사각형 44"/>
          <p:cNvSpPr/>
          <p:nvPr/>
        </p:nvSpPr>
        <p:spPr bwMode="auto">
          <a:xfrm>
            <a:off x="7229488" y="4081385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직사각형 45"/>
          <p:cNvSpPr/>
          <p:nvPr/>
        </p:nvSpPr>
        <p:spPr bwMode="auto">
          <a:xfrm>
            <a:off x="3524236" y="4868414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7" name="꺾인 연결선 46"/>
          <p:cNvCxnSpPr>
            <a:stCxn id="46" idx="3"/>
            <a:endCxn id="49" idx="1"/>
          </p:cNvCxnSpPr>
          <p:nvPr/>
        </p:nvCxnSpPr>
        <p:spPr bwMode="auto">
          <a:xfrm flipV="1">
            <a:off x="3676636" y="4933879"/>
            <a:ext cx="5348326" cy="121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48" name="TextBox 47"/>
          <p:cNvSpPr txBox="1"/>
          <p:nvPr/>
        </p:nvSpPr>
        <p:spPr>
          <a:xfrm>
            <a:off x="7810516" y="4714884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메일 전송</a:t>
            </a:r>
            <a:endParaRPr lang="ko-KR" altLang="en-US" sz="1000" b="1" dirty="0"/>
          </a:p>
        </p:txBody>
      </p:sp>
      <p:sp>
        <p:nvSpPr>
          <p:cNvPr id="49" name="직사각형 48"/>
          <p:cNvSpPr/>
          <p:nvPr/>
        </p:nvSpPr>
        <p:spPr bwMode="auto">
          <a:xfrm>
            <a:off x="9024962" y="4867203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직사각형 49"/>
          <p:cNvSpPr/>
          <p:nvPr/>
        </p:nvSpPr>
        <p:spPr bwMode="auto">
          <a:xfrm>
            <a:off x="3524236" y="5006609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1" name="꺾인 연결선 50"/>
          <p:cNvCxnSpPr>
            <a:stCxn id="50" idx="1"/>
            <a:endCxn id="52" idx="3"/>
          </p:cNvCxnSpPr>
          <p:nvPr/>
        </p:nvCxnSpPr>
        <p:spPr bwMode="auto">
          <a:xfrm rot="10800000">
            <a:off x="1738286" y="5072075"/>
            <a:ext cx="1785950" cy="121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 w="med" len="med"/>
          </a:ln>
          <a:effectLst/>
        </p:spPr>
      </p:cxnSp>
      <p:sp>
        <p:nvSpPr>
          <p:cNvPr id="52" name="직사각형 51"/>
          <p:cNvSpPr/>
          <p:nvPr/>
        </p:nvSpPr>
        <p:spPr bwMode="auto">
          <a:xfrm>
            <a:off x="1585886" y="5005398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3.4.3 </a:t>
            </a:r>
            <a:r>
              <a:rPr lang="en-US" altLang="ko-KR" dirty="0" smtClean="0"/>
              <a:t>Facade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(4/5)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적용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복잡한 서브시스템에 대한 단순한 인터페이스 제공이 필요할 때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시스템이 발전하면 재사용을 위해 클래스가 작아지거나 많아짐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서브 시스템이 복잡해지면 그것을 사용하는 개발자는 충분히 이해하지 못할 수 있음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클라이언트와 구현 클래스 간에 너무 많은 종속성이 존재할 때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Façade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를 사용함으로 클라이언트와 서브시스템간의 결합을 줄임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서브 시스템 변경 시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Façade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만 영향을 받음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서브시스템들의 계층화를 이루고자 할 때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(Layered)</a:t>
            </a:r>
          </a:p>
          <a:p>
            <a:pPr lvl="2"/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Façade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는 계층별 접근저을 제공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계층간 종속성을 줄일 수 있음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서브시스템의 내부 설계 변경이 다른 시스템과 독립적으로 이루어 질 수 있음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 bwMode="auto">
          <a:xfrm>
            <a:off x="1809724" y="2285992"/>
            <a:ext cx="6572296" cy="2786082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3.4.3 </a:t>
            </a:r>
            <a:r>
              <a:rPr lang="en-US" altLang="ko-KR" dirty="0" smtClean="0"/>
              <a:t>Facade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(5/5)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구조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4238616" y="2071678"/>
            <a:ext cx="1428760" cy="401839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Façade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" name="꺾인 연결선 5"/>
          <p:cNvCxnSpPr>
            <a:stCxn id="13" idx="0"/>
            <a:endCxn id="12" idx="2"/>
          </p:cNvCxnSpPr>
          <p:nvPr/>
        </p:nvCxnSpPr>
        <p:spPr bwMode="auto">
          <a:xfrm rot="5400000" flipH="1" flipV="1">
            <a:off x="6189767" y="3737077"/>
            <a:ext cx="526855" cy="571504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직사각형 7"/>
          <p:cNvSpPr/>
          <p:nvPr/>
        </p:nvSpPr>
        <p:spPr bwMode="auto">
          <a:xfrm>
            <a:off x="3452798" y="3214686"/>
            <a:ext cx="857256" cy="401839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3809988" y="3786190"/>
            <a:ext cx="857256" cy="401839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2166914" y="3357562"/>
            <a:ext cx="857256" cy="401839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2166914" y="4357694"/>
            <a:ext cx="857256" cy="401839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6310318" y="3357562"/>
            <a:ext cx="857256" cy="401839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5738814" y="4286256"/>
            <a:ext cx="857256" cy="401839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6881822" y="4286256"/>
            <a:ext cx="857256" cy="401839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8" name="꺾인 연결선 17"/>
          <p:cNvCxnSpPr>
            <a:stCxn id="14" idx="0"/>
            <a:endCxn id="12" idx="2"/>
          </p:cNvCxnSpPr>
          <p:nvPr/>
        </p:nvCxnSpPr>
        <p:spPr bwMode="auto">
          <a:xfrm rot="16200000" flipV="1">
            <a:off x="6761271" y="3737077"/>
            <a:ext cx="526855" cy="571504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이등변 삼각형 6"/>
          <p:cNvSpPr/>
          <p:nvPr/>
        </p:nvSpPr>
        <p:spPr bwMode="auto">
          <a:xfrm>
            <a:off x="6596070" y="3786190"/>
            <a:ext cx="285752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1" name="꺾인 연결선 20"/>
          <p:cNvCxnSpPr>
            <a:stCxn id="10" idx="3"/>
            <a:endCxn id="9" idx="1"/>
          </p:cNvCxnSpPr>
          <p:nvPr/>
        </p:nvCxnSpPr>
        <p:spPr bwMode="auto">
          <a:xfrm>
            <a:off x="3024170" y="3558482"/>
            <a:ext cx="785818" cy="42862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꺾인 연결선 24"/>
          <p:cNvCxnSpPr>
            <a:stCxn id="10" idx="2"/>
            <a:endCxn id="11" idx="0"/>
          </p:cNvCxnSpPr>
          <p:nvPr/>
        </p:nvCxnSpPr>
        <p:spPr bwMode="auto">
          <a:xfrm rot="5400000">
            <a:off x="2296396" y="4058547"/>
            <a:ext cx="598293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이등변 삼각형 27"/>
          <p:cNvSpPr/>
          <p:nvPr/>
        </p:nvSpPr>
        <p:spPr bwMode="auto">
          <a:xfrm>
            <a:off x="2452666" y="3786190"/>
            <a:ext cx="285752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9" name="꺾인 연결선 28"/>
          <p:cNvCxnSpPr>
            <a:stCxn id="5" idx="2"/>
            <a:endCxn id="11" idx="3"/>
          </p:cNvCxnSpPr>
          <p:nvPr/>
        </p:nvCxnSpPr>
        <p:spPr bwMode="auto">
          <a:xfrm rot="5400000">
            <a:off x="2946035" y="2551652"/>
            <a:ext cx="2085097" cy="1928826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37" name="직사각형 36"/>
          <p:cNvSpPr/>
          <p:nvPr/>
        </p:nvSpPr>
        <p:spPr bwMode="auto">
          <a:xfrm>
            <a:off x="4381492" y="242886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4595806" y="242886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5310186" y="242886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0" name="꺾인 연결선 28"/>
          <p:cNvCxnSpPr>
            <a:stCxn id="37" idx="2"/>
            <a:endCxn id="8" idx="0"/>
          </p:cNvCxnSpPr>
          <p:nvPr/>
        </p:nvCxnSpPr>
        <p:spPr bwMode="auto">
          <a:xfrm rot="5400000">
            <a:off x="3792129" y="2589604"/>
            <a:ext cx="714380" cy="535785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3" name="꺾인 연결선 28"/>
          <p:cNvCxnSpPr>
            <a:stCxn id="38" idx="3"/>
            <a:endCxn id="46" idx="0"/>
          </p:cNvCxnSpPr>
          <p:nvPr/>
        </p:nvCxnSpPr>
        <p:spPr bwMode="auto">
          <a:xfrm flipH="1">
            <a:off x="4560087" y="2464587"/>
            <a:ext cx="107157" cy="1321603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46" name="직사각형 45"/>
          <p:cNvSpPr/>
          <p:nvPr/>
        </p:nvSpPr>
        <p:spPr bwMode="auto">
          <a:xfrm>
            <a:off x="4524368" y="3786190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8" name="꺾인 연결선 28"/>
          <p:cNvCxnSpPr>
            <a:stCxn id="39" idx="2"/>
            <a:endCxn id="51" idx="0"/>
          </p:cNvCxnSpPr>
          <p:nvPr/>
        </p:nvCxnSpPr>
        <p:spPr bwMode="auto">
          <a:xfrm rot="16200000" flipH="1">
            <a:off x="4702963" y="3143248"/>
            <a:ext cx="1785950" cy="500066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51" name="직사각형 50"/>
          <p:cNvSpPr/>
          <p:nvPr/>
        </p:nvSpPr>
        <p:spPr bwMode="auto">
          <a:xfrm>
            <a:off x="5810252" y="4286256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881162" y="2335405"/>
            <a:ext cx="1082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서브시스템</a:t>
            </a:r>
            <a:endParaRPr lang="ko-KR" altLang="en-US" sz="1400" b="1" dirty="0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3.4.4</a:t>
            </a:r>
            <a:r>
              <a:rPr kumimoji="1" lang="en-US" altLang="ko-KR" sz="2200" baseline="0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 </a:t>
            </a:r>
            <a:r>
              <a:rPr lang="en-US" altLang="ko-KR" dirty="0" smtClean="0"/>
              <a:t>Flyweight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(1/7)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의도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대규모의 작은 객체들을 효과적으로 사용하기 위해 공유함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작은 객체들도 대규모일 경우 메모리 문제가 발생할 수 있음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동기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글자의 폰트의 정보를 가진 다소 무거운 객체를 이용하여 출력 시스템을 만들고자 함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각 글자는 응용력을 높이기 위해 객체를 사용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작은 메모리의 시스템에서도 원활하게 동작하기 원함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2649" y="3881573"/>
            <a:ext cx="929952" cy="857255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altLang="ko-KR" sz="4800" dirty="0" smtClean="0"/>
              <a:t>0</a:t>
            </a:r>
            <a:endParaRPr lang="ko-KR" alt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2022780" y="3881573"/>
            <a:ext cx="929952" cy="857255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altLang="ko-KR" sz="4800" dirty="0" smtClean="0"/>
              <a:t>1</a:t>
            </a:r>
            <a:endParaRPr lang="ko-KR" altLang="en-US"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3022912" y="3881573"/>
            <a:ext cx="929952" cy="857255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altLang="ko-KR" sz="4800" dirty="0" smtClean="0"/>
              <a:t>9</a:t>
            </a:r>
            <a:endParaRPr lang="ko-KR" altLang="en-US" sz="4800" dirty="0"/>
          </a:p>
        </p:txBody>
      </p:sp>
      <p:sp>
        <p:nvSpPr>
          <p:cNvPr id="8" name="TextBox 7"/>
          <p:cNvSpPr txBox="1"/>
          <p:nvPr/>
        </p:nvSpPr>
        <p:spPr>
          <a:xfrm>
            <a:off x="4023044" y="3881573"/>
            <a:ext cx="929952" cy="857255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altLang="ko-KR" sz="4800" dirty="0" smtClean="0"/>
              <a:t>-</a:t>
            </a:r>
            <a:endParaRPr lang="ko-KR" altLang="en-US" sz="4800" dirty="0"/>
          </a:p>
        </p:txBody>
      </p:sp>
      <p:sp>
        <p:nvSpPr>
          <p:cNvPr id="9" name="TextBox 8"/>
          <p:cNvSpPr txBox="1"/>
          <p:nvPr/>
        </p:nvSpPr>
        <p:spPr>
          <a:xfrm>
            <a:off x="5023176" y="3881573"/>
            <a:ext cx="929952" cy="857255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altLang="ko-KR" sz="4800" dirty="0" smtClean="0"/>
              <a:t>9</a:t>
            </a:r>
            <a:endParaRPr lang="ko-KR" altLang="en-US" sz="4800" dirty="0"/>
          </a:p>
        </p:txBody>
      </p:sp>
      <p:sp>
        <p:nvSpPr>
          <p:cNvPr id="10" name="TextBox 9"/>
          <p:cNvSpPr txBox="1"/>
          <p:nvPr/>
        </p:nvSpPr>
        <p:spPr>
          <a:xfrm>
            <a:off x="6023308" y="3881573"/>
            <a:ext cx="929952" cy="857255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altLang="ko-KR" sz="4800" dirty="0" smtClean="0"/>
              <a:t>1</a:t>
            </a:r>
            <a:endParaRPr lang="ko-KR" altLang="en-US" sz="4800" dirty="0"/>
          </a:p>
        </p:txBody>
      </p:sp>
      <p:sp>
        <p:nvSpPr>
          <p:cNvPr id="11" name="TextBox 10"/>
          <p:cNvSpPr txBox="1"/>
          <p:nvPr/>
        </p:nvSpPr>
        <p:spPr>
          <a:xfrm>
            <a:off x="7023440" y="3881573"/>
            <a:ext cx="929952" cy="857255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altLang="ko-KR" sz="4800" dirty="0" smtClean="0"/>
              <a:t>8</a:t>
            </a:r>
            <a:endParaRPr lang="ko-KR" altLang="en-US" sz="4800" dirty="0"/>
          </a:p>
        </p:txBody>
      </p:sp>
      <p:sp>
        <p:nvSpPr>
          <p:cNvPr id="12" name="TextBox 11"/>
          <p:cNvSpPr txBox="1"/>
          <p:nvPr/>
        </p:nvSpPr>
        <p:spPr>
          <a:xfrm>
            <a:off x="8023572" y="3881573"/>
            <a:ext cx="929952" cy="857255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altLang="ko-KR" sz="4800" dirty="0" smtClean="0"/>
              <a:t>9</a:t>
            </a:r>
            <a:endParaRPr lang="ko-KR" altLang="en-US" sz="4800" dirty="0"/>
          </a:p>
        </p:txBody>
      </p:sp>
      <p:sp>
        <p:nvSpPr>
          <p:cNvPr id="13" name="TextBox 12"/>
          <p:cNvSpPr txBox="1"/>
          <p:nvPr/>
        </p:nvSpPr>
        <p:spPr>
          <a:xfrm>
            <a:off x="9023704" y="3881573"/>
            <a:ext cx="929952" cy="85725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altLang="ko-KR" sz="4800" dirty="0" smtClean="0"/>
              <a:t>...</a:t>
            </a:r>
            <a:endParaRPr lang="ko-KR" altLang="en-US" sz="4800" dirty="0"/>
          </a:p>
        </p:txBody>
      </p:sp>
      <p:sp>
        <p:nvSpPr>
          <p:cNvPr id="14" name="TextBox 13"/>
          <p:cNvSpPr txBox="1"/>
          <p:nvPr/>
        </p:nvSpPr>
        <p:spPr>
          <a:xfrm>
            <a:off x="3452798" y="5388942"/>
            <a:ext cx="3286148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각 글자는 응용력을 높이기 위해 모두 객체를 사용함</a:t>
            </a:r>
            <a:endParaRPr lang="en-US" altLang="ko-KR" sz="1200" b="1" dirty="0" smtClean="0">
              <a:latin typeface="휴먼편지체" pitchFamily="18" charset="-127"/>
              <a:ea typeface="휴먼편지체" pitchFamily="18" charset="-127"/>
            </a:endParaRPr>
          </a:p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객체 하나가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100 byte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로 가정할 때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1,000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개의 문자를 가질 경우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100 Kbyte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가 필요함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17" name="타원 16"/>
          <p:cNvSpPr/>
          <p:nvPr/>
        </p:nvSpPr>
        <p:spPr bwMode="auto">
          <a:xfrm>
            <a:off x="4881558" y="5308751"/>
            <a:ext cx="71438" cy="71438"/>
          </a:xfrm>
          <a:prstGeom prst="ellipse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8" name="구부러진 연결선 17"/>
          <p:cNvCxnSpPr>
            <a:endCxn id="8" idx="2"/>
          </p:cNvCxnSpPr>
          <p:nvPr/>
        </p:nvCxnSpPr>
        <p:spPr bwMode="auto">
          <a:xfrm rot="16200000" flipV="1">
            <a:off x="4417688" y="4809161"/>
            <a:ext cx="569923" cy="429257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구부러진 연결선 21"/>
          <p:cNvCxnSpPr>
            <a:endCxn id="9" idx="2"/>
          </p:cNvCxnSpPr>
          <p:nvPr/>
        </p:nvCxnSpPr>
        <p:spPr bwMode="auto">
          <a:xfrm rot="5400000" flipH="1" flipV="1">
            <a:off x="4917753" y="4738353"/>
            <a:ext cx="569923" cy="570875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구부러진 연결선 21"/>
          <p:cNvCxnSpPr>
            <a:stCxn id="14" idx="3"/>
            <a:endCxn id="11" idx="2"/>
          </p:cNvCxnSpPr>
          <p:nvPr/>
        </p:nvCxnSpPr>
        <p:spPr bwMode="auto">
          <a:xfrm flipV="1">
            <a:off x="6738946" y="4738828"/>
            <a:ext cx="749470" cy="991746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구부러진 연결선 21"/>
          <p:cNvCxnSpPr>
            <a:stCxn id="17" idx="1"/>
            <a:endCxn id="7" idx="2"/>
          </p:cNvCxnSpPr>
          <p:nvPr/>
        </p:nvCxnSpPr>
        <p:spPr bwMode="auto">
          <a:xfrm rot="16200000" flipV="1">
            <a:off x="3899762" y="4326955"/>
            <a:ext cx="580385" cy="1404132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구부러진 연결선 21"/>
          <p:cNvCxnSpPr>
            <a:stCxn id="14" idx="1"/>
            <a:endCxn id="6" idx="2"/>
          </p:cNvCxnSpPr>
          <p:nvPr/>
        </p:nvCxnSpPr>
        <p:spPr bwMode="auto">
          <a:xfrm rot="10800000">
            <a:off x="2487756" y="4738828"/>
            <a:ext cx="965042" cy="991746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1" name="구부러진 연결선 21"/>
          <p:cNvCxnSpPr>
            <a:stCxn id="17" idx="7"/>
            <a:endCxn id="10" idx="2"/>
          </p:cNvCxnSpPr>
          <p:nvPr/>
        </p:nvCxnSpPr>
        <p:spPr bwMode="auto">
          <a:xfrm rot="5400000" flipH="1" flipV="1">
            <a:off x="5425217" y="4256146"/>
            <a:ext cx="580385" cy="1545750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6" name="구부러진 연결선 21"/>
          <p:cNvCxnSpPr>
            <a:stCxn id="14" idx="1"/>
            <a:endCxn id="5" idx="2"/>
          </p:cNvCxnSpPr>
          <p:nvPr/>
        </p:nvCxnSpPr>
        <p:spPr bwMode="auto">
          <a:xfrm rot="10800000">
            <a:off x="1487626" y="4738828"/>
            <a:ext cx="1965173" cy="991746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9" name="구부러진 연결선 21"/>
          <p:cNvCxnSpPr>
            <a:stCxn id="14" idx="3"/>
            <a:endCxn id="12" idx="2"/>
          </p:cNvCxnSpPr>
          <p:nvPr/>
        </p:nvCxnSpPr>
        <p:spPr bwMode="auto">
          <a:xfrm flipV="1">
            <a:off x="6738946" y="4738828"/>
            <a:ext cx="1749602" cy="991746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3.4.4</a:t>
            </a:r>
            <a:r>
              <a:rPr kumimoji="1" lang="en-US" altLang="ko-KR" sz="2200" baseline="0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 </a:t>
            </a:r>
            <a:r>
              <a:rPr lang="en-US" altLang="ko-KR" dirty="0" smtClean="0"/>
              <a:t>Flyweight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(2/7)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동기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3697666" y="2143116"/>
            <a:ext cx="2286016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BigString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3697666" y="2500307"/>
            <a:ext cx="2286016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3697666" y="2571744"/>
            <a:ext cx="2286016" cy="28575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print() : void</a:t>
            </a:r>
            <a:endParaRPr kumimoji="1" lang="ko-KR" altLang="en-US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3697666" y="3357562"/>
            <a:ext cx="2286016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BigCharFactory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3697666" y="3714752"/>
            <a:ext cx="2286016" cy="4286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en-US" altLang="ko-KR" sz="1000" b="1" u="sng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singleton</a:t>
            </a:r>
          </a:p>
          <a:p>
            <a:pPr marL="360363" indent="-360363" algn="l" defTabSz="1038225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pool :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HashMap</a:t>
            </a:r>
            <a:endParaRPr lang="en-US" altLang="ko-KR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3697666" y="4143380"/>
            <a:ext cx="2286016" cy="4286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u="sng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getInstance</a:t>
            </a:r>
            <a:r>
              <a:rPr lang="en-US" altLang="ko-KR" sz="1000" b="1" u="sng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 : </a:t>
            </a:r>
            <a:r>
              <a:rPr lang="en-US" altLang="ko-KR" sz="1000" b="1" u="sng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BigCharFactory</a:t>
            </a:r>
            <a:endParaRPr lang="en-US" altLang="ko-KR" sz="1000" b="1" u="sng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getBigChar</a:t>
            </a:r>
            <a:r>
              <a:rPr kumimoji="1" lang="en-US" altLang="ko-KR" sz="1000" b="1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(char) : </a:t>
            </a:r>
            <a:r>
              <a:rPr kumimoji="1" lang="en-US" altLang="ko-KR" sz="1000" b="1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BigChar</a:t>
            </a:r>
            <a:endParaRPr kumimoji="1" lang="ko-KR" altLang="en-US" sz="1000" b="1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7310450" y="2143116"/>
            <a:ext cx="1714512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BigChar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7310450" y="2500306"/>
            <a:ext cx="1714512" cy="4286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eaLnBrk="1" hangingPunct="1">
              <a:lnSpc>
                <a:spcPct val="100000"/>
              </a:lnSpc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charname</a:t>
            </a:r>
            <a:endParaRPr lang="en-US" altLang="ko-KR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l" defTabSz="1038225" eaLnBrk="1" hangingPunct="1">
              <a:lnSpc>
                <a:spcPct val="100000"/>
              </a:lnSpc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fontdata</a:t>
            </a:r>
            <a:endParaRPr lang="ko-KR" altLang="en-US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7310450" y="2928934"/>
            <a:ext cx="1714512" cy="28575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print() : void</a:t>
            </a:r>
            <a:endParaRPr kumimoji="1" lang="ko-KR" altLang="en-US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1483088" y="2143116"/>
            <a:ext cx="1714512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Main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1" name="꺾인 연결선 7"/>
          <p:cNvCxnSpPr>
            <a:stCxn id="20" idx="3"/>
            <a:endCxn id="5" idx="1"/>
          </p:cNvCxnSpPr>
          <p:nvPr/>
        </p:nvCxnSpPr>
        <p:spPr bwMode="auto">
          <a:xfrm>
            <a:off x="3197600" y="2344036"/>
            <a:ext cx="500066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8" name="꺾인 연결선 7"/>
          <p:cNvCxnSpPr>
            <a:stCxn id="7" idx="2"/>
            <a:endCxn id="11" idx="0"/>
          </p:cNvCxnSpPr>
          <p:nvPr/>
        </p:nvCxnSpPr>
        <p:spPr bwMode="auto">
          <a:xfrm rot="5400000">
            <a:off x="4590641" y="3107529"/>
            <a:ext cx="500066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31" name="꺾인 연결선 7"/>
          <p:cNvCxnSpPr>
            <a:stCxn id="11" idx="3"/>
            <a:endCxn id="19" idx="2"/>
          </p:cNvCxnSpPr>
          <p:nvPr/>
        </p:nvCxnSpPr>
        <p:spPr bwMode="auto">
          <a:xfrm flipV="1">
            <a:off x="5983682" y="3214686"/>
            <a:ext cx="2184024" cy="343796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34" name="꺾인 연결선 7"/>
          <p:cNvCxnSpPr>
            <a:stCxn id="5" idx="3"/>
            <a:endCxn id="17" idx="1"/>
          </p:cNvCxnSpPr>
          <p:nvPr/>
        </p:nvCxnSpPr>
        <p:spPr bwMode="auto">
          <a:xfrm>
            <a:off x="5983682" y="2344036"/>
            <a:ext cx="1326768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39" name="다이아몬드 38"/>
          <p:cNvSpPr/>
          <p:nvPr/>
        </p:nvSpPr>
        <p:spPr bwMode="auto">
          <a:xfrm>
            <a:off x="5983682" y="2285992"/>
            <a:ext cx="285752" cy="142876"/>
          </a:xfrm>
          <a:prstGeom prst="diamond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524632" y="2071678"/>
            <a:ext cx="8242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 </a:t>
            </a:r>
            <a:r>
              <a:rPr lang="en-US" altLang="ko-KR" sz="1000" b="1" dirty="0" err="1" smtClean="0"/>
              <a:t>bigchars</a:t>
            </a:r>
            <a:endParaRPr lang="ko-KR" altLang="en-US" sz="10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6197996" y="3286124"/>
            <a:ext cx="6575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creates</a:t>
            </a:r>
            <a:endParaRPr lang="ko-KR" altLang="en-US" sz="10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4840674" y="3000372"/>
            <a:ext cx="4748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uses</a:t>
            </a:r>
            <a:endParaRPr lang="ko-KR" altLang="en-US" sz="10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881030" y="4918524"/>
            <a:ext cx="250033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1" dirty="0" err="1" smtClean="0">
                <a:latin typeface="휴먼편지체" pitchFamily="18" charset="-127"/>
                <a:ea typeface="휴먼편지체" pitchFamily="18" charset="-127"/>
              </a:rPr>
              <a:t>BigCharFactory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는 </a:t>
            </a:r>
            <a:r>
              <a:rPr lang="en-US" altLang="ko-KR" sz="1200" b="1" dirty="0" err="1" smtClean="0">
                <a:latin typeface="휴먼편지체" pitchFamily="18" charset="-127"/>
                <a:ea typeface="휴먼편지체" pitchFamily="18" charset="-127"/>
              </a:rPr>
              <a:t>BigChar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 객체들을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pool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에서 관리한다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</a:p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동일한 문자를 </a:t>
            </a:r>
            <a:r>
              <a:rPr lang="ko-KR" altLang="en-US" sz="1200" b="1" dirty="0" err="1" smtClean="0">
                <a:latin typeface="휴먼편지체" pitchFamily="18" charset="-127"/>
                <a:ea typeface="휴먼편지체" pitchFamily="18" charset="-127"/>
              </a:rPr>
              <a:t>원할때는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pool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에 있는 동일한 </a:t>
            </a:r>
            <a:r>
              <a:rPr lang="en-US" altLang="ko-KR" sz="1200" b="1" dirty="0" err="1" smtClean="0">
                <a:latin typeface="휴먼편지체" pitchFamily="18" charset="-127"/>
                <a:ea typeface="휴먼편지체" pitchFamily="18" charset="-127"/>
              </a:rPr>
              <a:t>BigChar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객체를 반환한다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..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53" name="직사각형 52"/>
          <p:cNvSpPr/>
          <p:nvPr/>
        </p:nvSpPr>
        <p:spPr bwMode="auto">
          <a:xfrm>
            <a:off x="4554922" y="4643446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직사각형 53"/>
          <p:cNvSpPr/>
          <p:nvPr/>
        </p:nvSpPr>
        <p:spPr bwMode="auto">
          <a:xfrm>
            <a:off x="3238484" y="5357826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5" name="구부러진 연결선 39"/>
          <p:cNvCxnSpPr>
            <a:stCxn id="54" idx="3"/>
            <a:endCxn id="53" idx="2"/>
          </p:cNvCxnSpPr>
          <p:nvPr/>
        </p:nvCxnSpPr>
        <p:spPr bwMode="auto">
          <a:xfrm flipV="1">
            <a:off x="3309922" y="4714884"/>
            <a:ext cx="1280719" cy="678661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8" name="TextBox 57"/>
          <p:cNvSpPr txBox="1"/>
          <p:nvPr/>
        </p:nvSpPr>
        <p:spPr>
          <a:xfrm>
            <a:off x="881030" y="3357562"/>
            <a:ext cx="250033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1" dirty="0" err="1" smtClean="0">
                <a:latin typeface="휴먼편지체" pitchFamily="18" charset="-127"/>
                <a:ea typeface="휴먼편지체" pitchFamily="18" charset="-127"/>
              </a:rPr>
              <a:t>BigString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은 </a:t>
            </a:r>
            <a:r>
              <a:rPr lang="en-US" altLang="ko-KR" sz="1200" b="1" dirty="0" err="1" smtClean="0">
                <a:latin typeface="휴먼편지체" pitchFamily="18" charset="-127"/>
                <a:ea typeface="휴먼편지체" pitchFamily="18" charset="-127"/>
              </a:rPr>
              <a:t>BigChar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객체의 집합이다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</a:p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문자를 얻기 위해 </a:t>
            </a:r>
            <a:r>
              <a:rPr lang="en-US" altLang="ko-KR" sz="1200" b="1" dirty="0" err="1" smtClean="0">
                <a:latin typeface="휴먼편지체" pitchFamily="18" charset="-127"/>
                <a:ea typeface="휴먼편지체" pitchFamily="18" charset="-127"/>
              </a:rPr>
              <a:t>BigChar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객체를 </a:t>
            </a:r>
            <a:r>
              <a:rPr lang="ko-KR" altLang="en-US" sz="1200" b="1" dirty="0" err="1" smtClean="0">
                <a:latin typeface="휴먼편지체" pitchFamily="18" charset="-127"/>
                <a:ea typeface="휴먼편지체" pitchFamily="18" charset="-127"/>
              </a:rPr>
              <a:t>직접생성하지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 않고 </a:t>
            </a:r>
            <a:r>
              <a:rPr lang="en-US" altLang="ko-KR" sz="1200" b="1" dirty="0" err="1" smtClean="0">
                <a:latin typeface="휴먼편지체" pitchFamily="18" charset="-127"/>
                <a:ea typeface="휴먼편지체" pitchFamily="18" charset="-127"/>
              </a:rPr>
              <a:t>BigCharFactory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에게 의뢰한다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12376" y="2357430"/>
            <a:ext cx="266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*</a:t>
            </a:r>
            <a:endParaRPr lang="ko-KR" altLang="en-US" sz="1000" b="1" dirty="0"/>
          </a:p>
        </p:txBody>
      </p:sp>
      <p:sp>
        <p:nvSpPr>
          <p:cNvPr id="60" name="직사각형 59"/>
          <p:cNvSpPr/>
          <p:nvPr/>
        </p:nvSpPr>
        <p:spPr bwMode="auto">
          <a:xfrm>
            <a:off x="3840542" y="264318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2416947" y="3286124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2" name="구부러진 연결선 39"/>
          <p:cNvCxnSpPr>
            <a:stCxn id="61" idx="0"/>
            <a:endCxn id="60" idx="1"/>
          </p:cNvCxnSpPr>
          <p:nvPr/>
        </p:nvCxnSpPr>
        <p:spPr bwMode="auto">
          <a:xfrm rot="5400000" flipH="1" flipV="1">
            <a:off x="2842993" y="2288575"/>
            <a:ext cx="607223" cy="1387876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3" name="TextBox 62"/>
          <p:cNvSpPr txBox="1"/>
          <p:nvPr/>
        </p:nvSpPr>
        <p:spPr>
          <a:xfrm>
            <a:off x="7412442" y="4038905"/>
            <a:ext cx="2500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1" dirty="0" err="1" smtClean="0">
                <a:latin typeface="휴먼편지체" pitchFamily="18" charset="-127"/>
                <a:ea typeface="휴먼편지체" pitchFamily="18" charset="-127"/>
              </a:rPr>
              <a:t>BigChar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객체는 문자의 본질적인 특성인 폰트 데이터를 갖는다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66" name="직사각형 65"/>
          <p:cNvSpPr/>
          <p:nvPr/>
        </p:nvSpPr>
        <p:spPr bwMode="auto">
          <a:xfrm>
            <a:off x="8667772" y="3214686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직사각형 66"/>
          <p:cNvSpPr/>
          <p:nvPr/>
        </p:nvSpPr>
        <p:spPr bwMode="auto">
          <a:xfrm>
            <a:off x="8555450" y="3967467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8" name="구부러진 연결선 67"/>
          <p:cNvCxnSpPr>
            <a:stCxn id="67" idx="0"/>
            <a:endCxn id="66" idx="2"/>
          </p:cNvCxnSpPr>
          <p:nvPr/>
        </p:nvCxnSpPr>
        <p:spPr bwMode="auto">
          <a:xfrm rot="5400000" flipH="1" flipV="1">
            <a:off x="8306659" y="3570635"/>
            <a:ext cx="681343" cy="112322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3.4.4</a:t>
            </a:r>
            <a:r>
              <a:rPr kumimoji="1" lang="en-US" altLang="ko-KR" sz="2200" baseline="0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 </a:t>
            </a:r>
            <a:r>
              <a:rPr lang="en-US" altLang="ko-KR" dirty="0" smtClean="0"/>
              <a:t>Flyweight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(3/7)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동기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2024038" y="1857364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Main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3952864" y="1857364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:</a:t>
            </a:r>
            <a:r>
              <a:rPr kumimoji="1" lang="en-US" altLang="ko-KR" sz="1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BigString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9" name="꺾인 연결선 28"/>
          <p:cNvCxnSpPr>
            <a:stCxn id="27" idx="2"/>
          </p:cNvCxnSpPr>
          <p:nvPr/>
        </p:nvCxnSpPr>
        <p:spPr bwMode="auto">
          <a:xfrm rot="5400000">
            <a:off x="738154" y="4214818"/>
            <a:ext cx="4000528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꺾인 연결선 29"/>
          <p:cNvCxnSpPr>
            <a:stCxn id="28" idx="2"/>
          </p:cNvCxnSpPr>
          <p:nvPr/>
        </p:nvCxnSpPr>
        <p:spPr bwMode="auto">
          <a:xfrm rot="5400000">
            <a:off x="2667377" y="4214421"/>
            <a:ext cx="3999734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직사각형 30"/>
          <p:cNvSpPr/>
          <p:nvPr/>
        </p:nvSpPr>
        <p:spPr bwMode="auto">
          <a:xfrm>
            <a:off x="2666980" y="2500306"/>
            <a:ext cx="142876" cy="35719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2666980" y="2653836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3" name="꺾인 연결선 32"/>
          <p:cNvCxnSpPr>
            <a:stCxn id="32" idx="3"/>
            <a:endCxn id="39" idx="1"/>
          </p:cNvCxnSpPr>
          <p:nvPr/>
        </p:nvCxnSpPr>
        <p:spPr bwMode="auto">
          <a:xfrm flipV="1">
            <a:off x="2819380" y="2719301"/>
            <a:ext cx="1766902" cy="121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34" name="직사각형 33"/>
          <p:cNvSpPr/>
          <p:nvPr/>
        </p:nvSpPr>
        <p:spPr bwMode="auto">
          <a:xfrm>
            <a:off x="4595806" y="2500306"/>
            <a:ext cx="142876" cy="35719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5810252" y="1857364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defTabSz="1038225"/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12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BigCharFactory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6" name="꺾인 연결선 35"/>
          <p:cNvCxnSpPr>
            <a:stCxn id="35" idx="2"/>
          </p:cNvCxnSpPr>
          <p:nvPr/>
        </p:nvCxnSpPr>
        <p:spPr bwMode="auto">
          <a:xfrm rot="5400000">
            <a:off x="4524765" y="4214421"/>
            <a:ext cx="3999734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TextBox 36"/>
          <p:cNvSpPr txBox="1"/>
          <p:nvPr/>
        </p:nvSpPr>
        <p:spPr>
          <a:xfrm>
            <a:off x="3491575" y="2500306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/>
              <a:t>생성</a:t>
            </a:r>
            <a:endParaRPr lang="ko-KR" altLang="en-US" sz="1000" b="1" dirty="0"/>
          </a:p>
        </p:txBody>
      </p:sp>
      <p:sp>
        <p:nvSpPr>
          <p:cNvPr id="38" name="직사각형 37"/>
          <p:cNvSpPr/>
          <p:nvPr/>
        </p:nvSpPr>
        <p:spPr bwMode="auto">
          <a:xfrm>
            <a:off x="6453194" y="2500306"/>
            <a:ext cx="142876" cy="35719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4586282" y="2652625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4595806" y="3011026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1" name="꺾인 연결선 40"/>
          <p:cNvCxnSpPr>
            <a:stCxn id="40" idx="3"/>
            <a:endCxn id="43" idx="1"/>
          </p:cNvCxnSpPr>
          <p:nvPr/>
        </p:nvCxnSpPr>
        <p:spPr bwMode="auto">
          <a:xfrm flipV="1">
            <a:off x="4748206" y="3076491"/>
            <a:ext cx="1704988" cy="121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42" name="TextBox 41"/>
          <p:cNvSpPr txBox="1"/>
          <p:nvPr/>
        </p:nvSpPr>
        <p:spPr>
          <a:xfrm>
            <a:off x="5024434" y="2857496"/>
            <a:ext cx="12779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 smtClean="0"/>
              <a:t>BigChar</a:t>
            </a:r>
            <a:r>
              <a:rPr lang="en-US" altLang="ko-KR" sz="1000" b="1" dirty="0" smtClean="0"/>
              <a:t> </a:t>
            </a:r>
            <a:r>
              <a:rPr lang="ko-KR" altLang="en-US" sz="1000" b="1" dirty="0" smtClean="0"/>
              <a:t>객체 요청</a:t>
            </a:r>
            <a:endParaRPr lang="ko-KR" altLang="en-US" sz="1000" b="1" dirty="0"/>
          </a:p>
        </p:txBody>
      </p:sp>
      <p:sp>
        <p:nvSpPr>
          <p:cNvPr id="43" name="직사각형 42"/>
          <p:cNvSpPr/>
          <p:nvPr/>
        </p:nvSpPr>
        <p:spPr bwMode="auto">
          <a:xfrm>
            <a:off x="6453194" y="3009815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7667640" y="1857364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defTabSz="1038225"/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12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BigChar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5" name="꺾인 연결선 44"/>
          <p:cNvCxnSpPr>
            <a:stCxn id="44" idx="2"/>
          </p:cNvCxnSpPr>
          <p:nvPr/>
        </p:nvCxnSpPr>
        <p:spPr bwMode="auto">
          <a:xfrm rot="5400000">
            <a:off x="6382153" y="4214421"/>
            <a:ext cx="3999734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직사각형 45"/>
          <p:cNvSpPr/>
          <p:nvPr/>
        </p:nvSpPr>
        <p:spPr bwMode="auto">
          <a:xfrm>
            <a:off x="8310582" y="2500306"/>
            <a:ext cx="142876" cy="35719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직사각형 53"/>
          <p:cNvSpPr/>
          <p:nvPr/>
        </p:nvSpPr>
        <p:spPr bwMode="auto">
          <a:xfrm>
            <a:off x="6453194" y="4081466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5" name="꺾인 연결선 54"/>
          <p:cNvCxnSpPr>
            <a:stCxn id="54" idx="1"/>
            <a:endCxn id="56" idx="3"/>
          </p:cNvCxnSpPr>
          <p:nvPr/>
        </p:nvCxnSpPr>
        <p:spPr bwMode="auto">
          <a:xfrm rot="10800000">
            <a:off x="4738682" y="4146932"/>
            <a:ext cx="1714512" cy="121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 w="med" len="med"/>
          </a:ln>
          <a:effectLst/>
        </p:spPr>
      </p:cxnSp>
      <p:sp>
        <p:nvSpPr>
          <p:cNvPr id="56" name="직사각형 55"/>
          <p:cNvSpPr/>
          <p:nvPr/>
        </p:nvSpPr>
        <p:spPr bwMode="auto">
          <a:xfrm>
            <a:off x="4586282" y="4080255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6515108" y="3438524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2" name="꺾인 연결선 61"/>
          <p:cNvCxnSpPr>
            <a:stCxn id="63" idx="3"/>
            <a:endCxn id="61" idx="3"/>
          </p:cNvCxnSpPr>
          <p:nvPr/>
        </p:nvCxnSpPr>
        <p:spPr bwMode="auto">
          <a:xfrm>
            <a:off x="6596070" y="3357562"/>
            <a:ext cx="71438" cy="147638"/>
          </a:xfrm>
          <a:prstGeom prst="bentConnector3">
            <a:avLst>
              <a:gd name="adj1" fmla="val 419998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63" name="직사각형 62"/>
          <p:cNvSpPr/>
          <p:nvPr/>
        </p:nvSpPr>
        <p:spPr bwMode="auto">
          <a:xfrm>
            <a:off x="6443670" y="3290886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586546" y="3071810"/>
            <a:ext cx="753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pool </a:t>
            </a:r>
            <a:r>
              <a:rPr lang="ko-KR" altLang="en-US" sz="1000" b="1" dirty="0" smtClean="0"/>
              <a:t>검사</a:t>
            </a:r>
            <a:endParaRPr lang="ko-KR" altLang="en-US" sz="1000" b="1" dirty="0"/>
          </a:p>
        </p:txBody>
      </p:sp>
      <p:sp>
        <p:nvSpPr>
          <p:cNvPr id="65" name="직사각형 64"/>
          <p:cNvSpPr/>
          <p:nvPr/>
        </p:nvSpPr>
        <p:spPr bwMode="auto">
          <a:xfrm>
            <a:off x="6463275" y="3868282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6" name="꺾인 연결선 65"/>
          <p:cNvCxnSpPr>
            <a:stCxn id="65" idx="3"/>
            <a:endCxn id="68" idx="1"/>
          </p:cNvCxnSpPr>
          <p:nvPr/>
        </p:nvCxnSpPr>
        <p:spPr bwMode="auto">
          <a:xfrm flipV="1">
            <a:off x="6615675" y="3933747"/>
            <a:ext cx="1704988" cy="121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67" name="TextBox 66"/>
          <p:cNvSpPr txBox="1"/>
          <p:nvPr/>
        </p:nvSpPr>
        <p:spPr>
          <a:xfrm>
            <a:off x="6881822" y="3714752"/>
            <a:ext cx="10278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없을 경우 생성</a:t>
            </a:r>
            <a:endParaRPr lang="ko-KR" altLang="en-US" sz="1000" b="1" dirty="0"/>
          </a:p>
        </p:txBody>
      </p:sp>
      <p:sp>
        <p:nvSpPr>
          <p:cNvPr id="68" name="직사각형 67"/>
          <p:cNvSpPr/>
          <p:nvPr/>
        </p:nvSpPr>
        <p:spPr bwMode="auto">
          <a:xfrm>
            <a:off x="8320663" y="3867071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810120" y="3929066"/>
            <a:ext cx="1571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공유 </a:t>
            </a:r>
            <a:r>
              <a:rPr lang="en-US" altLang="ko-KR" sz="1000" b="1" dirty="0" err="1" smtClean="0"/>
              <a:t>BigChar</a:t>
            </a:r>
            <a:r>
              <a:rPr lang="en-US" altLang="ko-KR" sz="1000" b="1" dirty="0" smtClean="0"/>
              <a:t> </a:t>
            </a:r>
            <a:r>
              <a:rPr lang="ko-KR" altLang="en-US" sz="1000" b="1" dirty="0" smtClean="0"/>
              <a:t>객체 반환</a:t>
            </a:r>
            <a:endParaRPr lang="ko-KR" altLang="en-US" sz="1000" b="1" dirty="0"/>
          </a:p>
        </p:txBody>
      </p:sp>
      <p:sp>
        <p:nvSpPr>
          <p:cNvPr id="73" name="직사각형 72"/>
          <p:cNvSpPr/>
          <p:nvPr/>
        </p:nvSpPr>
        <p:spPr bwMode="auto">
          <a:xfrm>
            <a:off x="2666980" y="4652970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4" name="꺾인 연결선 73"/>
          <p:cNvCxnSpPr>
            <a:stCxn id="73" idx="3"/>
            <a:endCxn id="76" idx="1"/>
          </p:cNvCxnSpPr>
          <p:nvPr/>
        </p:nvCxnSpPr>
        <p:spPr bwMode="auto">
          <a:xfrm flipV="1">
            <a:off x="2819380" y="4718435"/>
            <a:ext cx="1766902" cy="121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75" name="TextBox 74"/>
          <p:cNvSpPr txBox="1"/>
          <p:nvPr/>
        </p:nvSpPr>
        <p:spPr>
          <a:xfrm>
            <a:off x="3491575" y="4499440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/>
              <a:t>출력</a:t>
            </a:r>
            <a:endParaRPr lang="ko-KR" altLang="en-US" sz="1000" b="1" dirty="0"/>
          </a:p>
        </p:txBody>
      </p:sp>
      <p:sp>
        <p:nvSpPr>
          <p:cNvPr id="76" name="직사각형 75"/>
          <p:cNvSpPr/>
          <p:nvPr/>
        </p:nvSpPr>
        <p:spPr bwMode="auto">
          <a:xfrm>
            <a:off x="4586282" y="4651759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직사각형 76"/>
          <p:cNvSpPr/>
          <p:nvPr/>
        </p:nvSpPr>
        <p:spPr bwMode="auto">
          <a:xfrm>
            <a:off x="4595806" y="5011290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8" name="꺾인 연결선 77"/>
          <p:cNvCxnSpPr>
            <a:stCxn id="77" idx="3"/>
            <a:endCxn id="80" idx="1"/>
          </p:cNvCxnSpPr>
          <p:nvPr/>
        </p:nvCxnSpPr>
        <p:spPr bwMode="auto">
          <a:xfrm flipV="1">
            <a:off x="4748206" y="5076755"/>
            <a:ext cx="3552852" cy="121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79" name="TextBox 78"/>
          <p:cNvSpPr txBox="1"/>
          <p:nvPr/>
        </p:nvSpPr>
        <p:spPr>
          <a:xfrm>
            <a:off x="5024434" y="4857760"/>
            <a:ext cx="12779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모든 </a:t>
            </a:r>
            <a:r>
              <a:rPr lang="en-US" altLang="ko-KR" sz="1000" b="1" dirty="0" err="1" smtClean="0"/>
              <a:t>BigChar</a:t>
            </a:r>
            <a:r>
              <a:rPr lang="en-US" altLang="ko-KR" sz="1000" b="1" dirty="0" smtClean="0"/>
              <a:t> </a:t>
            </a:r>
            <a:r>
              <a:rPr lang="ko-KR" altLang="en-US" sz="1000" b="1" dirty="0" smtClean="0"/>
              <a:t>출력</a:t>
            </a:r>
            <a:endParaRPr lang="ko-KR" altLang="en-US" sz="1000" b="1" dirty="0"/>
          </a:p>
        </p:txBody>
      </p:sp>
      <p:sp>
        <p:nvSpPr>
          <p:cNvPr id="80" name="직사각형 79"/>
          <p:cNvSpPr/>
          <p:nvPr/>
        </p:nvSpPr>
        <p:spPr bwMode="auto">
          <a:xfrm>
            <a:off x="8301058" y="5010079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 bwMode="auto">
          <a:xfrm>
            <a:off x="952468" y="4572008"/>
            <a:ext cx="8858312" cy="1643074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defTabSz="1038225"/>
            <a:endParaRPr lang="ko-KR" altLang="en-US" sz="12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3.4.4 </a:t>
            </a:r>
            <a:r>
              <a:rPr lang="en-US" altLang="ko-KR" dirty="0" smtClean="0"/>
              <a:t>Flyweight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(4/7)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동기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객체 하나가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100byte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로 가정할 때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1000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개의 문자를 가질 경우에도 최대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1.1Kbyte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만이 필요함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(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숫자만 취급할 경우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공유하지 않은 경우보다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1/100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정도 메모리를 절약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문자열 크기가 클수록 효과 극대화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2649" y="3143248"/>
            <a:ext cx="929952" cy="857255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altLang="ko-KR" sz="4800" dirty="0" smtClean="0">
                <a:solidFill>
                  <a:schemeClr val="bg1">
                    <a:lumMod val="75000"/>
                  </a:schemeClr>
                </a:solidFill>
              </a:rPr>
              <a:t>0</a:t>
            </a:r>
            <a:endParaRPr lang="ko-KR" altLang="en-US" sz="4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22780" y="3143248"/>
            <a:ext cx="929952" cy="857255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altLang="ko-KR" sz="4800" dirty="0" smtClean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ko-KR" altLang="en-US" sz="4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22912" y="3143248"/>
            <a:ext cx="929952" cy="857255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altLang="ko-KR" sz="4800" dirty="0" smtClean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ko-KR" altLang="en-US" sz="4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23044" y="3143248"/>
            <a:ext cx="929952" cy="857255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altLang="ko-KR" sz="4800" dirty="0" smtClean="0">
                <a:solidFill>
                  <a:schemeClr val="bg1">
                    <a:lumMod val="75000"/>
                  </a:schemeClr>
                </a:solidFill>
              </a:rPr>
              <a:t>-</a:t>
            </a:r>
            <a:endParaRPr lang="ko-KR" altLang="en-US" sz="4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23176" y="3143248"/>
            <a:ext cx="929952" cy="857255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altLang="ko-KR" sz="4800" dirty="0" smtClean="0">
                <a:solidFill>
                  <a:schemeClr val="bg1">
                    <a:lumMod val="75000"/>
                  </a:schemeClr>
                </a:solidFill>
              </a:rPr>
              <a:t>9</a:t>
            </a:r>
            <a:endParaRPr lang="ko-KR" altLang="en-US" sz="4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23308" y="3143248"/>
            <a:ext cx="929952" cy="857255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altLang="ko-KR" sz="4800" dirty="0" smtClean="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ko-KR" altLang="en-US" sz="4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23440" y="3143248"/>
            <a:ext cx="929952" cy="857255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altLang="ko-KR" sz="4800" dirty="0" smtClean="0">
                <a:solidFill>
                  <a:schemeClr val="bg1">
                    <a:lumMod val="75000"/>
                  </a:schemeClr>
                </a:solidFill>
              </a:rPr>
              <a:t>8</a:t>
            </a:r>
            <a:endParaRPr lang="ko-KR" altLang="en-US" sz="4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23572" y="3143248"/>
            <a:ext cx="929952" cy="857255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altLang="ko-KR" sz="4800" dirty="0" smtClean="0">
                <a:solidFill>
                  <a:schemeClr val="bg1">
                    <a:lumMod val="75000"/>
                  </a:schemeClr>
                </a:solidFill>
              </a:rPr>
              <a:t>9</a:t>
            </a:r>
            <a:endParaRPr lang="ko-KR" altLang="en-US" sz="4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023704" y="3143248"/>
            <a:ext cx="929952" cy="85725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altLang="ko-KR" sz="4800" dirty="0" smtClean="0"/>
              <a:t>...</a:t>
            </a:r>
            <a:endParaRPr lang="ko-KR" altLang="en-US" sz="4800" dirty="0"/>
          </a:p>
        </p:txBody>
      </p:sp>
      <p:sp>
        <p:nvSpPr>
          <p:cNvPr id="15" name="TextBox 14"/>
          <p:cNvSpPr txBox="1"/>
          <p:nvPr/>
        </p:nvSpPr>
        <p:spPr>
          <a:xfrm>
            <a:off x="2668238" y="5000636"/>
            <a:ext cx="929952" cy="857255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altLang="ko-KR" sz="4800" dirty="0" smtClean="0"/>
              <a:t>0</a:t>
            </a:r>
            <a:endParaRPr lang="ko-KR" altLang="en-US" sz="4800" dirty="0"/>
          </a:p>
        </p:txBody>
      </p:sp>
      <p:sp>
        <p:nvSpPr>
          <p:cNvPr id="16" name="TextBox 15"/>
          <p:cNvSpPr txBox="1"/>
          <p:nvPr/>
        </p:nvSpPr>
        <p:spPr>
          <a:xfrm>
            <a:off x="3739808" y="5000636"/>
            <a:ext cx="929952" cy="857255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altLang="ko-KR" sz="4800" dirty="0" smtClean="0"/>
              <a:t>1</a:t>
            </a:r>
            <a:endParaRPr lang="ko-KR" altLang="en-US" sz="4800" dirty="0"/>
          </a:p>
        </p:txBody>
      </p:sp>
      <p:sp>
        <p:nvSpPr>
          <p:cNvPr id="18" name="TextBox 17"/>
          <p:cNvSpPr txBox="1"/>
          <p:nvPr/>
        </p:nvSpPr>
        <p:spPr>
          <a:xfrm>
            <a:off x="6952003" y="5000636"/>
            <a:ext cx="929952" cy="857255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altLang="ko-KR" sz="4800" dirty="0" smtClean="0"/>
              <a:t>8</a:t>
            </a:r>
            <a:endParaRPr lang="ko-KR" altLang="en-US" sz="4800" dirty="0"/>
          </a:p>
        </p:txBody>
      </p:sp>
      <p:sp>
        <p:nvSpPr>
          <p:cNvPr id="19" name="TextBox 18"/>
          <p:cNvSpPr txBox="1"/>
          <p:nvPr/>
        </p:nvSpPr>
        <p:spPr>
          <a:xfrm>
            <a:off x="4810120" y="5000636"/>
            <a:ext cx="929952" cy="857255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altLang="ko-KR" sz="4800" dirty="0" smtClean="0"/>
              <a:t>9</a:t>
            </a:r>
            <a:endParaRPr lang="ko-KR" altLang="en-US" sz="4800" dirty="0"/>
          </a:p>
        </p:txBody>
      </p:sp>
      <p:sp>
        <p:nvSpPr>
          <p:cNvPr id="20" name="TextBox 19"/>
          <p:cNvSpPr txBox="1"/>
          <p:nvPr/>
        </p:nvSpPr>
        <p:spPr>
          <a:xfrm>
            <a:off x="5880433" y="5000636"/>
            <a:ext cx="929952" cy="857255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altLang="ko-KR" sz="4800" dirty="0" smtClean="0"/>
              <a:t>-</a:t>
            </a:r>
            <a:endParaRPr lang="ko-KR" altLang="en-US" sz="4800" dirty="0"/>
          </a:p>
        </p:txBody>
      </p:sp>
      <p:sp>
        <p:nvSpPr>
          <p:cNvPr id="22" name="TextBox 21"/>
          <p:cNvSpPr txBox="1"/>
          <p:nvPr/>
        </p:nvSpPr>
        <p:spPr>
          <a:xfrm>
            <a:off x="1023906" y="4572008"/>
            <a:ext cx="896399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/>
              <a:t>BigChar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pool</a:t>
            </a:r>
            <a:endParaRPr lang="ko-KR" altLang="en-US" sz="1400" b="1" dirty="0"/>
          </a:p>
        </p:txBody>
      </p:sp>
      <p:cxnSp>
        <p:nvCxnSpPr>
          <p:cNvPr id="23" name="구부러진 연결선 21"/>
          <p:cNvCxnSpPr>
            <a:stCxn id="5" idx="2"/>
            <a:endCxn id="15" idx="0"/>
          </p:cNvCxnSpPr>
          <p:nvPr/>
        </p:nvCxnSpPr>
        <p:spPr bwMode="auto">
          <a:xfrm rot="16200000" flipH="1">
            <a:off x="1810353" y="3677774"/>
            <a:ext cx="1000133" cy="1645589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구부러진 연결선 21"/>
          <p:cNvCxnSpPr>
            <a:stCxn id="6" idx="2"/>
            <a:endCxn id="16" idx="0"/>
          </p:cNvCxnSpPr>
          <p:nvPr/>
        </p:nvCxnSpPr>
        <p:spPr bwMode="auto">
          <a:xfrm rot="16200000" flipH="1">
            <a:off x="2846204" y="3642055"/>
            <a:ext cx="1000133" cy="1717028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구부러진 연결선 21"/>
          <p:cNvCxnSpPr>
            <a:stCxn id="7" idx="2"/>
            <a:endCxn id="16" idx="0"/>
          </p:cNvCxnSpPr>
          <p:nvPr/>
        </p:nvCxnSpPr>
        <p:spPr bwMode="auto">
          <a:xfrm rot="16200000" flipH="1">
            <a:off x="3346270" y="4142121"/>
            <a:ext cx="1000133" cy="716896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구부러진 연결선 21"/>
          <p:cNvCxnSpPr>
            <a:stCxn id="8" idx="2"/>
            <a:endCxn id="20" idx="0"/>
          </p:cNvCxnSpPr>
          <p:nvPr/>
        </p:nvCxnSpPr>
        <p:spPr bwMode="auto">
          <a:xfrm rot="16200000" flipH="1">
            <a:off x="4916648" y="3571874"/>
            <a:ext cx="1000133" cy="1857389"/>
          </a:xfrm>
          <a:prstGeom prst="curvedConnector3">
            <a:avLst>
              <a:gd name="adj1" fmla="val 34762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구부러진 연결선 21"/>
          <p:cNvCxnSpPr>
            <a:stCxn id="9" idx="2"/>
            <a:endCxn id="19" idx="0"/>
          </p:cNvCxnSpPr>
          <p:nvPr/>
        </p:nvCxnSpPr>
        <p:spPr bwMode="auto">
          <a:xfrm rot="5400000">
            <a:off x="4881558" y="4394041"/>
            <a:ext cx="1000133" cy="213056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0" name="구부러진 연결선 21"/>
          <p:cNvCxnSpPr>
            <a:stCxn id="10" idx="2"/>
            <a:endCxn id="16" idx="0"/>
          </p:cNvCxnSpPr>
          <p:nvPr/>
        </p:nvCxnSpPr>
        <p:spPr bwMode="auto">
          <a:xfrm rot="5400000">
            <a:off x="4846468" y="3358819"/>
            <a:ext cx="1000133" cy="2283500"/>
          </a:xfrm>
          <a:prstGeom prst="curvedConnector3">
            <a:avLst>
              <a:gd name="adj1" fmla="val 43725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4" name="구부러진 연결선 21"/>
          <p:cNvCxnSpPr>
            <a:stCxn id="11" idx="2"/>
            <a:endCxn id="18" idx="0"/>
          </p:cNvCxnSpPr>
          <p:nvPr/>
        </p:nvCxnSpPr>
        <p:spPr bwMode="auto">
          <a:xfrm rot="5400000">
            <a:off x="6952632" y="4464851"/>
            <a:ext cx="1000133" cy="71437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7" name="구부러진 연결선 21"/>
          <p:cNvCxnSpPr>
            <a:stCxn id="12" idx="2"/>
            <a:endCxn id="19" idx="0"/>
          </p:cNvCxnSpPr>
          <p:nvPr/>
        </p:nvCxnSpPr>
        <p:spPr bwMode="auto">
          <a:xfrm rot="5400000">
            <a:off x="6381756" y="2893843"/>
            <a:ext cx="1000133" cy="3213452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3.4.4 </a:t>
            </a:r>
            <a:r>
              <a:rPr lang="en-US" altLang="ko-KR" dirty="0" smtClean="0"/>
              <a:t>Flyweight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(5/7)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374755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적용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애플리케이션이 대량의 객체를 사용해야 할 때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객체 수가 너무 많아서 저장 비용이 너무 높아질 때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대부분의 객체 상태를 부가적인 것으로 만들 수 있을 때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애플리케이션이 객체 </a:t>
            </a:r>
            <a:r>
              <a:rPr lang="ko-KR" altLang="en-US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식별자에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비중을 두지 않는 경우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객체 </a:t>
            </a:r>
            <a:r>
              <a:rPr lang="ko-KR" altLang="en-US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식별자를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취급할 경우 공유할 수 없다는 의미이므로 </a:t>
            </a:r>
            <a:r>
              <a:rPr lang="en-US" altLang="ko-KR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Flywieght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를 적용하지 못함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marL="457200" lvl="2" indent="0">
              <a:buNone/>
            </a:pP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고려사항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객체를 공유해야 하므로 공유하는 객체의 변경에 신경 써야 함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쉬운 패턴으로 객체를 변경하지 못하도록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immutable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객체로 만듦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공유할 정보와 공유하지 말아야 할 정보를 명확히 구분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본질적 정보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: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객체를 사용하는 모든 곳에서 동일한 객체의 본질적인 정보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공유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)</a:t>
            </a: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부가적 정보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: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객체가 사용되는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context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에 따라 달라질 수 있는 정보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공유 못함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)</a:t>
            </a: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3.4.4 </a:t>
            </a:r>
            <a:r>
              <a:rPr lang="en-US" altLang="ko-KR" dirty="0" smtClean="0"/>
              <a:t>Flyweight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(6/7)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구조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6596070" y="2285991"/>
            <a:ext cx="1857388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Flyweight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6596070" y="2643182"/>
            <a:ext cx="1857388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6596070" y="2714619"/>
            <a:ext cx="1857388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operation(Context)</a:t>
            </a:r>
            <a:r>
              <a:rPr kumimoji="1" lang="en-US" altLang="ko-KR" sz="1000" b="1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: void</a:t>
            </a:r>
            <a:endParaRPr kumimoji="1" lang="ko-KR" altLang="en-US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" name="꺾인 연결선 7"/>
          <p:cNvCxnSpPr>
            <a:stCxn id="20" idx="0"/>
            <a:endCxn id="7" idx="2"/>
          </p:cNvCxnSpPr>
          <p:nvPr/>
        </p:nvCxnSpPr>
        <p:spPr bwMode="auto">
          <a:xfrm rot="5400000" flipH="1" flipV="1">
            <a:off x="6488913" y="2893215"/>
            <a:ext cx="857257" cy="1214446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직사각형 13"/>
          <p:cNvSpPr/>
          <p:nvPr/>
        </p:nvSpPr>
        <p:spPr bwMode="auto">
          <a:xfrm>
            <a:off x="2952732" y="2285992"/>
            <a:ext cx="2143140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FlyweightFactory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2952732" y="2643183"/>
            <a:ext cx="2143140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2952732" y="2714620"/>
            <a:ext cx="214314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getFlyweight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(key)</a:t>
            </a:r>
            <a:r>
              <a:rPr kumimoji="1" lang="en-US" altLang="ko-KR" sz="1000" b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: Flyweight</a:t>
            </a:r>
            <a:endParaRPr kumimoji="1" lang="ko-KR" altLang="en-US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5381624" y="3929066"/>
            <a:ext cx="1857388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ConcreteFlyweight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5381624" y="4286257"/>
            <a:ext cx="1857388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5381624" y="4357694"/>
            <a:ext cx="1857388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operation(Context)</a:t>
            </a:r>
            <a:r>
              <a:rPr kumimoji="1" lang="en-US" altLang="ko-KR" sz="1000" b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: void</a:t>
            </a:r>
            <a:endParaRPr kumimoji="1" lang="ko-KR" altLang="en-US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7721218" y="3929066"/>
            <a:ext cx="2321736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UnsharedConcreteFlyweight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7721218" y="4286257"/>
            <a:ext cx="2321736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7721218" y="4357694"/>
            <a:ext cx="2321736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operation(Context)</a:t>
            </a:r>
            <a:r>
              <a:rPr kumimoji="1" lang="en-US" altLang="ko-KR" sz="1000" b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: void</a:t>
            </a:r>
            <a:endParaRPr kumimoji="1" lang="ko-KR" altLang="en-US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2952732" y="5072074"/>
            <a:ext cx="2143140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Client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9" name="꺾인 연결선 28"/>
          <p:cNvCxnSpPr>
            <a:stCxn id="23" idx="0"/>
            <a:endCxn id="7" idx="2"/>
          </p:cNvCxnSpPr>
          <p:nvPr/>
        </p:nvCxnSpPr>
        <p:spPr bwMode="auto">
          <a:xfrm rot="16200000" flipV="1">
            <a:off x="7774797" y="2821777"/>
            <a:ext cx="857257" cy="1357322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이등변 삼각형 8"/>
          <p:cNvSpPr/>
          <p:nvPr/>
        </p:nvSpPr>
        <p:spPr bwMode="auto">
          <a:xfrm>
            <a:off x="7381888" y="3071810"/>
            <a:ext cx="285752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2" name="꺾인 연결선 31"/>
          <p:cNvCxnSpPr>
            <a:stCxn id="14" idx="3"/>
            <a:endCxn id="5" idx="1"/>
          </p:cNvCxnSpPr>
          <p:nvPr/>
        </p:nvCxnSpPr>
        <p:spPr bwMode="auto">
          <a:xfrm flipV="1">
            <a:off x="5095872" y="2486911"/>
            <a:ext cx="1500198" cy="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다이아몬드 34"/>
          <p:cNvSpPr/>
          <p:nvPr/>
        </p:nvSpPr>
        <p:spPr bwMode="auto">
          <a:xfrm>
            <a:off x="5095872" y="2410137"/>
            <a:ext cx="285752" cy="142876"/>
          </a:xfrm>
          <a:prstGeom prst="diamond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738814" y="2214554"/>
            <a:ext cx="856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flyweights</a:t>
            </a:r>
            <a:endParaRPr lang="ko-KR" altLang="en-US" sz="10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6167442" y="2500306"/>
            <a:ext cx="266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*</a:t>
            </a:r>
            <a:endParaRPr lang="ko-KR" altLang="en-US" sz="1000" b="1" dirty="0"/>
          </a:p>
        </p:txBody>
      </p:sp>
      <p:cxnSp>
        <p:nvCxnSpPr>
          <p:cNvPr id="38" name="꺾인 연결선 37"/>
          <p:cNvCxnSpPr>
            <a:stCxn id="26" idx="0"/>
            <a:endCxn id="16" idx="2"/>
          </p:cNvCxnSpPr>
          <p:nvPr/>
        </p:nvCxnSpPr>
        <p:spPr bwMode="auto">
          <a:xfrm rot="5400000" flipH="1" flipV="1">
            <a:off x="3024170" y="4071942"/>
            <a:ext cx="2000264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3" name="꺾인 연결선 42"/>
          <p:cNvCxnSpPr>
            <a:stCxn id="26" idx="3"/>
            <a:endCxn id="22" idx="2"/>
          </p:cNvCxnSpPr>
          <p:nvPr/>
        </p:nvCxnSpPr>
        <p:spPr bwMode="auto">
          <a:xfrm flipV="1">
            <a:off x="5095872" y="4714884"/>
            <a:ext cx="1214446" cy="558110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6" name="꺾인 연결선 42"/>
          <p:cNvCxnSpPr>
            <a:stCxn id="26" idx="3"/>
            <a:endCxn id="25" idx="2"/>
          </p:cNvCxnSpPr>
          <p:nvPr/>
        </p:nvCxnSpPr>
        <p:spPr bwMode="auto">
          <a:xfrm flipV="1">
            <a:off x="5095872" y="4714884"/>
            <a:ext cx="3786214" cy="558110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49" name="TextBox 48"/>
          <p:cNvSpPr txBox="1"/>
          <p:nvPr/>
        </p:nvSpPr>
        <p:spPr>
          <a:xfrm>
            <a:off x="666716" y="3238517"/>
            <a:ext cx="2646182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Flyweight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가 있으면 해당 객체를 그대로 반환한다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</a:p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없으면 새로 생성한 후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pool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에 등록 후</a:t>
            </a:r>
            <a:endParaRPr lang="en-US" altLang="ko-KR" sz="1200" b="1" dirty="0" smtClean="0">
              <a:latin typeface="휴먼편지체" pitchFamily="18" charset="-127"/>
              <a:ea typeface="휴먼편지체" pitchFamily="18" charset="-127"/>
            </a:endParaRPr>
          </a:p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반환한다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50" name="직사각형 49"/>
          <p:cNvSpPr/>
          <p:nvPr/>
        </p:nvSpPr>
        <p:spPr bwMode="auto">
          <a:xfrm>
            <a:off x="2881294" y="260746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 bwMode="auto">
          <a:xfrm>
            <a:off x="1916881" y="310752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2" name="구부러진 연결선 39"/>
          <p:cNvCxnSpPr>
            <a:stCxn id="51" idx="0"/>
            <a:endCxn id="50" idx="1"/>
          </p:cNvCxnSpPr>
          <p:nvPr/>
        </p:nvCxnSpPr>
        <p:spPr bwMode="auto">
          <a:xfrm rot="5400000" flipH="1" flipV="1">
            <a:off x="2184774" y="2411008"/>
            <a:ext cx="464347" cy="928694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3" name="TextBox 52"/>
          <p:cNvSpPr txBox="1"/>
          <p:nvPr/>
        </p:nvSpPr>
        <p:spPr>
          <a:xfrm>
            <a:off x="6881822" y="1723241"/>
            <a:ext cx="128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Flyweight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의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pool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54" name="직사각형 53"/>
          <p:cNvSpPr/>
          <p:nvPr/>
        </p:nvSpPr>
        <p:spPr bwMode="auto">
          <a:xfrm>
            <a:off x="6381756" y="2214554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6881822" y="1785926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6" name="구부러진 연결선 55"/>
          <p:cNvCxnSpPr>
            <a:stCxn id="55" idx="1"/>
            <a:endCxn id="54" idx="0"/>
          </p:cNvCxnSpPr>
          <p:nvPr/>
        </p:nvCxnSpPr>
        <p:spPr bwMode="auto">
          <a:xfrm rot="10800000" flipV="1">
            <a:off x="6417476" y="1821644"/>
            <a:ext cx="464347" cy="392909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1.2 </a:t>
            </a:r>
            <a:r>
              <a:rPr lang="ko-KR" altLang="en-US" dirty="0" smtClean="0"/>
              <a:t>디자인 패턴 정의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652633" y="836613"/>
            <a:ext cx="9128597" cy="2042445"/>
          </a:xfrm>
          <a:prstGeom prst="rect">
            <a:avLst/>
          </a:prstGeo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1.2.1 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들어가기 전에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1.2.2 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디자인 패턴 정의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1.2.3 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디자인 패턴 역할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1.2.4 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디자인 패턴 유래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1.2.5 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디자인 패턴 활용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1.2.6 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디자인 패턴 문제점</a:t>
            </a:r>
            <a:endParaRPr lang="ko-KR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77" y="836640"/>
            <a:ext cx="1395384" cy="5687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 bwMode="auto">
          <a:xfrm>
            <a:off x="3881427" y="3429000"/>
            <a:ext cx="5072098" cy="1643074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defTabSz="1038225"/>
            <a:endParaRPr lang="ko-KR" altLang="en-US" sz="12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3.4.4 </a:t>
            </a:r>
            <a:r>
              <a:rPr lang="en-US" altLang="ko-KR" dirty="0" smtClean="0"/>
              <a:t>Flyweight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(7/7)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구조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객체 공유 방법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 bwMode="auto">
          <a:xfrm>
            <a:off x="1381097" y="3929066"/>
            <a:ext cx="1714512" cy="71438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aFlyweightFactory</a:t>
            </a:r>
            <a:endParaRPr kumimoji="1" lang="en-US" altLang="ko-KR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flyweights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" name="직선 연결선 5"/>
          <p:cNvCxnSpPr>
            <a:stCxn id="5" idx="1"/>
            <a:endCxn id="5" idx="3"/>
          </p:cNvCxnSpPr>
          <p:nvPr/>
        </p:nvCxnSpPr>
        <p:spPr bwMode="auto">
          <a:xfrm rot="10800000" flipH="1">
            <a:off x="1381097" y="4286256"/>
            <a:ext cx="1714512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11" name="타원 10"/>
          <p:cNvSpPr/>
          <p:nvPr/>
        </p:nvSpPr>
        <p:spPr bwMode="auto">
          <a:xfrm>
            <a:off x="2666981" y="4429132"/>
            <a:ext cx="71438" cy="71438"/>
          </a:xfrm>
          <a:prstGeom prst="ellipse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2" name="구부러진 연결선 32"/>
          <p:cNvCxnSpPr>
            <a:stCxn id="11" idx="6"/>
          </p:cNvCxnSpPr>
          <p:nvPr/>
        </p:nvCxnSpPr>
        <p:spPr bwMode="auto">
          <a:xfrm flipV="1">
            <a:off x="2738419" y="4286256"/>
            <a:ext cx="1785950" cy="178595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7" name="그룹 18"/>
          <p:cNvGrpSpPr/>
          <p:nvPr/>
        </p:nvGrpSpPr>
        <p:grpSpPr>
          <a:xfrm>
            <a:off x="4524369" y="3929066"/>
            <a:ext cx="1714512" cy="714380"/>
            <a:chOff x="5310186" y="3143248"/>
            <a:chExt cx="1714512" cy="714380"/>
          </a:xfrm>
        </p:grpSpPr>
        <p:sp>
          <p:nvSpPr>
            <p:cNvPr id="17" name="모서리가 둥근 직사각형 16"/>
            <p:cNvSpPr/>
            <p:nvPr/>
          </p:nvSpPr>
          <p:spPr bwMode="auto">
            <a:xfrm>
              <a:off x="5310186" y="3143248"/>
              <a:ext cx="1714512" cy="71438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none" lIns="99855" tIns="49928" rIns="99855" bIns="49928" numCol="1" rtlCol="0" anchor="ctr" anchorCtr="0" compatLnSpc="1">
              <a:prstTxWarp prst="textNoShape">
                <a:avLst/>
              </a:prstTxWarp>
            </a:bodyPr>
            <a:lstStyle/>
            <a:p>
              <a:pPr marR="0" algn="ctr" defTabSz="1038225" rtl="0" eaLnBrk="1" fontAlgn="base" latinLnBrk="1" hangingPunct="1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r>
                <a:rPr lang="en-US" altLang="ko-KR" sz="1200" b="1" dirty="0" err="1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aConcreteFlyweight</a:t>
              </a:r>
              <a:endPara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  <a:p>
              <a:pPr marR="0" algn="ctr" defTabSz="1038225" rtl="0" eaLnBrk="1" fontAlgn="base" latinLnBrk="1" hangingPunct="1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r>
                <a:rPr lang="en-US" altLang="ko-KR" sz="12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intrinsic State</a:t>
              </a:r>
              <a:endParaRPr kumimoji="1" lang="ko-KR" altLang="en-US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18" name="직선 연결선 17"/>
            <p:cNvCxnSpPr>
              <a:stCxn id="17" idx="1"/>
              <a:endCxn id="17" idx="3"/>
            </p:cNvCxnSpPr>
            <p:nvPr/>
          </p:nvCxnSpPr>
          <p:spPr bwMode="auto">
            <a:xfrm rot="10800000" flipH="1">
              <a:off x="5310186" y="3500438"/>
              <a:ext cx="1714512" cy="1588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</p:grpSp>
      <p:grpSp>
        <p:nvGrpSpPr>
          <p:cNvPr id="8" name="그룹 19"/>
          <p:cNvGrpSpPr/>
          <p:nvPr/>
        </p:nvGrpSpPr>
        <p:grpSpPr>
          <a:xfrm>
            <a:off x="6596071" y="3929066"/>
            <a:ext cx="1714512" cy="714380"/>
            <a:chOff x="5310186" y="3143248"/>
            <a:chExt cx="1714512" cy="714380"/>
          </a:xfrm>
        </p:grpSpPr>
        <p:sp>
          <p:nvSpPr>
            <p:cNvPr id="21" name="모서리가 둥근 직사각형 20"/>
            <p:cNvSpPr/>
            <p:nvPr/>
          </p:nvSpPr>
          <p:spPr bwMode="auto">
            <a:xfrm>
              <a:off x="5310186" y="3143248"/>
              <a:ext cx="1714512" cy="71438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none" lIns="99855" tIns="49928" rIns="99855" bIns="49928" numCol="1" rtlCol="0" anchor="ctr" anchorCtr="0" compatLnSpc="1">
              <a:prstTxWarp prst="textNoShape">
                <a:avLst/>
              </a:prstTxWarp>
            </a:bodyPr>
            <a:lstStyle/>
            <a:p>
              <a:pPr marR="0" algn="ctr" defTabSz="1038225" rtl="0" eaLnBrk="1" fontAlgn="base" latinLnBrk="1" hangingPunct="1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r>
                <a:rPr lang="en-US" altLang="ko-KR" sz="1200" b="1" dirty="0" err="1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aConcreteFlyweight</a:t>
              </a:r>
              <a:endPara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  <a:p>
              <a:pPr marR="0" algn="ctr" defTabSz="1038225" rtl="0" eaLnBrk="1" fontAlgn="base" latinLnBrk="1" hangingPunct="1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r>
                <a:rPr lang="en-US" altLang="ko-KR" sz="12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intrinsic State</a:t>
              </a:r>
              <a:endParaRPr kumimoji="1" lang="ko-KR" altLang="en-US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22" name="직선 연결선 21"/>
            <p:cNvCxnSpPr>
              <a:stCxn id="21" idx="1"/>
              <a:endCxn id="21" idx="3"/>
            </p:cNvCxnSpPr>
            <p:nvPr/>
          </p:nvCxnSpPr>
          <p:spPr bwMode="auto">
            <a:xfrm rot="10800000" flipH="1">
              <a:off x="5310186" y="3500438"/>
              <a:ext cx="1714512" cy="1588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</p:grpSp>
      <p:grpSp>
        <p:nvGrpSpPr>
          <p:cNvPr id="9" name="그룹 22"/>
          <p:cNvGrpSpPr/>
          <p:nvPr/>
        </p:nvGrpSpPr>
        <p:grpSpPr>
          <a:xfrm>
            <a:off x="4595807" y="2143116"/>
            <a:ext cx="1214446" cy="714380"/>
            <a:chOff x="5310186" y="3143248"/>
            <a:chExt cx="1714512" cy="714380"/>
          </a:xfrm>
        </p:grpSpPr>
        <p:sp>
          <p:nvSpPr>
            <p:cNvPr id="24" name="모서리가 둥근 직사각형 23"/>
            <p:cNvSpPr/>
            <p:nvPr/>
          </p:nvSpPr>
          <p:spPr bwMode="auto">
            <a:xfrm>
              <a:off x="5310186" y="3143248"/>
              <a:ext cx="1714512" cy="71438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none" lIns="99855" tIns="49928" rIns="99855" bIns="49928" numCol="1" rtlCol="0" anchor="ctr" anchorCtr="0" compatLnSpc="1">
              <a:prstTxWarp prst="textNoShape">
                <a:avLst/>
              </a:prstTxWarp>
            </a:bodyPr>
            <a:lstStyle/>
            <a:p>
              <a:pPr marR="0" algn="ctr" defTabSz="1038225" rtl="0" eaLnBrk="1" fontAlgn="base" latinLnBrk="1" hangingPunct="1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r>
                <a:rPr lang="en-US" altLang="ko-KR" sz="1200" b="1" dirty="0" err="1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aClient</a:t>
              </a:r>
              <a:endPara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marR="0" algn="ctr" defTabSz="1038225" rtl="0" eaLnBrk="1" fontAlgn="base" latinLnBrk="1" hangingPunct="1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endPara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25" name="직선 연결선 24"/>
            <p:cNvCxnSpPr>
              <a:stCxn id="24" idx="1"/>
              <a:endCxn id="24" idx="3"/>
            </p:cNvCxnSpPr>
            <p:nvPr/>
          </p:nvCxnSpPr>
          <p:spPr bwMode="auto">
            <a:xfrm rot="10800000" flipH="1">
              <a:off x="5310186" y="3500438"/>
              <a:ext cx="1714512" cy="1588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</p:grpSp>
      <p:grpSp>
        <p:nvGrpSpPr>
          <p:cNvPr id="10" name="그룹 25"/>
          <p:cNvGrpSpPr/>
          <p:nvPr/>
        </p:nvGrpSpPr>
        <p:grpSpPr>
          <a:xfrm>
            <a:off x="6953261" y="2143116"/>
            <a:ext cx="1214446" cy="714380"/>
            <a:chOff x="5310186" y="3143248"/>
            <a:chExt cx="1714512" cy="714380"/>
          </a:xfrm>
        </p:grpSpPr>
        <p:sp>
          <p:nvSpPr>
            <p:cNvPr id="27" name="모서리가 둥근 직사각형 26"/>
            <p:cNvSpPr/>
            <p:nvPr/>
          </p:nvSpPr>
          <p:spPr bwMode="auto">
            <a:xfrm>
              <a:off x="5310186" y="3143248"/>
              <a:ext cx="1714512" cy="71438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none" lIns="99855" tIns="49928" rIns="99855" bIns="49928" numCol="1" rtlCol="0" anchor="ctr" anchorCtr="0" compatLnSpc="1">
              <a:prstTxWarp prst="textNoShape">
                <a:avLst/>
              </a:prstTxWarp>
            </a:bodyPr>
            <a:lstStyle/>
            <a:p>
              <a:pPr marR="0" algn="ctr" defTabSz="1038225" rtl="0" eaLnBrk="1" fontAlgn="base" latinLnBrk="1" hangingPunct="1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r>
                <a:rPr lang="en-US" altLang="ko-KR" sz="1200" b="1" dirty="0" err="1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aClient</a:t>
              </a:r>
              <a:endPara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marR="0" algn="ctr" defTabSz="1038225" rtl="0" eaLnBrk="1" fontAlgn="base" latinLnBrk="1" hangingPunct="1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Tx/>
                <a:buFont typeface="Wingdings" pitchFamily="2" charset="2"/>
                <a:buNone/>
                <a:tabLst/>
              </a:pPr>
              <a:endPara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28" name="직선 연결선 27"/>
            <p:cNvCxnSpPr>
              <a:stCxn id="27" idx="1"/>
              <a:endCxn id="27" idx="3"/>
            </p:cNvCxnSpPr>
            <p:nvPr/>
          </p:nvCxnSpPr>
          <p:spPr bwMode="auto">
            <a:xfrm rot="10800000" flipH="1">
              <a:off x="5310186" y="3500438"/>
              <a:ext cx="1714512" cy="1588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3881427" y="3429000"/>
            <a:ext cx="1035861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flyweight</a:t>
            </a:r>
          </a:p>
          <a:p>
            <a:r>
              <a:rPr lang="en-US" altLang="ko-KR" sz="1400" b="1" dirty="0" smtClean="0"/>
              <a:t>pool</a:t>
            </a:r>
            <a:endParaRPr lang="ko-KR" altLang="en-US" sz="1400" b="1" dirty="0"/>
          </a:p>
        </p:txBody>
      </p:sp>
      <p:cxnSp>
        <p:nvCxnSpPr>
          <p:cNvPr id="32" name="구부러진 연결선 32"/>
          <p:cNvCxnSpPr>
            <a:stCxn id="11" idx="4"/>
          </p:cNvCxnSpPr>
          <p:nvPr/>
        </p:nvCxnSpPr>
        <p:spPr bwMode="auto">
          <a:xfrm rot="16200000" flipH="1">
            <a:off x="5006575" y="2196694"/>
            <a:ext cx="142876" cy="4750627"/>
          </a:xfrm>
          <a:prstGeom prst="curvedConnector3">
            <a:avLst>
              <a:gd name="adj1" fmla="val 736859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타원 35"/>
          <p:cNvSpPr/>
          <p:nvPr/>
        </p:nvSpPr>
        <p:spPr bwMode="auto">
          <a:xfrm>
            <a:off x="5238749" y="2643182"/>
            <a:ext cx="71438" cy="71438"/>
          </a:xfrm>
          <a:prstGeom prst="ellipse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타원 36"/>
          <p:cNvSpPr/>
          <p:nvPr/>
        </p:nvSpPr>
        <p:spPr bwMode="auto">
          <a:xfrm>
            <a:off x="7310451" y="2643182"/>
            <a:ext cx="71438" cy="71438"/>
          </a:xfrm>
          <a:prstGeom prst="ellipse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타원 37"/>
          <p:cNvSpPr/>
          <p:nvPr/>
        </p:nvSpPr>
        <p:spPr bwMode="auto">
          <a:xfrm>
            <a:off x="7881955" y="2643182"/>
            <a:ext cx="71438" cy="71438"/>
          </a:xfrm>
          <a:prstGeom prst="ellipse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2" name="구부러진 연결선 32"/>
          <p:cNvCxnSpPr>
            <a:stCxn id="36" idx="4"/>
          </p:cNvCxnSpPr>
          <p:nvPr/>
        </p:nvCxnSpPr>
        <p:spPr bwMode="auto">
          <a:xfrm rot="16200000" flipH="1">
            <a:off x="4720823" y="3268264"/>
            <a:ext cx="1214446" cy="107157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5" name="구부러진 연결선 32"/>
          <p:cNvCxnSpPr>
            <a:stCxn id="37" idx="4"/>
            <a:endCxn id="47" idx="0"/>
          </p:cNvCxnSpPr>
          <p:nvPr/>
        </p:nvCxnSpPr>
        <p:spPr bwMode="auto">
          <a:xfrm rot="5400000">
            <a:off x="5953129" y="2536025"/>
            <a:ext cx="1214446" cy="1571636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7" name="타원 46"/>
          <p:cNvSpPr/>
          <p:nvPr/>
        </p:nvSpPr>
        <p:spPr bwMode="auto">
          <a:xfrm>
            <a:off x="5738815" y="3929066"/>
            <a:ext cx="71438" cy="71438"/>
          </a:xfrm>
          <a:prstGeom prst="ellipse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0" name="구부러진 연결선 32"/>
          <p:cNvCxnSpPr>
            <a:stCxn id="38" idx="4"/>
          </p:cNvCxnSpPr>
          <p:nvPr/>
        </p:nvCxnSpPr>
        <p:spPr bwMode="auto">
          <a:xfrm rot="5400000">
            <a:off x="7078278" y="3089670"/>
            <a:ext cx="1214446" cy="464347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xfrm>
            <a:off x="5596012" y="3589128"/>
            <a:ext cx="5329238" cy="1230339"/>
          </a:xfrm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en-US" altLang="ko-KR" sz="1600" dirty="0">
                <a:solidFill>
                  <a:schemeClr val="tx1"/>
                </a:solidFill>
                <a:latin typeface="Optima" panose="00000400000000000000" pitchFamily="2" charset="2"/>
              </a:rPr>
              <a:t>4.1 Chain of Responsibility </a:t>
            </a:r>
            <a:r>
              <a:rPr lang="ko-KR" altLang="en-US" sz="1600" dirty="0">
                <a:solidFill>
                  <a:schemeClr val="tx1"/>
                </a:solidFill>
                <a:latin typeface="Optima" panose="00000400000000000000" pitchFamily="2" charset="2"/>
              </a:rPr>
              <a:t>패턴</a:t>
            </a:r>
            <a:endParaRPr lang="en-US" altLang="ko-KR" sz="1600" dirty="0">
              <a:solidFill>
                <a:schemeClr val="tx1"/>
              </a:solidFill>
              <a:latin typeface="Optima" panose="00000400000000000000" pitchFamily="2" charset="2"/>
            </a:endParaRPr>
          </a:p>
          <a:p>
            <a:pPr>
              <a:buNone/>
            </a:pPr>
            <a:r>
              <a:rPr lang="en-US" altLang="ko-KR" sz="1600" dirty="0">
                <a:solidFill>
                  <a:schemeClr val="tx1"/>
                </a:solidFill>
                <a:latin typeface="Optima" panose="00000400000000000000" pitchFamily="2" charset="2"/>
              </a:rPr>
              <a:t>4.2 Strategy </a:t>
            </a:r>
            <a:r>
              <a:rPr lang="ko-KR" altLang="en-US" sz="1600" dirty="0">
                <a:solidFill>
                  <a:schemeClr val="tx1"/>
                </a:solidFill>
                <a:latin typeface="Optima" panose="00000400000000000000" pitchFamily="2" charset="2"/>
              </a:rPr>
              <a:t>패턴</a:t>
            </a:r>
            <a:endParaRPr lang="en-US" altLang="ko-KR" sz="1600" dirty="0">
              <a:solidFill>
                <a:schemeClr val="tx1"/>
              </a:solidFill>
              <a:latin typeface="Optima" panose="00000400000000000000" pitchFamily="2" charset="2"/>
            </a:endParaRPr>
          </a:p>
          <a:p>
            <a:pPr>
              <a:buNone/>
            </a:pPr>
            <a:r>
              <a:rPr lang="en-US" altLang="ko-KR" sz="1600" dirty="0">
                <a:solidFill>
                  <a:schemeClr val="tx1"/>
                </a:solidFill>
                <a:latin typeface="Optima" panose="00000400000000000000" pitchFamily="2" charset="2"/>
              </a:rPr>
              <a:t>4.3 Template Method </a:t>
            </a:r>
            <a:r>
              <a:rPr lang="ko-KR" altLang="en-US" sz="1600" dirty="0">
                <a:solidFill>
                  <a:schemeClr val="tx1"/>
                </a:solidFill>
                <a:latin typeface="Optima" panose="00000400000000000000" pitchFamily="2" charset="2"/>
              </a:rPr>
              <a:t>패턴</a:t>
            </a:r>
            <a:endParaRPr lang="en-US" altLang="ko-KR" sz="1600" dirty="0">
              <a:solidFill>
                <a:schemeClr val="tx1"/>
              </a:solidFill>
              <a:latin typeface="Optima" panose="00000400000000000000" pitchFamily="2" charset="2"/>
            </a:endParaRPr>
          </a:p>
          <a:p>
            <a:pPr>
              <a:buNone/>
            </a:pPr>
            <a:r>
              <a:rPr lang="en-US" altLang="ko-KR" sz="1600" dirty="0">
                <a:solidFill>
                  <a:schemeClr val="tx1"/>
                </a:solidFill>
                <a:latin typeface="Optima" panose="00000400000000000000" pitchFamily="2" charset="2"/>
              </a:rPr>
              <a:t>4.4 </a:t>
            </a:r>
            <a:r>
              <a:rPr lang="ko-KR" altLang="en-US" sz="1600" dirty="0">
                <a:solidFill>
                  <a:schemeClr val="tx1"/>
                </a:solidFill>
                <a:latin typeface="Optima" panose="00000400000000000000" pitchFamily="2" charset="2"/>
              </a:rPr>
              <a:t>기타 생성 패턴 소개</a:t>
            </a:r>
            <a:endParaRPr lang="en-US" altLang="ko-KR" sz="1600" dirty="0">
              <a:solidFill>
                <a:schemeClr val="tx1"/>
              </a:solidFill>
              <a:latin typeface="Optima" panose="00000400000000000000" pitchFamily="2" charset="2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>
                <a:latin typeface="Optima" panose="00000400000000000000" pitchFamily="2" charset="2"/>
              </a:rPr>
              <a:t>4</a:t>
            </a:r>
            <a:r>
              <a:rPr lang="en-US" altLang="ko-KR" dirty="0">
                <a:latin typeface="Optima" panose="00000400000000000000" pitchFamily="2" charset="2"/>
              </a:rPr>
              <a:t>. </a:t>
            </a:r>
            <a:r>
              <a:rPr lang="en-US" altLang="ko-KR" dirty="0" err="1">
                <a:latin typeface="Optima" panose="00000400000000000000" pitchFamily="2" charset="2"/>
              </a:rPr>
              <a:t>GoF</a:t>
            </a:r>
            <a:r>
              <a:rPr lang="en-US" altLang="ko-KR" dirty="0">
                <a:latin typeface="Optima" panose="00000400000000000000" pitchFamily="2" charset="2"/>
              </a:rPr>
              <a:t> </a:t>
            </a:r>
            <a:r>
              <a:rPr lang="ko-KR" altLang="en-US" dirty="0">
                <a:latin typeface="Optima" panose="00000400000000000000" pitchFamily="2" charset="2"/>
              </a:rPr>
              <a:t>행위 패턴</a:t>
            </a:r>
          </a:p>
        </p:txBody>
      </p:sp>
      <p:pic>
        <p:nvPicPr>
          <p:cNvPr id="8" name="Picture 2" descr="http://www.codinghorror.com/blog/images/design-patterns-book-co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04150" y="3717040"/>
            <a:ext cx="1874660" cy="244955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들어가기 전에</a:t>
            </a:r>
            <a:r>
              <a:rPr lang="en-US" altLang="ko-KR" dirty="0" smtClean="0"/>
              <a:t>...</a:t>
            </a:r>
            <a:endParaRPr lang="ko-KR" altLang="en-US" dirty="0" smtClean="0"/>
          </a:p>
        </p:txBody>
      </p:sp>
      <p:sp>
        <p:nvSpPr>
          <p:cNvPr id="9219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강의 구성 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 eaLnBrk="1" hangingPunct="1"/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Problem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제시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 eaLnBrk="1" hangingPunct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솔루션 찾기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문제해결 실습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)</a:t>
            </a:r>
          </a:p>
          <a:p>
            <a:pPr lvl="1" eaLnBrk="1" hangingPunct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솔루션 발표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 eaLnBrk="1" hangingPunct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패턴 강의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 eaLnBrk="1" hangingPunct="1"/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Problem 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해결에 적용한 패턴 소개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 eaLnBrk="1" hangingPunct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모델 및 소스 검토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 eaLnBrk="1" hangingPunct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동일 </a:t>
            </a:r>
            <a:r>
              <a:rPr lang="ko-KR" altLang="en-US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범주내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다른 패턴들 </a:t>
            </a:r>
            <a:r>
              <a:rPr lang="ko-KR" altLang="en-US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간략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소개</a:t>
            </a:r>
            <a:endParaRPr lang="en-US" altLang="ko-KR" sz="16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들어가기 전에</a:t>
            </a:r>
            <a:r>
              <a:rPr lang="en-US" altLang="ko-KR" dirty="0" smtClean="0"/>
              <a:t>...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실습 참조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IDE Tool : Eclipse</a:t>
            </a:r>
          </a:p>
          <a:p>
            <a:pPr lvl="1"/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Java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프로젝트 구조 및 패키지 구조는 아래와 같다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52798" y="2233631"/>
            <a:ext cx="4067175" cy="383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4.1 Chain of Responsibility </a:t>
            </a:r>
            <a:r>
              <a:rPr lang="ko-KR" altLang="en-US" dirty="0" smtClean="0"/>
              <a:t>패턴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1652633" y="836640"/>
            <a:ext cx="9272617" cy="152063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4.1.1 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상황이해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4.1.2 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솔루션 찾기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4.1.3 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솔루션 발표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4.1.4 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패턴 소개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77" y="836613"/>
            <a:ext cx="1395384" cy="5688817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4.1.1 </a:t>
            </a:r>
            <a:r>
              <a:rPr kumimoji="1" lang="ko-KR" altLang="en-US" dirty="0" smtClean="0">
                <a:solidFill>
                  <a:schemeClr val="tx1"/>
                </a:solidFill>
              </a:rPr>
              <a:t>상황이해</a:t>
            </a:r>
            <a:r>
              <a:rPr kumimoji="1" lang="en-US" dirty="0" smtClean="0">
                <a:solidFill>
                  <a:schemeClr val="tx1"/>
                </a:solidFill>
              </a:rPr>
              <a:t>(1/5)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Problem 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제시</a:t>
            </a:r>
            <a:endParaRPr lang="en-US" altLang="ko-KR" sz="18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>
              <a:buNone/>
            </a:pP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	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영업활동 중 고객의 불만사항을 접수 받은 </a:t>
            </a: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A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씨는 이를 처리하기 위한 시스템의 필요성을 느끼게 되었다</a:t>
            </a: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A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씨는 여러 상황에 맞는 적절한 처리가 되기를 시스템 개발자에게 요구했고 아래와 같이 디자인된 시스템이 개발되었다</a:t>
            </a: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52732" y="2564880"/>
            <a:ext cx="4981575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4.1.1 </a:t>
            </a:r>
            <a:r>
              <a:rPr kumimoji="1" lang="ko-KR" altLang="en-US" dirty="0" smtClean="0">
                <a:solidFill>
                  <a:schemeClr val="tx1"/>
                </a:solidFill>
              </a:rPr>
              <a:t>상황이해</a:t>
            </a:r>
            <a:r>
              <a:rPr kumimoji="1" lang="en-US" dirty="0" smtClean="0">
                <a:solidFill>
                  <a:schemeClr val="tx1"/>
                </a:solidFill>
              </a:rPr>
              <a:t>(2/5)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Client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소스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66782" y="1484730"/>
            <a:ext cx="8643998" cy="412420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main(String[]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args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)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throws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Exception {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Client client =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Client();</a:t>
            </a:r>
          </a:p>
          <a:p>
            <a:pPr algn="l"/>
            <a:endParaRPr lang="ko-KR" altLang="en-US" sz="1000" b="1" dirty="0" smtClean="0"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System.</a:t>
            </a:r>
            <a:r>
              <a:rPr lang="en-US" altLang="ko-KR" sz="1000" b="1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.println(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000" b="1" i="1" dirty="0" smtClean="0">
                <a:solidFill>
                  <a:srgbClr val="2A00FF"/>
                </a:solidFill>
                <a:latin typeface="Courier New"/>
              </a:rPr>
              <a:t>불만사항 처리를 요청합니다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."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System.</a:t>
            </a:r>
            <a:r>
              <a:rPr lang="en-US" altLang="ko-KR" sz="1000" b="1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.println();</a:t>
            </a:r>
          </a:p>
          <a:p>
            <a:pPr algn="l"/>
            <a:endParaRPr lang="ko-KR" altLang="en-US" sz="1000" b="1" dirty="0" smtClean="0"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Complain[] complains = client.pileupComplain();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ComplainHandler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complainHandler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ComplainHandler();</a:t>
            </a: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for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(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i=0; i&lt;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complains.</a:t>
            </a:r>
            <a:r>
              <a:rPr lang="en-US" altLang="ko-KR" sz="1000" b="1" dirty="0" err="1" smtClean="0">
                <a:solidFill>
                  <a:srgbClr val="0000C0"/>
                </a:solidFill>
                <a:latin typeface="Courier New"/>
              </a:rPr>
              <a:t>length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; i++) {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    complainHandler.addComplain(complains[i]);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}</a:t>
            </a:r>
          </a:p>
          <a:p>
            <a:pPr algn="l"/>
            <a:endParaRPr lang="ko-KR" altLang="en-US" sz="1000" b="1" dirty="0" smtClean="0"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altLang="ko-KR" sz="1000" b="1" dirty="0" smtClean="0">
                <a:solidFill>
                  <a:srgbClr val="000000"/>
                </a:solidFill>
                <a:highlight>
                  <a:srgbClr val="E8F2FE"/>
                </a:highlight>
                <a:latin typeface="Courier New"/>
              </a:rPr>
              <a:t>complainHandler.handleComplain();</a:t>
            </a:r>
            <a:endParaRPr lang="en-US" altLang="ko-KR" sz="1000" b="1" dirty="0" smtClean="0">
              <a:solidFill>
                <a:srgbClr val="000000"/>
              </a:solidFill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 algn="l"/>
            <a:endParaRPr lang="ko-KR" altLang="en-US" sz="1000" b="1" dirty="0" smtClean="0"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Complain[] pileupComplain() {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Complain[] complains =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Complain[2];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complains[0] =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Complain(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Complain.</a:t>
            </a:r>
            <a:r>
              <a:rPr lang="en-US" altLang="ko-KR" sz="1000" b="1" i="1" dirty="0" err="1" smtClean="0">
                <a:solidFill>
                  <a:srgbClr val="0000C0"/>
                </a:solidFill>
                <a:latin typeface="Courier New"/>
              </a:rPr>
              <a:t>UNKINDNESS_SERVICE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000" b="1" i="1" dirty="0" smtClean="0">
                <a:solidFill>
                  <a:srgbClr val="2A00FF"/>
                </a:solidFill>
                <a:latin typeface="Courier New"/>
              </a:rPr>
              <a:t>제품교환을 원하는데 전화를 받지 않습니다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."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complains[1] =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Complain(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Complain.</a:t>
            </a:r>
            <a:r>
              <a:rPr lang="en-US" altLang="ko-KR" sz="1000" b="1" i="1" dirty="0" err="1" smtClean="0">
                <a:solidFill>
                  <a:srgbClr val="0000C0"/>
                </a:solidFill>
                <a:latin typeface="Courier New"/>
              </a:rPr>
              <a:t>DEFICIENT_INFORMATION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000" b="1" i="1" dirty="0" smtClean="0">
                <a:solidFill>
                  <a:srgbClr val="2A00FF"/>
                </a:solidFill>
                <a:latin typeface="Courier New"/>
              </a:rPr>
              <a:t>넥스브로커 제품의 구성 및 사양을 원합니다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."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/>
            <a:endParaRPr lang="ko-KR" altLang="en-US" sz="1000" b="1" dirty="0" smtClean="0"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return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complains;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}</a:t>
            </a: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4.1.1 </a:t>
            </a:r>
            <a:r>
              <a:rPr kumimoji="1" lang="ko-KR" altLang="en-US" dirty="0" smtClean="0">
                <a:solidFill>
                  <a:schemeClr val="tx1"/>
                </a:solidFill>
              </a:rPr>
              <a:t>상황이해</a:t>
            </a:r>
            <a:r>
              <a:rPr kumimoji="1" lang="en-US" dirty="0" smtClean="0">
                <a:solidFill>
                  <a:schemeClr val="tx1"/>
                </a:solidFill>
              </a:rPr>
              <a:t>(3/5)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Complain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소스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66782" y="1484730"/>
            <a:ext cx="8643998" cy="449353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final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i="1" dirty="0" smtClean="0">
                <a:solidFill>
                  <a:srgbClr val="0000C0"/>
                </a:solidFill>
                <a:latin typeface="Courier New"/>
              </a:rPr>
              <a:t>DEVELOP_TROUBLE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 = 1;</a:t>
            </a:r>
          </a:p>
          <a:p>
            <a:pPr algn="l"/>
            <a:endParaRPr lang="ko-KR" altLang="en-US" sz="1000" dirty="0" smtClean="0"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final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i="1" dirty="0" smtClean="0">
                <a:solidFill>
                  <a:srgbClr val="0000C0"/>
                </a:solidFill>
                <a:latin typeface="Courier New"/>
              </a:rPr>
              <a:t>UNKINDNESS_SERVICE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 = 2;</a:t>
            </a:r>
          </a:p>
          <a:p>
            <a:pPr algn="l"/>
            <a:endParaRPr lang="ko-KR" altLang="en-US" sz="1000" dirty="0" smtClean="0"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final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i="1" dirty="0" smtClean="0">
                <a:solidFill>
                  <a:srgbClr val="0000C0"/>
                </a:solidFill>
                <a:latin typeface="Courier New"/>
              </a:rPr>
              <a:t>DELIVERY_DELAYING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 = 3;</a:t>
            </a:r>
          </a:p>
          <a:p>
            <a:pPr algn="l"/>
            <a:endParaRPr lang="ko-KR" altLang="en-US" sz="1000" dirty="0" smtClean="0"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final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i="1" dirty="0" smtClean="0">
                <a:solidFill>
                  <a:srgbClr val="0000C0"/>
                </a:solidFill>
                <a:latin typeface="Courier New"/>
              </a:rPr>
              <a:t>DEFICIENT_INFORMATION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 = 4;</a:t>
            </a:r>
          </a:p>
          <a:p>
            <a:pPr algn="l"/>
            <a:endParaRPr lang="ko-KR" altLang="en-US" sz="1000" dirty="0" smtClean="0"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0000C0"/>
                </a:solidFill>
                <a:latin typeface="Courier New"/>
              </a:rPr>
              <a:t>type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 algn="l"/>
            <a:endParaRPr lang="ko-KR" altLang="en-US" sz="1000" dirty="0" smtClean="0"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String </a:t>
            </a:r>
            <a:r>
              <a:rPr lang="en-US" altLang="ko-KR" sz="1000" b="1" dirty="0" smtClean="0">
                <a:solidFill>
                  <a:srgbClr val="0000C0"/>
                </a:solidFill>
                <a:latin typeface="Courier New"/>
              </a:rPr>
              <a:t>message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 algn="l"/>
            <a:endParaRPr lang="ko-KR" altLang="en-US" sz="1000" dirty="0" smtClean="0"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Complain(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type, String message) {</a:t>
            </a: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this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.</a:t>
            </a:r>
            <a:r>
              <a:rPr lang="en-US" altLang="ko-KR" sz="1000" b="1" dirty="0" smtClean="0">
                <a:solidFill>
                  <a:srgbClr val="0000C0"/>
                </a:solidFill>
                <a:latin typeface="Courier New"/>
              </a:rPr>
              <a:t>type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= type;</a:t>
            </a: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this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.</a:t>
            </a:r>
            <a:r>
              <a:rPr lang="en-US" altLang="ko-KR" sz="1000" b="1" dirty="0" smtClean="0">
                <a:solidFill>
                  <a:srgbClr val="0000C0"/>
                </a:solidFill>
                <a:latin typeface="Courier New"/>
              </a:rPr>
              <a:t>message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= message;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 algn="l"/>
            <a:endParaRPr lang="ko-KR" altLang="en-US" sz="1000" dirty="0" smtClean="0"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getType() {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return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0000C0"/>
                </a:solidFill>
                <a:latin typeface="Courier New"/>
              </a:rPr>
              <a:t>type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; </a:t>
            </a: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 algn="l"/>
            <a:endParaRPr lang="ko-KR" altLang="en-US" sz="1000" dirty="0" smtClean="0"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String getMessage() {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return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0000C0"/>
                </a:solidFill>
                <a:latin typeface="Courier New"/>
              </a:rPr>
              <a:t>message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; </a:t>
            </a: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 algn="l"/>
            <a:endParaRPr lang="en-US" altLang="ko-KR" sz="1000" dirty="0" smtClean="0">
              <a:solidFill>
                <a:srgbClr val="000000"/>
              </a:solidFill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000000"/>
                </a:solidFill>
                <a:highlight>
                  <a:srgbClr val="D4D4D4"/>
                </a:highlight>
                <a:latin typeface="Courier New"/>
              </a:rPr>
              <a:t>String getResult() { </a:t>
            </a:r>
            <a:r>
              <a:rPr lang="en-US" altLang="ko-KR" sz="1000" b="1" dirty="0" smtClean="0">
                <a:solidFill>
                  <a:srgbClr val="7F0055"/>
                </a:solidFill>
                <a:highlight>
                  <a:srgbClr val="D4D4D4"/>
                </a:highlight>
                <a:latin typeface="Courier New"/>
              </a:rPr>
              <a:t>return</a:t>
            </a:r>
            <a:r>
              <a:rPr lang="en-US" altLang="ko-KR" sz="1000" b="1" dirty="0" smtClean="0">
                <a:solidFill>
                  <a:srgbClr val="000000"/>
                </a:solidFill>
                <a:highlight>
                  <a:srgbClr val="D4D4D4"/>
                </a:highlight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0000C0"/>
                </a:solidFill>
                <a:highlight>
                  <a:srgbClr val="D4D4D4"/>
                </a:highlight>
                <a:latin typeface="Courier New"/>
              </a:rPr>
              <a:t>result</a:t>
            </a:r>
            <a:r>
              <a:rPr lang="en-US" altLang="ko-KR" sz="1000" b="1" dirty="0" smtClean="0">
                <a:solidFill>
                  <a:srgbClr val="000000"/>
                </a:solidFill>
                <a:highlight>
                  <a:srgbClr val="D4D4D4"/>
                </a:highlight>
                <a:latin typeface="Courier New"/>
              </a:rPr>
              <a:t>; </a:t>
            </a: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 algn="l"/>
            <a:endParaRPr lang="ko-KR" altLang="en-US" sz="1000" dirty="0" smtClean="0"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setResult(String result) {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this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.</a:t>
            </a:r>
            <a:r>
              <a:rPr lang="en-US" altLang="ko-KR" sz="1000" b="1" dirty="0" smtClean="0">
                <a:solidFill>
                  <a:srgbClr val="0000C0"/>
                </a:solidFill>
                <a:latin typeface="Courier New"/>
              </a:rPr>
              <a:t>result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= result; </a:t>
            </a: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4.1 1 </a:t>
            </a:r>
            <a:r>
              <a:rPr kumimoji="1" lang="ko-KR" altLang="en-US" dirty="0" smtClean="0">
                <a:solidFill>
                  <a:schemeClr val="tx1"/>
                </a:solidFill>
              </a:rPr>
              <a:t>상황이해</a:t>
            </a:r>
            <a:r>
              <a:rPr kumimoji="1" lang="en-US" dirty="0" smtClean="0">
                <a:solidFill>
                  <a:schemeClr val="tx1"/>
                </a:solidFill>
              </a:rPr>
              <a:t>(4/5)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ComplainHandler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소스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66782" y="1484730"/>
            <a:ext cx="8786874" cy="467820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List&lt;Complain&gt; </a:t>
            </a:r>
            <a:r>
              <a:rPr lang="en-US" altLang="ko-KR" sz="1000" b="1" dirty="0" smtClean="0">
                <a:solidFill>
                  <a:srgbClr val="0000C0"/>
                </a:solidFill>
                <a:latin typeface="Courier New"/>
              </a:rPr>
              <a:t>complainContainer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 algn="l"/>
            <a:endParaRPr lang="ko-KR" altLang="en-US" sz="1000" dirty="0" smtClean="0"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addComplain(Complain complain) {</a:t>
            </a: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if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(</a:t>
            </a:r>
            <a:r>
              <a:rPr lang="en-US" altLang="ko-KR" sz="1000" b="1" dirty="0" smtClean="0">
                <a:solidFill>
                  <a:srgbClr val="0000C0"/>
                </a:solidFill>
                <a:latin typeface="Courier New"/>
              </a:rPr>
              <a:t>complainContainer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==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null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) { </a:t>
            </a:r>
            <a:r>
              <a:rPr lang="en-US" altLang="ko-KR" sz="1000" dirty="0" smtClean="0">
                <a:solidFill>
                  <a:srgbClr val="0000C0"/>
                </a:solidFill>
                <a:latin typeface="Courier New"/>
              </a:rPr>
              <a:t>complainContainer</a:t>
            </a: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ArrayList&lt;Complain&gt;(); </a:t>
            </a: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 algn="l"/>
            <a:r>
              <a:rPr lang="en-US" altLang="ko-KR" sz="1000" dirty="0" smtClean="0">
                <a:solidFill>
                  <a:srgbClr val="0000C0"/>
                </a:solidFill>
                <a:latin typeface="Courier New"/>
              </a:rPr>
              <a:t>    complainContainer</a:t>
            </a: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.add(complain);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 algn="l"/>
            <a:endParaRPr lang="ko-KR" altLang="en-US" sz="1000" dirty="0" smtClean="0"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handleComplain()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throws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Exception {</a:t>
            </a: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if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(</a:t>
            </a:r>
            <a:r>
              <a:rPr lang="en-US" altLang="ko-KR" sz="1000" b="1" dirty="0" smtClean="0">
                <a:solidFill>
                  <a:srgbClr val="0000C0"/>
                </a:solidFill>
                <a:latin typeface="Courier New"/>
              </a:rPr>
              <a:t>complainContainer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==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null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|| </a:t>
            </a:r>
            <a:r>
              <a:rPr lang="en-US" altLang="ko-KR" sz="1000" b="1" dirty="0" smtClean="0">
                <a:solidFill>
                  <a:srgbClr val="0000C0"/>
                </a:solidFill>
                <a:latin typeface="Courier New"/>
              </a:rPr>
              <a:t>complainContainer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.isEmpty()) {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return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; </a:t>
            </a: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ko-KR" altLang="en-US" sz="1000" dirty="0" smtClean="0">
              <a:latin typeface="Courier New"/>
            </a:endParaRP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System.</a:t>
            </a:r>
            <a:r>
              <a:rPr lang="en-US" altLang="ko-KR" sz="1000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.println(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000" i="1" dirty="0" smtClean="0">
                <a:solidFill>
                  <a:srgbClr val="2A00FF"/>
                </a:solidFill>
                <a:latin typeface="Courier New"/>
              </a:rPr>
              <a:t>요청하신 불만사항을 처리합니다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."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for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(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i=0; i&lt;</a:t>
            </a:r>
            <a:r>
              <a:rPr lang="en-US" altLang="ko-KR" sz="1000" b="1" dirty="0" err="1" smtClean="0">
                <a:solidFill>
                  <a:srgbClr val="0000C0"/>
                </a:solidFill>
                <a:latin typeface="Courier New"/>
              </a:rPr>
              <a:t>complainContainer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.size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(); i++) { </a:t>
            </a: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requestResolve(</a:t>
            </a:r>
            <a:r>
              <a:rPr lang="en-US" altLang="ko-KR" sz="1000" dirty="0" err="1" smtClean="0">
                <a:solidFill>
                  <a:srgbClr val="0000C0"/>
                </a:solidFill>
                <a:latin typeface="Courier New"/>
              </a:rPr>
              <a:t>complainContainer</a:t>
            </a:r>
            <a:r>
              <a:rPr lang="en-US" altLang="ko-KR" sz="1000" dirty="0" err="1" smtClean="0">
                <a:solidFill>
                  <a:srgbClr val="000000"/>
                </a:solidFill>
                <a:latin typeface="Courier New"/>
              </a:rPr>
              <a:t>.get</a:t>
            </a: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(i)); }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 algn="l"/>
            <a:endParaRPr lang="ko-KR" altLang="en-US" sz="1000" dirty="0" smtClean="0"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requestResolve(Complain complain) {</a:t>
            </a: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switch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(complain.getType()) {</a:t>
            </a: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    case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Complain.</a:t>
            </a:r>
            <a:r>
              <a:rPr lang="en-US" altLang="ko-KR" sz="1000" b="1" i="1" dirty="0" smtClean="0">
                <a:solidFill>
                  <a:srgbClr val="0000C0"/>
                </a:solidFill>
                <a:latin typeface="Courier New"/>
              </a:rPr>
              <a:t>DEVELOP_TROUBLE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: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        System.</a:t>
            </a:r>
            <a:r>
              <a:rPr lang="en-US" altLang="ko-KR" sz="1000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.println(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"[</a:t>
            </a:r>
            <a:r>
              <a:rPr lang="ko-KR" altLang="en-US" sz="1000" i="1" dirty="0" smtClean="0">
                <a:solidFill>
                  <a:srgbClr val="2A00FF"/>
                </a:solidFill>
                <a:latin typeface="Courier New"/>
              </a:rPr>
              <a:t>내용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] "</a:t>
            </a:r>
            <a:r>
              <a:rPr lang="ko-KR" altLang="en-US" sz="1000" i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+ complain.getMessage());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        System.</a:t>
            </a:r>
            <a:r>
              <a:rPr lang="en-US" altLang="ko-KR" sz="1000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.println(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"[</a:t>
            </a:r>
            <a:r>
              <a:rPr lang="ko-KR" altLang="en-US" sz="1000" i="1" dirty="0" smtClean="0">
                <a:solidFill>
                  <a:srgbClr val="2A00FF"/>
                </a:solidFill>
                <a:latin typeface="Courier New"/>
              </a:rPr>
              <a:t>처리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] </a:t>
            </a:r>
            <a:r>
              <a:rPr lang="ko-KR" altLang="en-US" sz="1000" i="1" dirty="0" smtClean="0">
                <a:solidFill>
                  <a:srgbClr val="2A00FF"/>
                </a:solidFill>
                <a:latin typeface="Courier New"/>
              </a:rPr>
              <a:t>고장신고가 접수되었습니다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. 10</a:t>
            </a:r>
            <a:r>
              <a:rPr lang="ko-KR" altLang="en-US" sz="1000" i="1" dirty="0" smtClean="0">
                <a:solidFill>
                  <a:srgbClr val="2A00FF"/>
                </a:solidFill>
                <a:latin typeface="Courier New"/>
              </a:rPr>
              <a:t>일 이내에 서비스센터에 방문하셔서 수리하십시요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..."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        break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    ...</a:t>
            </a: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    default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: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        System.</a:t>
            </a:r>
            <a:r>
              <a:rPr lang="en-US" altLang="ko-KR" sz="1000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.println(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000" i="1" dirty="0" smtClean="0">
                <a:solidFill>
                  <a:srgbClr val="2A00FF"/>
                </a:solidFill>
                <a:latin typeface="Courier New"/>
              </a:rPr>
              <a:t>요청하신 불만사항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("</a:t>
            </a:r>
            <a:r>
              <a:rPr lang="ko-KR" altLang="en-US" sz="1000" i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+ complain.getType() + 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")</a:t>
            </a:r>
            <a:r>
              <a:rPr lang="ko-KR" altLang="en-US" sz="1000" i="1" dirty="0" smtClean="0">
                <a:solidFill>
                  <a:srgbClr val="2A00FF"/>
                </a:solidFill>
                <a:latin typeface="Courier New"/>
              </a:rPr>
              <a:t>은 처리가능한 유형이 아닙니다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."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    break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}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4.1 1 </a:t>
            </a:r>
            <a:r>
              <a:rPr lang="ko-KR" altLang="en-US" dirty="0" smtClean="0"/>
              <a:t>상황이해</a:t>
            </a:r>
            <a:r>
              <a:rPr lang="en-US" altLang="ko-KR" dirty="0" smtClean="0"/>
              <a:t>(5/5)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Client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실행 결과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7750" y="1556740"/>
            <a:ext cx="895350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5596012" y="3589128"/>
            <a:ext cx="5329238" cy="836385"/>
          </a:xfrm>
        </p:spPr>
        <p:txBody>
          <a:bodyPr/>
          <a:lstStyle/>
          <a:p>
            <a:pPr marL="0" indent="0" latinLnBrk="0">
              <a:spcBef>
                <a:spcPts val="0"/>
              </a:spcBef>
              <a:buClr>
                <a:schemeClr val="tx1"/>
              </a:buClr>
              <a:buNone/>
            </a:pPr>
            <a:r>
              <a:rPr lang="en-US" altLang="ko-KR" sz="1600" dirty="0">
                <a:solidFill>
                  <a:schemeClr val="tx1"/>
                </a:solidFill>
                <a:latin typeface="Optima" panose="00000400000000000000" pitchFamily="2" charset="2"/>
              </a:rPr>
              <a:t>1.1 </a:t>
            </a:r>
            <a:r>
              <a:rPr lang="ko-KR" altLang="en-US" sz="1600" dirty="0">
                <a:solidFill>
                  <a:schemeClr val="tx1"/>
                </a:solidFill>
                <a:latin typeface="Optima" panose="00000400000000000000" pitchFamily="2" charset="2"/>
              </a:rPr>
              <a:t>객체</a:t>
            </a:r>
            <a:r>
              <a:rPr lang="en-US" altLang="ko-KR" sz="1600" dirty="0">
                <a:solidFill>
                  <a:schemeClr val="tx1"/>
                </a:solidFill>
                <a:latin typeface="Optima" panose="00000400000000000000" pitchFamily="2" charset="2"/>
              </a:rPr>
              <a:t>-</a:t>
            </a:r>
            <a:r>
              <a:rPr lang="ko-KR" altLang="en-US" sz="1600" dirty="0">
                <a:solidFill>
                  <a:schemeClr val="tx1"/>
                </a:solidFill>
                <a:latin typeface="Optima" panose="00000400000000000000" pitchFamily="2" charset="2"/>
              </a:rPr>
              <a:t>지향 개념</a:t>
            </a:r>
          </a:p>
          <a:p>
            <a:pPr marL="0" indent="0" latinLnBrk="0">
              <a:spcBef>
                <a:spcPts val="0"/>
              </a:spcBef>
              <a:buClr>
                <a:schemeClr val="tx1"/>
              </a:buClr>
              <a:buNone/>
            </a:pPr>
            <a:r>
              <a:rPr lang="en-US" altLang="ko-KR" sz="1600" dirty="0" smtClean="0">
                <a:solidFill>
                  <a:schemeClr val="tx1"/>
                </a:solidFill>
                <a:latin typeface="Optima" panose="00000400000000000000" pitchFamily="2" charset="2"/>
              </a:rPr>
              <a:t>1.2 </a:t>
            </a:r>
            <a:r>
              <a:rPr lang="ko-KR" altLang="en-US" sz="1600" dirty="0">
                <a:solidFill>
                  <a:schemeClr val="tx1"/>
                </a:solidFill>
                <a:latin typeface="Optima" panose="00000400000000000000" pitchFamily="2" charset="2"/>
              </a:rPr>
              <a:t>디자인 패턴 정의</a:t>
            </a:r>
          </a:p>
          <a:p>
            <a:pPr marL="0" indent="0" latinLnBrk="0">
              <a:spcBef>
                <a:spcPts val="0"/>
              </a:spcBef>
              <a:buClr>
                <a:schemeClr val="tx1"/>
              </a:buClr>
              <a:buNone/>
            </a:pPr>
            <a:r>
              <a:rPr lang="en-US" altLang="ko-KR" sz="1600" dirty="0" smtClean="0">
                <a:solidFill>
                  <a:schemeClr val="tx1"/>
                </a:solidFill>
                <a:latin typeface="Optima" panose="00000400000000000000" pitchFamily="2" charset="2"/>
              </a:rPr>
              <a:t>1.3 </a:t>
            </a:r>
            <a:r>
              <a:rPr lang="ko-KR" altLang="en-US" sz="1600" dirty="0" smtClean="0">
                <a:solidFill>
                  <a:schemeClr val="tx1"/>
                </a:solidFill>
                <a:latin typeface="Optima" panose="00000400000000000000" pitchFamily="2" charset="2"/>
              </a:rPr>
              <a:t>디자인 </a:t>
            </a:r>
            <a:r>
              <a:rPr lang="ko-KR" altLang="en-US" sz="1600" dirty="0">
                <a:solidFill>
                  <a:schemeClr val="tx1"/>
                </a:solidFill>
                <a:latin typeface="Optima" panose="00000400000000000000" pitchFamily="2" charset="2"/>
              </a:rPr>
              <a:t>패턴 </a:t>
            </a:r>
            <a:r>
              <a:rPr lang="ko-KR" altLang="en-US" sz="1600" dirty="0" smtClean="0">
                <a:solidFill>
                  <a:schemeClr val="tx1"/>
                </a:solidFill>
                <a:latin typeface="Optima" panose="00000400000000000000" pitchFamily="2" charset="2"/>
              </a:rPr>
              <a:t>분류</a:t>
            </a:r>
            <a:endParaRPr lang="ko-KR" altLang="en-US" sz="1600" dirty="0">
              <a:solidFill>
                <a:schemeClr val="tx1"/>
              </a:solidFill>
              <a:latin typeface="Optima" panose="00000400000000000000" pitchFamily="2" charset="2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9724" y="2997200"/>
            <a:ext cx="10297486" cy="503238"/>
          </a:xfrm>
        </p:spPr>
        <p:txBody>
          <a:bodyPr/>
          <a:lstStyle/>
          <a:p>
            <a:r>
              <a:rPr lang="en-US" altLang="ko-KR" dirty="0" smtClean="0">
                <a:latin typeface="Optima" panose="00000400000000000000" pitchFamily="2" charset="2"/>
              </a:rPr>
              <a:t>1. </a:t>
            </a:r>
            <a:r>
              <a:rPr lang="ko-KR" altLang="en-US" dirty="0" smtClean="0">
                <a:latin typeface="Optima" panose="00000400000000000000" pitchFamily="2" charset="2"/>
              </a:rPr>
              <a:t>패턴</a:t>
            </a:r>
            <a:r>
              <a:rPr lang="en-US" altLang="ko-KR" dirty="0" smtClean="0">
                <a:latin typeface="Optima" panose="00000400000000000000" pitchFamily="2" charset="2"/>
              </a:rPr>
              <a:t> </a:t>
            </a:r>
            <a:r>
              <a:rPr lang="ko-KR" altLang="en-US" dirty="0" smtClean="0">
                <a:latin typeface="Optima" panose="00000400000000000000" pitchFamily="2" charset="2"/>
              </a:rPr>
              <a:t>개요</a:t>
            </a:r>
            <a:endParaRPr lang="ko-KR" altLang="en-US" dirty="0">
              <a:latin typeface="Optima" panose="00000400000000000000" pitchFamily="2" charset="2"/>
            </a:endParaRPr>
          </a:p>
        </p:txBody>
      </p:sp>
      <p:pic>
        <p:nvPicPr>
          <p:cNvPr id="8" name="Picture 2" descr="http://www.codinghorror.com/blog/images/design-patterns-book-co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4240" y="3648158"/>
            <a:ext cx="1874660" cy="244955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Picture 4" descr="http://media.wiley.com/product_data/coverImage300/28/04700590/047005902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3850" y="3645030"/>
            <a:ext cx="1874660" cy="245268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0402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1.2.1 </a:t>
            </a:r>
            <a:r>
              <a:rPr lang="ko-KR" altLang="en-US" dirty="0" smtClean="0"/>
              <a:t>들어가기 전에</a:t>
            </a:r>
            <a:r>
              <a:rPr lang="en-US" altLang="ko-KR" dirty="0" smtClean="0"/>
              <a:t>...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문제를 해결하는 방법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혼자서 고민을 한다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남에게 물어본다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동일한 문제를 주변에서 찾아본다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동일한 유형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패턴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)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의 문제를 주변에서 찾아본다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</a:p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아이디어는 아이디어를 딛고 일어서고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개선은 개선을 딛고 일어선다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</a:p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우리가 만난 문제가 유일할 확률은 거의 없다고 보면 된다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</a:p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우리가 만난 문제는 대부분 복합적이다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</a:p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스스로 고민하는 것보다 듣는 것이 문제 해결에 도움이 될 때가 있다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4.1.2 </a:t>
            </a:r>
            <a:r>
              <a:rPr lang="ko-KR" altLang="en-US" dirty="0" smtClean="0"/>
              <a:t>솔루션 찾기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솔루션 찾기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문제해결 실습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)</a:t>
            </a:r>
          </a:p>
          <a:p>
            <a:pPr lvl="1" eaLnBrk="1" hangingPunct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책임 할당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(Assigning responsibilities to Object)</a:t>
            </a:r>
          </a:p>
          <a:p>
            <a:pPr lvl="2" eaLnBrk="1" hangingPunct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고객의 불만사항에 대한 유형이 늘어날 수로 특정 클래스에 많은 책임이 집중되어 진다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책임이 집중되는 클래스는 어떤 클래스인가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?</a:t>
            </a:r>
          </a:p>
          <a:p>
            <a:pPr lvl="2" eaLnBrk="1" hangingPunct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또한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집중된 책임을 분리하여 적당한 수준으로 할당할 수 있는 방법을 찾아 다이어그램으로 표현하시오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2" eaLnBrk="1" hangingPunct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클래스 다이어그램에 적용한 분리된 책임이 제대로 동작하는지 여부를 확인하시오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1" eaLnBrk="1" hangingPunct="1"/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 eaLnBrk="1" hangingPunct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행위적 결합도 감소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(Reduce behavioral coupling)</a:t>
            </a:r>
          </a:p>
          <a:p>
            <a:pPr lvl="2" eaLnBrk="1" hangingPunct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행위적 결합도를 감소하기 위해서는 다른 객체가 어떻게 요청을 처리하는지 알 필요가 없다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결합도를 감소시킬 부분을 찾아 다이어그램으로 표현하시오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2" eaLnBrk="1" hangingPunct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자신의 다이어그램을 옆에 있는 사람과 비교 토의하고 구현하시오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4.1.3 </a:t>
            </a:r>
            <a:r>
              <a:rPr lang="ko-KR" altLang="en-US" dirty="0" smtClean="0"/>
              <a:t>솔루션 발표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문제해결을 위해 디자인한 다이어그램과 개발 소스를 기준으로 발표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4.1.4 </a:t>
            </a:r>
            <a:r>
              <a:rPr kumimoji="1" lang="ko-KR" altLang="en-US" dirty="0" smtClean="0">
                <a:solidFill>
                  <a:schemeClr val="tx1"/>
                </a:solidFill>
              </a:rPr>
              <a:t>패턴소개 </a:t>
            </a:r>
            <a:r>
              <a:rPr kumimoji="1" lang="en-US" dirty="0" smtClean="0">
                <a:solidFill>
                  <a:schemeClr val="tx1"/>
                </a:solidFill>
              </a:rPr>
              <a:t>– Chain of Responsibility </a:t>
            </a:r>
            <a:r>
              <a:rPr kumimoji="1" lang="ko-KR" altLang="en-US" dirty="0" smtClean="0">
                <a:solidFill>
                  <a:schemeClr val="tx1"/>
                </a:solidFill>
              </a:rPr>
              <a:t>패턴</a:t>
            </a:r>
            <a:r>
              <a:rPr kumimoji="1" lang="en-US" dirty="0" smtClean="0">
                <a:solidFill>
                  <a:schemeClr val="tx1"/>
                </a:solidFill>
              </a:rPr>
              <a:t>(1/9)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의도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메시지를 보내는 객체와 이를 받아 처리하는 객체들 간의 결합도를 없애기 위한 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하나의 요청에 대한 처리가 반드시 한 객체에서만 이루어지지 않고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여러 객체에게 그 처리의 기회를 주려는 것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즉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이 패턴에서는 하나의 서비스 처리를 여러 객체에 나눌 수 있도록 함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메시지를 수신하여 처리를 담당할 객체들을 하나의 연결고리로 만들고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실제로 요청을 처리하는 객체를 만날 때까지 계속해서 요청을 전달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동기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 eaLnBrk="1" hangingPunct="1"/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Problem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을 통해서 나타난 문제점을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Chain of Responsibility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패턴을 통해 그 대안을 찾고자 한다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2" eaLnBrk="1" hangingPunct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책임 할당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(Assigning responsibilities to Object)</a:t>
            </a:r>
          </a:p>
          <a:p>
            <a:pPr lvl="2" eaLnBrk="1" hangingPunct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행위적 결합도 감소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(Reduce behavioral coupling)</a:t>
            </a:r>
          </a:p>
          <a:p>
            <a:pPr lvl="2" eaLnBrk="1" hangingPunct="1"/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구름 36"/>
          <p:cNvSpPr/>
          <p:nvPr/>
        </p:nvSpPr>
        <p:spPr bwMode="auto">
          <a:xfrm>
            <a:off x="6738946" y="2780867"/>
            <a:ext cx="3929090" cy="1928826"/>
          </a:xfrm>
          <a:prstGeom prst="cloud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dirty="0" smtClean="0">
                <a:solidFill>
                  <a:schemeClr val="tx1"/>
                </a:solidFill>
                <a:effectLst/>
              </a:rPr>
              <a:t>4.1.4 </a:t>
            </a:r>
            <a:r>
              <a:rPr kumimoji="1" lang="ko-KR" altLang="en-US" sz="2400" dirty="0" smtClean="0">
                <a:solidFill>
                  <a:schemeClr val="tx1"/>
                </a:solidFill>
              </a:rPr>
              <a:t>패턴소개 </a:t>
            </a:r>
            <a:r>
              <a:rPr kumimoji="1" lang="en-US" sz="2400" dirty="0" smtClean="0">
                <a:solidFill>
                  <a:schemeClr val="tx1"/>
                </a:solidFill>
              </a:rPr>
              <a:t>– Chain of Responsibility </a:t>
            </a:r>
            <a:r>
              <a:rPr kumimoji="1" lang="ko-KR" altLang="en-US" sz="2400" dirty="0" smtClean="0">
                <a:solidFill>
                  <a:schemeClr val="tx1"/>
                </a:solidFill>
              </a:rPr>
              <a:t>패턴</a:t>
            </a:r>
            <a:r>
              <a:rPr kumimoji="1" lang="en-US" sz="2400" dirty="0" smtClean="0">
                <a:solidFill>
                  <a:schemeClr val="tx1"/>
                </a:solidFill>
              </a:rPr>
              <a:t>(2/9)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책임 할당 </a:t>
            </a: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(Assigning responsibilities to Object)</a:t>
            </a:r>
          </a:p>
          <a:p>
            <a:pPr lvl="1"/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불만사항 처리 클래스를 보면 하나의 클래스 내에서 모든 불만사항을 처리</a:t>
            </a:r>
            <a:endParaRPr lang="en-US" altLang="ko-KR" sz="16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향후 불만사항 유형이 세분화 되거나 신규로 추가될 경우 유연성이 결여되어 쉽게 변경사항을 적용하기가 어려워져서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적합한 클래스로 책임을 할당해야 함</a:t>
            </a:r>
            <a:endParaRPr lang="ko-KR" altLang="en-US" sz="16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3309922" y="2709429"/>
            <a:ext cx="2071702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ComplainHandler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3309922" y="3066619"/>
            <a:ext cx="2071702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800" b="0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3309922" y="3138057"/>
            <a:ext cx="2071702" cy="21431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handleComplain() : void</a:t>
            </a:r>
          </a:p>
        </p:txBody>
      </p:sp>
      <p:sp>
        <p:nvSpPr>
          <p:cNvPr id="8" name="직사각형 7"/>
          <p:cNvSpPr/>
          <p:nvPr/>
        </p:nvSpPr>
        <p:spPr bwMode="auto">
          <a:xfrm>
            <a:off x="2024038" y="4209627"/>
            <a:ext cx="2071702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DevelopTroubleResolver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2024038" y="4566817"/>
            <a:ext cx="2071702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800" b="0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2024038" y="4638255"/>
            <a:ext cx="2071702" cy="21431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resolve(Complain) : boolean</a:t>
            </a:r>
          </a:p>
        </p:txBody>
      </p:sp>
      <p:sp>
        <p:nvSpPr>
          <p:cNvPr id="11" name="직사각형 10"/>
          <p:cNvSpPr/>
          <p:nvPr/>
        </p:nvSpPr>
        <p:spPr bwMode="auto">
          <a:xfrm>
            <a:off x="4667244" y="4209627"/>
            <a:ext cx="2071702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UnkindnessServiceResolver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4667244" y="4566817"/>
            <a:ext cx="2071702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800" b="0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4667244" y="4638255"/>
            <a:ext cx="2071702" cy="21431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resolve(Complain) : boolean</a:t>
            </a:r>
          </a:p>
        </p:txBody>
      </p:sp>
      <p:cxnSp>
        <p:nvCxnSpPr>
          <p:cNvPr id="21" name="꺾인 연결선 20"/>
          <p:cNvCxnSpPr>
            <a:stCxn id="7" idx="2"/>
            <a:endCxn id="8" idx="0"/>
          </p:cNvCxnSpPr>
          <p:nvPr/>
        </p:nvCxnSpPr>
        <p:spPr bwMode="auto">
          <a:xfrm rot="5400000">
            <a:off x="3274203" y="3138057"/>
            <a:ext cx="857256" cy="1285884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22" name="꺾인 연결선 21"/>
          <p:cNvCxnSpPr>
            <a:stCxn id="7" idx="2"/>
            <a:endCxn id="11" idx="0"/>
          </p:cNvCxnSpPr>
          <p:nvPr/>
        </p:nvCxnSpPr>
        <p:spPr bwMode="auto">
          <a:xfrm rot="16200000" flipH="1">
            <a:off x="4595806" y="3102338"/>
            <a:ext cx="857256" cy="1357322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3738550" y="3566685"/>
            <a:ext cx="1071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&lt;&lt;uses&gt;&gt;</a:t>
            </a:r>
            <a:endParaRPr lang="ko-KR" altLang="en-US" sz="10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6810384" y="2348850"/>
            <a:ext cx="2857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ComplainHandler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에서 처리하던 불만사항을 각각 불만사항 유형에 맞게 책임을 할당하고 실행을 위임한다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5524500" y="2995181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6596070" y="263460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5" name="구부러진 연결선 34"/>
          <p:cNvCxnSpPr>
            <a:stCxn id="34" idx="1"/>
            <a:endCxn id="33" idx="3"/>
          </p:cNvCxnSpPr>
          <p:nvPr/>
        </p:nvCxnSpPr>
        <p:spPr bwMode="auto">
          <a:xfrm rot="10800000" flipV="1">
            <a:off x="5595938" y="2670320"/>
            <a:ext cx="1000132" cy="360579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직사각형 35"/>
          <p:cNvSpPr/>
          <p:nvPr/>
        </p:nvSpPr>
        <p:spPr>
          <a:xfrm>
            <a:off x="6881822" y="2956496"/>
            <a:ext cx="3929090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void handleComplain(Complain complain) {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switch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(complain.getType()) {</a:t>
            </a: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    case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Complain.</a:t>
            </a:r>
            <a:r>
              <a:rPr lang="en-US" altLang="ko-KR" sz="1000" b="1" i="1" dirty="0" smtClean="0">
                <a:solidFill>
                  <a:srgbClr val="0000C0"/>
                </a:solidFill>
                <a:latin typeface="Courier New"/>
              </a:rPr>
              <a:t>DEVELOP_TROUBLE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:</a:t>
            </a:r>
            <a:endParaRPr lang="ko-KR" altLang="en-US" sz="1000" dirty="0" smtClean="0">
              <a:latin typeface="Courier New"/>
            </a:endParaRP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        DevelopTrobleResolver resolver = ...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        resovler.resolve(complain);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    ...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}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953260" y="4294195"/>
            <a:ext cx="5715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...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881954" y="4852569"/>
            <a:ext cx="2205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DeliveryDelayingResolver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와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DeficientInformationResolver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는 생략됨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7239012" y="4638255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직사각형 45"/>
          <p:cNvSpPr/>
          <p:nvPr/>
        </p:nvSpPr>
        <p:spPr bwMode="auto">
          <a:xfrm>
            <a:off x="7810516" y="5066883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7" name="구부러진 연결선 46"/>
          <p:cNvCxnSpPr>
            <a:stCxn id="46" idx="1"/>
            <a:endCxn id="45" idx="2"/>
          </p:cNvCxnSpPr>
          <p:nvPr/>
        </p:nvCxnSpPr>
        <p:spPr bwMode="auto">
          <a:xfrm rot="10800000">
            <a:off x="7274732" y="4709694"/>
            <a:ext cx="535785" cy="392909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9" name="직사각형 48"/>
          <p:cNvSpPr/>
          <p:nvPr/>
        </p:nvSpPr>
        <p:spPr>
          <a:xfrm>
            <a:off x="2024038" y="5183215"/>
            <a:ext cx="5572164" cy="116955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boolean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resolve(Complain complain) {</a:t>
            </a:r>
            <a:endParaRPr lang="en-US" altLang="ko-KR" sz="1000" b="1" dirty="0" smtClean="0">
              <a:solidFill>
                <a:srgbClr val="000000"/>
              </a:solidFill>
              <a:highlight>
                <a:srgbClr val="D4D4D4"/>
              </a:highlight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if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(complain.getType() != Complain.</a:t>
            </a:r>
            <a:r>
              <a:rPr lang="en-US" altLang="ko-KR" sz="1000" b="1" i="1" dirty="0" smtClean="0">
                <a:solidFill>
                  <a:srgbClr val="0000C0"/>
                </a:solidFill>
                <a:latin typeface="Courier New"/>
              </a:rPr>
              <a:t>DEVELOP_TROUBLE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)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return false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;</a:t>
            </a:r>
            <a:endParaRPr lang="en-US" altLang="ko-KR" sz="1000" b="1" i="1" dirty="0" smtClean="0">
              <a:solidFill>
                <a:srgbClr val="000000"/>
              </a:solidFill>
              <a:highlight>
                <a:srgbClr val="D4D4D4"/>
              </a:highlight>
              <a:latin typeface="Courier New"/>
            </a:endParaRPr>
          </a:p>
          <a:p>
            <a:pPr algn="l"/>
            <a:r>
              <a:rPr lang="en-US" altLang="ko-KR" sz="1000" dirty="0" smtClean="0">
                <a:solidFill>
                  <a:srgbClr val="3F7F5F"/>
                </a:solidFill>
                <a:latin typeface="Courier New"/>
              </a:rPr>
              <a:t>    </a:t>
            </a:r>
          </a:p>
          <a:p>
            <a:pPr algn="l"/>
            <a:r>
              <a:rPr lang="en-US" altLang="ko-KR" sz="1000" dirty="0" smtClean="0">
                <a:solidFill>
                  <a:srgbClr val="3F7F5F"/>
                </a:solidFill>
                <a:latin typeface="Courier New"/>
              </a:rPr>
              <a:t>    // </a:t>
            </a:r>
            <a:r>
              <a:rPr lang="ko-KR" altLang="en-US" sz="1000" dirty="0" smtClean="0">
                <a:solidFill>
                  <a:srgbClr val="3F7F5F"/>
                </a:solidFill>
                <a:latin typeface="Courier New"/>
              </a:rPr>
              <a:t>처리 로직 구현</a:t>
            </a:r>
            <a:endParaRPr lang="en-US" altLang="ko-KR" sz="1000" dirty="0" smtClean="0">
              <a:solidFill>
                <a:srgbClr val="3F7F5F"/>
              </a:solidFill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highlight>
                  <a:srgbClr val="D4D4D4"/>
                </a:highlight>
                <a:latin typeface="Courier New"/>
              </a:rPr>
              <a:t>   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return true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;</a:t>
            </a:r>
            <a:endParaRPr lang="en-US" altLang="ko-KR" sz="1000" b="1" dirty="0" smtClean="0">
              <a:solidFill>
                <a:srgbClr val="000000"/>
              </a:solidFill>
              <a:highlight>
                <a:srgbClr val="D4D4D4"/>
              </a:highlight>
              <a:latin typeface="Courier New"/>
            </a:endParaRP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ko-KR" alt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2095476" y="4932759"/>
            <a:ext cx="4786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모든 불만사항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Resolver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는 동일한 구조와 행위를 가지므로 추상화 시켜야 한다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..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52402" y="2495115"/>
            <a:ext cx="2857520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행위적 결합도 감소 방안 고려</a:t>
            </a:r>
            <a:endParaRPr lang="en-US" altLang="ko-KR" sz="1200" b="1" dirty="0" smtClean="0">
              <a:latin typeface="휴먼편지체" pitchFamily="18" charset="-127"/>
              <a:ea typeface="휴먼편지체" pitchFamily="18" charset="-127"/>
            </a:endParaRPr>
          </a:p>
          <a:p>
            <a:pPr algn="l"/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ComplainHandler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가 불만사항 유형에 따라 처리방법을 모두 알고 있어야 하는가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?</a:t>
            </a:r>
          </a:p>
          <a:p>
            <a:pPr algn="l"/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switch ~ case ~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문을 제거하자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…</a:t>
            </a:r>
          </a:p>
        </p:txBody>
      </p:sp>
      <p:sp>
        <p:nvSpPr>
          <p:cNvPr id="52" name="직사각형 51"/>
          <p:cNvSpPr/>
          <p:nvPr/>
        </p:nvSpPr>
        <p:spPr bwMode="auto">
          <a:xfrm>
            <a:off x="2952732" y="3780999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 bwMode="auto">
          <a:xfrm>
            <a:off x="2166914" y="3352371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4" name="구부러진 연결선 32"/>
          <p:cNvCxnSpPr>
            <a:stCxn id="53" idx="2"/>
            <a:endCxn id="52" idx="1"/>
          </p:cNvCxnSpPr>
          <p:nvPr/>
        </p:nvCxnSpPr>
        <p:spPr bwMode="auto">
          <a:xfrm rot="16200000" flipH="1">
            <a:off x="2381228" y="3245213"/>
            <a:ext cx="392909" cy="750099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구름 45"/>
          <p:cNvSpPr/>
          <p:nvPr/>
        </p:nvSpPr>
        <p:spPr bwMode="auto">
          <a:xfrm>
            <a:off x="6596070" y="2778050"/>
            <a:ext cx="4286280" cy="1357322"/>
          </a:xfrm>
          <a:prstGeom prst="cloud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solidFill>
                  <a:schemeClr val="tx1"/>
                </a:solidFill>
                <a:effectLst/>
              </a:rPr>
              <a:t>4.1.4 </a:t>
            </a:r>
            <a:r>
              <a:rPr kumimoji="1" lang="ko-KR" altLang="en-US" dirty="0" smtClean="0">
                <a:solidFill>
                  <a:schemeClr val="tx1"/>
                </a:solidFill>
              </a:rPr>
              <a:t>패턴소개 </a:t>
            </a:r>
            <a:r>
              <a:rPr kumimoji="1" lang="en-US" dirty="0" smtClean="0">
                <a:solidFill>
                  <a:schemeClr val="tx1"/>
                </a:solidFill>
              </a:rPr>
              <a:t>– Chain of Responsibility </a:t>
            </a:r>
            <a:r>
              <a:rPr kumimoji="1" lang="ko-KR" altLang="en-US" dirty="0" smtClean="0">
                <a:solidFill>
                  <a:schemeClr val="tx1"/>
                </a:solidFill>
              </a:rPr>
              <a:t>패턴</a:t>
            </a:r>
            <a:r>
              <a:rPr kumimoji="1" lang="en-US" dirty="0" smtClean="0">
                <a:solidFill>
                  <a:schemeClr val="tx1"/>
                </a:solidFill>
              </a:rPr>
              <a:t>(3/9)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추상화 결정하기</a:t>
            </a:r>
            <a:endParaRPr lang="en-US" altLang="ko-KR" sz="18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불만사항 처리를 위한 클래스를 살펴보면 처리를 해결하기 위한 동일한 행위를 수행</a:t>
            </a:r>
            <a:endParaRPr lang="en-US" altLang="ko-KR" sz="16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해결자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(Resolver)  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클래스를 추상클래스로 추출할 수 있음</a:t>
            </a:r>
            <a:endParaRPr lang="en-US" altLang="ko-KR" sz="16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이는 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ComplainHandler 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클래스와 느슨한 결합을 보장하기 위한 시작점이 됨</a:t>
            </a:r>
            <a:endParaRPr lang="ko-KR" altLang="en-US" sz="16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881030" y="4564000"/>
            <a:ext cx="2071702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DevelopTroubleResolver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881030" y="4921190"/>
            <a:ext cx="2071702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800" b="1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881030" y="4992628"/>
            <a:ext cx="2071702" cy="21431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doTask(Complain) : boolean</a:t>
            </a:r>
          </a:p>
        </p:txBody>
      </p:sp>
      <p:sp>
        <p:nvSpPr>
          <p:cNvPr id="8" name="직사각형 7"/>
          <p:cNvSpPr/>
          <p:nvPr/>
        </p:nvSpPr>
        <p:spPr bwMode="auto">
          <a:xfrm>
            <a:off x="3238484" y="4564000"/>
            <a:ext cx="2071702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UnkindnessServiceResolver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3238484" y="4921190"/>
            <a:ext cx="2071702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800" b="1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3238484" y="4992628"/>
            <a:ext cx="2071702" cy="21431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doTask(Complain) : boolean</a:t>
            </a:r>
          </a:p>
        </p:txBody>
      </p:sp>
      <p:sp>
        <p:nvSpPr>
          <p:cNvPr id="11" name="직사각형 10"/>
          <p:cNvSpPr/>
          <p:nvPr/>
        </p:nvSpPr>
        <p:spPr bwMode="auto">
          <a:xfrm>
            <a:off x="5595938" y="4564000"/>
            <a:ext cx="2071702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DeliveryDelayingResolver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5595938" y="4921190"/>
            <a:ext cx="2071702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800" b="1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5595938" y="4992628"/>
            <a:ext cx="2071702" cy="21431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doTask(Complain) : boolean</a:t>
            </a:r>
          </a:p>
        </p:txBody>
      </p:sp>
      <p:sp>
        <p:nvSpPr>
          <p:cNvPr id="14" name="직사각형 13"/>
          <p:cNvSpPr/>
          <p:nvPr/>
        </p:nvSpPr>
        <p:spPr bwMode="auto">
          <a:xfrm>
            <a:off x="7953392" y="4564000"/>
            <a:ext cx="2214578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DeficientInformationResolver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7953392" y="4921190"/>
            <a:ext cx="2214578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800" b="1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7953392" y="4992628"/>
            <a:ext cx="2214578" cy="21431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doTask(Complain) : boolean</a:t>
            </a:r>
          </a:p>
        </p:txBody>
      </p:sp>
      <p:sp>
        <p:nvSpPr>
          <p:cNvPr id="17" name="직사각형 16"/>
          <p:cNvSpPr/>
          <p:nvPr/>
        </p:nvSpPr>
        <p:spPr bwMode="auto">
          <a:xfrm>
            <a:off x="4452930" y="2992364"/>
            <a:ext cx="2000264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Resolver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4452930" y="3349554"/>
            <a:ext cx="2000264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800" b="1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4452930" y="3420992"/>
            <a:ext cx="2000264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resolve(Complain)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doTask(Complain) : boolean</a:t>
            </a:r>
            <a:endParaRPr kumimoji="1" lang="en-US" altLang="ko-KR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1" name="꺾인 연결선 20"/>
          <p:cNvCxnSpPr>
            <a:stCxn id="5" idx="0"/>
            <a:endCxn id="19" idx="2"/>
          </p:cNvCxnSpPr>
          <p:nvPr/>
        </p:nvCxnSpPr>
        <p:spPr bwMode="auto">
          <a:xfrm rot="5400000" flipH="1" flipV="1">
            <a:off x="3292062" y="2403001"/>
            <a:ext cx="785818" cy="353618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꺾인 연결선 22"/>
          <p:cNvCxnSpPr>
            <a:stCxn id="8" idx="0"/>
            <a:endCxn id="19" idx="2"/>
          </p:cNvCxnSpPr>
          <p:nvPr/>
        </p:nvCxnSpPr>
        <p:spPr bwMode="auto">
          <a:xfrm rot="5400000" flipH="1" flipV="1">
            <a:off x="4470789" y="3581728"/>
            <a:ext cx="785818" cy="1178727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꺾인 연결선 24"/>
          <p:cNvCxnSpPr>
            <a:stCxn id="11" idx="0"/>
            <a:endCxn id="19" idx="2"/>
          </p:cNvCxnSpPr>
          <p:nvPr/>
        </p:nvCxnSpPr>
        <p:spPr bwMode="auto">
          <a:xfrm rot="16200000" flipV="1">
            <a:off x="5649517" y="3581727"/>
            <a:ext cx="785818" cy="1178727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꺾인 연결선 26"/>
          <p:cNvCxnSpPr>
            <a:stCxn id="14" idx="0"/>
            <a:endCxn id="19" idx="2"/>
          </p:cNvCxnSpPr>
          <p:nvPr/>
        </p:nvCxnSpPr>
        <p:spPr bwMode="auto">
          <a:xfrm rot="16200000" flipV="1">
            <a:off x="6863963" y="2367281"/>
            <a:ext cx="785818" cy="3607619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이등변 삼각형 27"/>
          <p:cNvSpPr/>
          <p:nvPr/>
        </p:nvSpPr>
        <p:spPr bwMode="auto">
          <a:xfrm>
            <a:off x="5310186" y="3778182"/>
            <a:ext cx="285752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738946" y="2420860"/>
            <a:ext cx="2786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공통적인 구조와 행위를 상위에서 구현하고 하위클래스에서 수행할 행위를 추상화시킨다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</a:p>
        </p:txBody>
      </p:sp>
      <p:sp>
        <p:nvSpPr>
          <p:cNvPr id="42" name="직사각형 41"/>
          <p:cNvSpPr/>
          <p:nvPr/>
        </p:nvSpPr>
        <p:spPr bwMode="auto">
          <a:xfrm>
            <a:off x="6381756" y="2920926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6667508" y="2563736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4" name="구부러진 연결선 43"/>
          <p:cNvCxnSpPr>
            <a:stCxn id="43" idx="1"/>
            <a:endCxn id="42" idx="0"/>
          </p:cNvCxnSpPr>
          <p:nvPr/>
        </p:nvCxnSpPr>
        <p:spPr bwMode="auto">
          <a:xfrm rot="10800000" flipV="1">
            <a:off x="6417476" y="2599454"/>
            <a:ext cx="250033" cy="321471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5" name="직사각형 44"/>
          <p:cNvSpPr/>
          <p:nvPr/>
        </p:nvSpPr>
        <p:spPr>
          <a:xfrm>
            <a:off x="6738946" y="2920926"/>
            <a:ext cx="421484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resolve(Complain </a:t>
            </a:r>
            <a:r>
              <a:rPr lang="en-US" altLang="ko-KR" sz="1000" b="1" dirty="0" smtClean="0">
                <a:solidFill>
                  <a:srgbClr val="000000"/>
                </a:solidFill>
                <a:highlight>
                  <a:srgbClr val="D4D4D4"/>
                </a:highlight>
                <a:latin typeface="Courier New"/>
              </a:rPr>
              <a:t>complain) {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if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(doTask(</a:t>
            </a:r>
            <a:r>
              <a:rPr lang="en-US" altLang="ko-KR" sz="1000" b="1" dirty="0" smtClean="0">
                <a:solidFill>
                  <a:srgbClr val="000000"/>
                </a:solidFill>
                <a:highlight>
                  <a:srgbClr val="D4D4D4"/>
                </a:highlight>
                <a:latin typeface="Courier New"/>
              </a:rPr>
              <a:t>complain)) { </a:t>
            </a: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complete(</a:t>
            </a:r>
            <a:r>
              <a:rPr lang="en-US" altLang="ko-KR" sz="1000" dirty="0" smtClean="0">
                <a:solidFill>
                  <a:srgbClr val="000000"/>
                </a:solidFill>
                <a:highlight>
                  <a:srgbClr val="D4D4D4"/>
                </a:highlight>
                <a:latin typeface="Courier New"/>
              </a:rPr>
              <a:t>complain); </a:t>
            </a: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else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{ </a:t>
            </a: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failure(</a:t>
            </a:r>
            <a:r>
              <a:rPr lang="en-US" altLang="ko-KR" sz="1000" dirty="0" smtClean="0">
                <a:solidFill>
                  <a:srgbClr val="000000"/>
                </a:solidFill>
                <a:highlight>
                  <a:srgbClr val="D4D4D4"/>
                </a:highlight>
                <a:latin typeface="Courier New"/>
              </a:rPr>
              <a:t>complain); </a:t>
            </a: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 algn="l">
              <a:spcBef>
                <a:spcPts val="0"/>
              </a:spcBef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 algn="l">
              <a:spcBef>
                <a:spcPts val="0"/>
              </a:spcBef>
            </a:pPr>
            <a:endParaRPr lang="en-US" altLang="ko-KR" sz="1000" dirty="0" smtClean="0">
              <a:solidFill>
                <a:srgbClr val="000000"/>
              </a:solidFill>
              <a:latin typeface="Courier New"/>
            </a:endParaRP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highlight>
                  <a:srgbClr val="E8F2FE"/>
                </a:highlight>
                <a:latin typeface="Courier New"/>
              </a:rPr>
              <a:t>protected</a:t>
            </a:r>
            <a:r>
              <a:rPr lang="en-US" altLang="ko-KR" sz="1000" b="1" dirty="0" smtClean="0">
                <a:solidFill>
                  <a:srgbClr val="000000"/>
                </a:solidFill>
                <a:highlight>
                  <a:srgbClr val="E8F2FE"/>
                </a:highlight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highlight>
                  <a:srgbClr val="E8F2FE"/>
                </a:highlight>
                <a:latin typeface="Courier New"/>
              </a:rPr>
              <a:t>abstract</a:t>
            </a:r>
            <a:r>
              <a:rPr lang="en-US" altLang="ko-KR" sz="1000" b="1" dirty="0" smtClean="0">
                <a:solidFill>
                  <a:srgbClr val="000000"/>
                </a:solidFill>
                <a:highlight>
                  <a:srgbClr val="E8F2FE"/>
                </a:highlight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highlight>
                  <a:srgbClr val="E8F2FE"/>
                </a:highlight>
                <a:latin typeface="Courier New"/>
              </a:rPr>
              <a:t>boolean</a:t>
            </a:r>
            <a:r>
              <a:rPr lang="en-US" altLang="ko-KR" sz="1000" b="1" dirty="0" smtClean="0">
                <a:solidFill>
                  <a:srgbClr val="000000"/>
                </a:solidFill>
                <a:highlight>
                  <a:srgbClr val="E8F2FE"/>
                </a:highlight>
                <a:latin typeface="Courier New"/>
              </a:rPr>
              <a:t> doTask(Complain complain);</a:t>
            </a:r>
            <a:endParaRPr lang="en-US" altLang="ko-KR" sz="1000" dirty="0" smtClean="0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80964" y="5745409"/>
            <a:ext cx="2000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하위클래스는 각각 자신에 맞는 행위를 수행하도록 구현한다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238484" y="5329261"/>
            <a:ext cx="5643602" cy="86177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boolean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doTask</a:t>
            </a:r>
            <a:r>
              <a:rPr lang="en-US" altLang="ko-KR" sz="1000" b="1" dirty="0" smtClean="0">
                <a:solidFill>
                  <a:srgbClr val="000000"/>
                </a:solidFill>
                <a:highlight>
                  <a:srgbClr val="D4D4D4"/>
                </a:highlight>
                <a:latin typeface="Courier New"/>
              </a:rPr>
              <a:t>(Complain complain) {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if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(complain.getType() != Complain.</a:t>
            </a:r>
            <a:r>
              <a:rPr lang="en-US" altLang="ko-KR" sz="1000" b="1" i="1" dirty="0" smtClean="0">
                <a:solidFill>
                  <a:srgbClr val="0000C0"/>
                </a:solidFill>
                <a:latin typeface="Courier New"/>
              </a:rPr>
              <a:t>DEVELOP_TROUBLE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) </a:t>
            </a:r>
            <a:r>
              <a:rPr lang="en-US" altLang="ko-KR" sz="1000" b="1" i="1" dirty="0" smtClean="0">
                <a:solidFill>
                  <a:srgbClr val="7F0055"/>
                </a:solidFill>
                <a:highlight>
                  <a:srgbClr val="D4D4D4"/>
                </a:highlight>
                <a:latin typeface="Courier New"/>
              </a:rPr>
              <a:t>return</a:t>
            </a:r>
            <a:r>
              <a:rPr lang="en-US" altLang="ko-KR" sz="1000" b="1" i="1" dirty="0" smtClean="0">
                <a:solidFill>
                  <a:srgbClr val="000000"/>
                </a:solidFill>
                <a:highlight>
                  <a:srgbClr val="D4D4D4"/>
                </a:highlight>
                <a:latin typeface="Courier New"/>
              </a:rPr>
              <a:t> </a:t>
            </a:r>
            <a:r>
              <a:rPr lang="en-US" altLang="ko-KR" sz="1000" b="1" i="1" dirty="0" smtClean="0">
                <a:solidFill>
                  <a:srgbClr val="7F0055"/>
                </a:solidFill>
                <a:highlight>
                  <a:srgbClr val="D4D4D4"/>
                </a:highlight>
                <a:latin typeface="Courier New"/>
              </a:rPr>
              <a:t>false</a:t>
            </a:r>
            <a:r>
              <a:rPr lang="en-US" altLang="ko-KR" sz="1000" b="1" i="1" dirty="0" smtClean="0">
                <a:solidFill>
                  <a:srgbClr val="000000"/>
                </a:solidFill>
                <a:highlight>
                  <a:srgbClr val="D4D4D4"/>
                </a:highlight>
                <a:latin typeface="Courier New"/>
              </a:rPr>
              <a:t>;</a:t>
            </a:r>
            <a:endParaRPr lang="en-US" altLang="ko-KR" sz="1000" dirty="0" smtClean="0">
              <a:solidFill>
                <a:srgbClr val="3F7F5F"/>
              </a:solidFill>
              <a:latin typeface="Courier New"/>
            </a:endParaRPr>
          </a:p>
          <a:p>
            <a:pPr algn="l">
              <a:spcBef>
                <a:spcPts val="0"/>
              </a:spcBef>
            </a:pPr>
            <a:r>
              <a:rPr lang="en-US" altLang="ko-KR" sz="1000" dirty="0" smtClean="0">
                <a:solidFill>
                  <a:srgbClr val="3F7F5F"/>
                </a:solidFill>
                <a:latin typeface="Courier New"/>
              </a:rPr>
              <a:t>    // </a:t>
            </a:r>
            <a:r>
              <a:rPr lang="ko-KR" altLang="en-US" sz="1000" dirty="0" smtClean="0">
                <a:solidFill>
                  <a:srgbClr val="3F7F5F"/>
                </a:solidFill>
                <a:latin typeface="Courier New"/>
              </a:rPr>
              <a:t>처리 로직 구현</a:t>
            </a:r>
            <a:endParaRPr lang="en-US" altLang="ko-KR" sz="1000" dirty="0" smtClean="0">
              <a:solidFill>
                <a:srgbClr val="3F7F5F"/>
              </a:solidFill>
              <a:latin typeface="Courier New"/>
            </a:endParaRP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highlight>
                  <a:srgbClr val="D4D4D4"/>
                </a:highlight>
                <a:latin typeface="Courier New"/>
              </a:rPr>
              <a:t>    return</a:t>
            </a:r>
            <a:r>
              <a:rPr lang="en-US" altLang="ko-KR" sz="1000" b="1" dirty="0" smtClean="0">
                <a:solidFill>
                  <a:srgbClr val="000000"/>
                </a:solidFill>
                <a:highlight>
                  <a:srgbClr val="D4D4D4"/>
                </a:highlight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highlight>
                  <a:srgbClr val="D4D4D4"/>
                </a:highlight>
                <a:latin typeface="Courier New"/>
              </a:rPr>
              <a:t>true</a:t>
            </a:r>
            <a:r>
              <a:rPr lang="en-US" altLang="ko-KR" sz="1000" b="1" dirty="0" smtClean="0">
                <a:solidFill>
                  <a:srgbClr val="000000"/>
                </a:solidFill>
                <a:highlight>
                  <a:srgbClr val="D4D4D4"/>
                </a:highlight>
                <a:latin typeface="Courier New"/>
              </a:rPr>
              <a:t>;</a:t>
            </a:r>
          </a:p>
          <a:p>
            <a:pPr algn="l">
              <a:spcBef>
                <a:spcPts val="0"/>
              </a:spcBef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ko-KR" altLang="en-US" sz="1000" dirty="0"/>
          </a:p>
        </p:txBody>
      </p:sp>
      <p:sp>
        <p:nvSpPr>
          <p:cNvPr id="66" name="직사각형 65"/>
          <p:cNvSpPr/>
          <p:nvPr/>
        </p:nvSpPr>
        <p:spPr bwMode="auto">
          <a:xfrm>
            <a:off x="3024170" y="556413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직사각형 66"/>
          <p:cNvSpPr/>
          <p:nvPr/>
        </p:nvSpPr>
        <p:spPr bwMode="auto">
          <a:xfrm>
            <a:off x="2381228" y="592132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8" name="구부러진 연결선 67"/>
          <p:cNvCxnSpPr>
            <a:stCxn id="67" idx="3"/>
            <a:endCxn id="66" idx="1"/>
          </p:cNvCxnSpPr>
          <p:nvPr/>
        </p:nvCxnSpPr>
        <p:spPr bwMode="auto">
          <a:xfrm flipV="1">
            <a:off x="2452666" y="5599851"/>
            <a:ext cx="571504" cy="357190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4" name="TextBox 73"/>
          <p:cNvSpPr txBox="1"/>
          <p:nvPr/>
        </p:nvSpPr>
        <p:spPr>
          <a:xfrm>
            <a:off x="1095344" y="2778050"/>
            <a:ext cx="2714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ComplainHandler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에서는 불만사항 처리를 위해 항상 동일한 인터페이스만을 바라볼 수 있다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느슨한 결합을 위해서 행위에 대한 연결고리를 만들어 보자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</a:p>
        </p:txBody>
      </p:sp>
      <p:sp>
        <p:nvSpPr>
          <p:cNvPr id="75" name="직사각형 74"/>
          <p:cNvSpPr/>
          <p:nvPr/>
        </p:nvSpPr>
        <p:spPr bwMode="auto">
          <a:xfrm>
            <a:off x="4238616" y="3492430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직사각형 75"/>
          <p:cNvSpPr/>
          <p:nvPr/>
        </p:nvSpPr>
        <p:spPr bwMode="auto">
          <a:xfrm>
            <a:off x="3738550" y="3135240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7" name="구부러진 연결선 32"/>
          <p:cNvCxnSpPr>
            <a:stCxn id="76" idx="3"/>
            <a:endCxn id="75" idx="1"/>
          </p:cNvCxnSpPr>
          <p:nvPr/>
        </p:nvCxnSpPr>
        <p:spPr bwMode="auto">
          <a:xfrm>
            <a:off x="3809988" y="3170959"/>
            <a:ext cx="428628" cy="357190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solidFill>
                  <a:schemeClr val="tx1"/>
                </a:solidFill>
                <a:effectLst/>
              </a:rPr>
              <a:t>4.1.4 </a:t>
            </a:r>
            <a:r>
              <a:rPr kumimoji="1" lang="ko-KR" altLang="en-US" dirty="0" smtClean="0">
                <a:solidFill>
                  <a:schemeClr val="tx1"/>
                </a:solidFill>
              </a:rPr>
              <a:t>패턴소개 </a:t>
            </a:r>
            <a:r>
              <a:rPr kumimoji="1" lang="en-US" dirty="0" smtClean="0">
                <a:solidFill>
                  <a:schemeClr val="tx1"/>
                </a:solidFill>
              </a:rPr>
              <a:t>– Chain of Responsibility </a:t>
            </a:r>
            <a:r>
              <a:rPr kumimoji="1" lang="ko-KR" altLang="en-US" dirty="0" smtClean="0">
                <a:solidFill>
                  <a:schemeClr val="tx1"/>
                </a:solidFill>
              </a:rPr>
              <a:t>패턴</a:t>
            </a:r>
            <a:r>
              <a:rPr kumimoji="1" lang="en-US" dirty="0" smtClean="0">
                <a:solidFill>
                  <a:schemeClr val="tx1"/>
                </a:solidFill>
              </a:rPr>
              <a:t>(4/9)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연결고리 구현하기 </a:t>
            </a: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(Implementing the Successor Chain)</a:t>
            </a:r>
          </a:p>
          <a:p>
            <a:pPr lvl="1"/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불만사항을 처리하는 해결자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(Resolver)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들은 불만사항 처리 요청에 대해 담당하는 해결자를 만날 때까지 요청을 전달하고 받을 수 있는 연결고리를 형성할 수 있음</a:t>
            </a:r>
            <a:endParaRPr lang="en-US" altLang="ko-KR" sz="16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즉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현재 수행 중인 해결자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(Resolver)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는 요청처리에 대한 인터페이스를 정의할 뿐만 아니라 다음 수행할 해결자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(Resolver)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에 대한 인스턴스도 정의해야 함</a:t>
            </a:r>
            <a:endParaRPr lang="ko-KR" altLang="en-US" sz="16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3667112" y="3929066"/>
            <a:ext cx="2000264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Resolver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3667112" y="4286256"/>
            <a:ext cx="2000264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800" b="0" i="0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3667112" y="4357694"/>
            <a:ext cx="2000264" cy="57150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resolve(Complain)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setNext(Resolver) : Resolver</a:t>
            </a:r>
            <a:endParaRPr kumimoji="1" lang="en-US" altLang="ko-KR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doTask(Complain) : boolean</a:t>
            </a:r>
            <a:endParaRPr kumimoji="1" lang="en-US" altLang="ko-KR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5238748" y="3929066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5595938" y="4143380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1" name="꺾인 연결선 10"/>
          <p:cNvCxnSpPr>
            <a:stCxn id="9" idx="3"/>
            <a:endCxn id="8" idx="0"/>
          </p:cNvCxnSpPr>
          <p:nvPr/>
        </p:nvCxnSpPr>
        <p:spPr bwMode="auto">
          <a:xfrm flipH="1" flipV="1">
            <a:off x="5274467" y="3929066"/>
            <a:ext cx="392909" cy="250033"/>
          </a:xfrm>
          <a:prstGeom prst="bentConnector4">
            <a:avLst>
              <a:gd name="adj1" fmla="val -96310"/>
              <a:gd name="adj2" fmla="val 29182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4238616" y="3643314"/>
            <a:ext cx="10374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/>
              <a:t>- next : Resolver</a:t>
            </a:r>
            <a:endParaRPr lang="ko-KR" altLang="en-US" sz="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81030" y="3000372"/>
            <a:ext cx="2714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현재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Resolver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에서 요청 처리를 수행하지 못할 경우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,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요청 처리를 위임 받아 처리할 다음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Resolver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 인스턴스를 정의한다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</a:p>
        </p:txBody>
      </p:sp>
      <p:sp>
        <p:nvSpPr>
          <p:cNvPr id="18" name="직사각형 17"/>
          <p:cNvSpPr/>
          <p:nvPr/>
        </p:nvSpPr>
        <p:spPr bwMode="auto">
          <a:xfrm>
            <a:off x="4167178" y="371475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3595674" y="3214686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0" name="구부러진 연결선 32"/>
          <p:cNvCxnSpPr>
            <a:stCxn id="19" idx="3"/>
            <a:endCxn id="18" idx="0"/>
          </p:cNvCxnSpPr>
          <p:nvPr/>
        </p:nvCxnSpPr>
        <p:spPr bwMode="auto">
          <a:xfrm>
            <a:off x="3667112" y="3250405"/>
            <a:ext cx="535785" cy="464347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구름 22"/>
          <p:cNvSpPr/>
          <p:nvPr/>
        </p:nvSpPr>
        <p:spPr bwMode="auto">
          <a:xfrm>
            <a:off x="309526" y="3714752"/>
            <a:ext cx="3286148" cy="1285884"/>
          </a:xfrm>
          <a:prstGeom prst="cloud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52402" y="3986103"/>
            <a:ext cx="32861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Resolver setNext(Resolver next) {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this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.</a:t>
            </a:r>
            <a:r>
              <a:rPr lang="en-US" altLang="ko-KR" sz="1000" b="1" dirty="0" smtClean="0">
                <a:solidFill>
                  <a:srgbClr val="0000C0"/>
                </a:solidFill>
                <a:latin typeface="Courier New"/>
              </a:rPr>
              <a:t>next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= next;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return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next;</a:t>
            </a:r>
          </a:p>
          <a:p>
            <a:pPr algn="l">
              <a:spcBef>
                <a:spcPts val="0"/>
              </a:spcBef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</a:p>
        </p:txBody>
      </p:sp>
      <p:sp>
        <p:nvSpPr>
          <p:cNvPr id="31" name="구름 30"/>
          <p:cNvSpPr/>
          <p:nvPr/>
        </p:nvSpPr>
        <p:spPr bwMode="auto">
          <a:xfrm>
            <a:off x="5881690" y="4214818"/>
            <a:ext cx="4786346" cy="2071702"/>
          </a:xfrm>
          <a:prstGeom prst="cloud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667508" y="3857628"/>
            <a:ext cx="2928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현재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Resolver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에서 요청 처리를 수행하지 못할 경우 다음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Resolver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로 요청 처리를 위임한다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</a:p>
        </p:txBody>
      </p:sp>
      <p:sp>
        <p:nvSpPr>
          <p:cNvPr id="33" name="직사각형 32"/>
          <p:cNvSpPr/>
          <p:nvPr/>
        </p:nvSpPr>
        <p:spPr bwMode="auto">
          <a:xfrm>
            <a:off x="5810252" y="4714884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6596070" y="4143380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5" name="구부러진 연결선 34"/>
          <p:cNvCxnSpPr>
            <a:stCxn id="34" idx="1"/>
            <a:endCxn id="33" idx="3"/>
          </p:cNvCxnSpPr>
          <p:nvPr/>
        </p:nvCxnSpPr>
        <p:spPr bwMode="auto">
          <a:xfrm rot="10800000" flipV="1">
            <a:off x="5881690" y="4179099"/>
            <a:ext cx="714380" cy="571504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직사각형 35"/>
          <p:cNvSpPr/>
          <p:nvPr/>
        </p:nvSpPr>
        <p:spPr>
          <a:xfrm>
            <a:off x="6381756" y="4357694"/>
            <a:ext cx="4357718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highlight>
                  <a:srgbClr val="E8F2FE"/>
                </a:highlight>
                <a:latin typeface="Courier New"/>
              </a:rPr>
              <a:t>protected</a:t>
            </a:r>
            <a:r>
              <a:rPr lang="en-US" altLang="ko-KR" sz="1000" b="1" dirty="0" smtClean="0">
                <a:solidFill>
                  <a:srgbClr val="000000"/>
                </a:solidFill>
                <a:highlight>
                  <a:srgbClr val="E8F2FE"/>
                </a:highlight>
                <a:latin typeface="Courier New"/>
              </a:rPr>
              <a:t> </a:t>
            </a:r>
            <a:r>
              <a:rPr lang="en-US" altLang="ko-KR" sz="1100" b="1" dirty="0" smtClean="0">
                <a:solidFill>
                  <a:srgbClr val="000000"/>
                </a:solidFill>
                <a:highlight>
                  <a:srgbClr val="E8F2FE"/>
                </a:highlight>
                <a:latin typeface="Courier New"/>
              </a:rPr>
              <a:t>Resolver</a:t>
            </a:r>
            <a:r>
              <a:rPr lang="en-US" altLang="ko-KR" sz="1000" b="1" dirty="0" smtClean="0">
                <a:solidFill>
                  <a:srgbClr val="000000"/>
                </a:solidFill>
                <a:highlight>
                  <a:srgbClr val="E8F2FE"/>
                </a:highlight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0000C0"/>
                </a:solidFill>
                <a:highlight>
                  <a:srgbClr val="E8F2FE"/>
                </a:highlight>
                <a:latin typeface="Courier New"/>
              </a:rPr>
              <a:t>next</a:t>
            </a:r>
            <a:r>
              <a:rPr lang="en-US" altLang="ko-KR" sz="1000" b="1" dirty="0" smtClean="0">
                <a:solidFill>
                  <a:srgbClr val="000000"/>
                </a:solidFill>
                <a:highlight>
                  <a:srgbClr val="E8F2FE"/>
                </a:highlight>
                <a:latin typeface="Courier New"/>
              </a:rPr>
              <a:t>;</a:t>
            </a:r>
          </a:p>
          <a:p>
            <a:pPr algn="l">
              <a:spcBef>
                <a:spcPts val="0"/>
              </a:spcBef>
            </a:pPr>
            <a:endParaRPr lang="en-US" altLang="ko-KR" sz="1000" b="1" dirty="0" smtClean="0">
              <a:solidFill>
                <a:srgbClr val="7F0055"/>
              </a:solidFill>
              <a:latin typeface="Courier New"/>
            </a:endParaRP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resolve(Complain </a:t>
            </a:r>
            <a:r>
              <a:rPr lang="en-US" altLang="ko-KR" sz="1000" b="1" dirty="0" smtClean="0">
                <a:solidFill>
                  <a:srgbClr val="000000"/>
                </a:solidFill>
                <a:highlight>
                  <a:srgbClr val="D4D4D4"/>
                </a:highlight>
                <a:latin typeface="Courier New"/>
              </a:rPr>
              <a:t>complain) {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if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(doTask(complain)) { </a:t>
            </a: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complete(complain); }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else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if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(</a:t>
            </a:r>
            <a:r>
              <a:rPr lang="en-US" altLang="ko-KR" sz="1000" b="1" dirty="0" smtClean="0">
                <a:solidFill>
                  <a:srgbClr val="0000C0"/>
                </a:solidFill>
                <a:latin typeface="Courier New"/>
              </a:rPr>
              <a:t>next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!=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null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) { </a:t>
            </a:r>
            <a:r>
              <a:rPr lang="en-US" altLang="ko-KR" sz="1000" dirty="0" smtClean="0">
                <a:solidFill>
                  <a:srgbClr val="0000C0"/>
                </a:solidFill>
                <a:latin typeface="Courier New"/>
              </a:rPr>
              <a:t>next</a:t>
            </a: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.resolve(complain); }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else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{ </a:t>
            </a: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failure(complain); }</a:t>
            </a:r>
          </a:p>
          <a:p>
            <a:pPr algn="l">
              <a:spcBef>
                <a:spcPts val="0"/>
              </a:spcBef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 algn="l">
              <a:spcBef>
                <a:spcPts val="0"/>
              </a:spcBef>
            </a:pPr>
            <a:endParaRPr lang="en-US" altLang="ko-KR" sz="1000" dirty="0" smtClean="0">
              <a:solidFill>
                <a:srgbClr val="000000"/>
              </a:solidFill>
              <a:latin typeface="Courier New"/>
            </a:endParaRP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highlight>
                  <a:srgbClr val="E8F2FE"/>
                </a:highlight>
                <a:latin typeface="Courier New"/>
              </a:rPr>
              <a:t>protected</a:t>
            </a:r>
            <a:r>
              <a:rPr lang="en-US" altLang="ko-KR" sz="1000" b="1" dirty="0" smtClean="0">
                <a:solidFill>
                  <a:srgbClr val="000000"/>
                </a:solidFill>
                <a:highlight>
                  <a:srgbClr val="E8F2FE"/>
                </a:highlight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highlight>
                  <a:srgbClr val="E8F2FE"/>
                </a:highlight>
                <a:latin typeface="Courier New"/>
              </a:rPr>
              <a:t>abstract</a:t>
            </a:r>
            <a:r>
              <a:rPr lang="en-US" altLang="ko-KR" sz="1000" b="1" dirty="0" smtClean="0">
                <a:solidFill>
                  <a:srgbClr val="000000"/>
                </a:solidFill>
                <a:highlight>
                  <a:srgbClr val="E8F2FE"/>
                </a:highlight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highlight>
                  <a:srgbClr val="E8F2FE"/>
                </a:highlight>
                <a:latin typeface="Courier New"/>
              </a:rPr>
              <a:t>boolean</a:t>
            </a:r>
            <a:r>
              <a:rPr lang="en-US" altLang="ko-KR" sz="1000" b="1" dirty="0" smtClean="0">
                <a:solidFill>
                  <a:srgbClr val="000000"/>
                </a:solidFill>
                <a:highlight>
                  <a:srgbClr val="E8F2FE"/>
                </a:highlight>
                <a:latin typeface="Courier New"/>
              </a:rPr>
              <a:t> doTask(Complain complain);</a:t>
            </a:r>
            <a:endParaRPr lang="en-US" altLang="ko-KR" sz="1000" dirty="0" smtClean="0">
              <a:solidFill>
                <a:srgbClr val="000000"/>
              </a:solidFill>
              <a:latin typeface="Courier New"/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구름 43"/>
          <p:cNvSpPr/>
          <p:nvPr/>
        </p:nvSpPr>
        <p:spPr bwMode="auto">
          <a:xfrm>
            <a:off x="6310318" y="3096935"/>
            <a:ext cx="4572032" cy="1211057"/>
          </a:xfrm>
          <a:prstGeom prst="cloud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solidFill>
                  <a:schemeClr val="tx1"/>
                </a:solidFill>
                <a:effectLst/>
              </a:rPr>
              <a:t>4.1.4 </a:t>
            </a:r>
            <a:r>
              <a:rPr kumimoji="1" lang="ko-KR" altLang="en-US" dirty="0" smtClean="0">
                <a:solidFill>
                  <a:schemeClr val="tx1"/>
                </a:solidFill>
              </a:rPr>
              <a:t>패턴소개 </a:t>
            </a:r>
            <a:r>
              <a:rPr kumimoji="1" lang="en-US" dirty="0" smtClean="0">
                <a:solidFill>
                  <a:schemeClr val="tx1"/>
                </a:solidFill>
              </a:rPr>
              <a:t>– Chain of Responsibility </a:t>
            </a:r>
            <a:r>
              <a:rPr kumimoji="1" lang="ko-KR" altLang="en-US" dirty="0" smtClean="0">
                <a:solidFill>
                  <a:schemeClr val="tx1"/>
                </a:solidFill>
              </a:rPr>
              <a:t>패턴</a:t>
            </a:r>
            <a:r>
              <a:rPr kumimoji="1" lang="en-US" dirty="0" smtClean="0">
                <a:solidFill>
                  <a:schemeClr val="tx1"/>
                </a:solidFill>
              </a:rPr>
              <a:t>(5/9)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행위적 결합도 감소 </a:t>
            </a: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(Reduce Behavioral Coupling)</a:t>
            </a:r>
          </a:p>
          <a:p>
            <a:pPr lvl="1"/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불만사항 처리를 위한 해결자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(Resolver)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의 연결고리 구현의 완료로 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ComplainHandler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에서의 행위적 결합도를 줄일 수 있게 됨</a:t>
            </a:r>
            <a:endParaRPr lang="en-US" altLang="ko-KR" sz="16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그러나 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ComplainHandler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에서는 기존에 존재하는 정보를 통해서 연결정보를 획득할 수 있다면 명시적인 정의가 필요없지만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그렇지 않을 경우에는 중복되더라도 연결정보를 정의해야 함</a:t>
            </a:r>
            <a:endParaRPr lang="ko-KR" altLang="en-US" sz="16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6381756" y="5165248"/>
            <a:ext cx="2000264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Resolver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6381756" y="5522438"/>
            <a:ext cx="2000264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800" b="0" i="0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6381756" y="5593876"/>
            <a:ext cx="2000264" cy="57150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resolve(Complain)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setNext(Resolver) : Resolver</a:t>
            </a:r>
            <a:endParaRPr kumimoji="1" lang="en-US" altLang="ko-KR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doTask(Complain) : boolean</a:t>
            </a:r>
            <a:endParaRPr kumimoji="1" lang="en-US" altLang="ko-KR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7953392" y="516524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8310582" y="537956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8" name="꺾인 연결선 10"/>
          <p:cNvCxnSpPr>
            <a:stCxn id="17" idx="3"/>
            <a:endCxn id="16" idx="0"/>
          </p:cNvCxnSpPr>
          <p:nvPr/>
        </p:nvCxnSpPr>
        <p:spPr bwMode="auto">
          <a:xfrm flipH="1" flipV="1">
            <a:off x="7989111" y="5165248"/>
            <a:ext cx="392909" cy="250033"/>
          </a:xfrm>
          <a:prstGeom prst="bentConnector4">
            <a:avLst>
              <a:gd name="adj1" fmla="val -78716"/>
              <a:gd name="adj2" fmla="val 230868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6738946" y="4879496"/>
            <a:ext cx="12442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 next : Resolver</a:t>
            </a:r>
            <a:endParaRPr lang="ko-KR" altLang="en-US" sz="1000" b="1" dirty="0"/>
          </a:p>
        </p:txBody>
      </p:sp>
      <p:sp>
        <p:nvSpPr>
          <p:cNvPr id="20" name="직사각형 19"/>
          <p:cNvSpPr/>
          <p:nvPr/>
        </p:nvSpPr>
        <p:spPr bwMode="auto">
          <a:xfrm>
            <a:off x="7310450" y="4879496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3" name="꺾인 연결선 22"/>
          <p:cNvCxnSpPr>
            <a:stCxn id="7" idx="2"/>
            <a:endCxn id="14" idx="1"/>
          </p:cNvCxnSpPr>
          <p:nvPr/>
        </p:nvCxnSpPr>
        <p:spPr bwMode="auto">
          <a:xfrm rot="16200000" flipH="1">
            <a:off x="4883252" y="4059653"/>
            <a:ext cx="1889718" cy="1107289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595278" y="3379298"/>
            <a:ext cx="35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ComplainHandler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는 이제 불만사항 해결을 위해 단일한 인터페이스로 책임을 위임하여 처리한다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더 이상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ComplainHandler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에서 불만사항 유형을 체크하지 않는다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</a:p>
        </p:txBody>
      </p:sp>
      <p:sp>
        <p:nvSpPr>
          <p:cNvPr id="28" name="구름 27"/>
          <p:cNvSpPr/>
          <p:nvPr/>
        </p:nvSpPr>
        <p:spPr bwMode="auto">
          <a:xfrm>
            <a:off x="309526" y="3950802"/>
            <a:ext cx="4429156" cy="1714512"/>
          </a:xfrm>
          <a:prstGeom prst="cloud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23840" y="4093678"/>
            <a:ext cx="43577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handleComplain()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throws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Exception {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if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(</a:t>
            </a:r>
            <a:r>
              <a:rPr lang="en-US" altLang="ko-KR" sz="1000" b="1" dirty="0" smtClean="0">
                <a:solidFill>
                  <a:srgbClr val="0000C0"/>
                </a:solidFill>
                <a:latin typeface="Courier New"/>
              </a:rPr>
              <a:t>complainContainer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==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null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|| </a:t>
            </a:r>
            <a:r>
              <a:rPr lang="en-US" altLang="ko-KR" sz="1000" b="1" dirty="0" smtClean="0">
                <a:solidFill>
                  <a:srgbClr val="0000C0"/>
                </a:solidFill>
                <a:latin typeface="Courier New"/>
              </a:rPr>
              <a:t>complainContainer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.isEmpty()) {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return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; </a:t>
            </a: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 algn="l">
              <a:spcBef>
                <a:spcPts val="0"/>
              </a:spcBef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</a:t>
            </a:r>
          </a:p>
          <a:p>
            <a:pPr algn="l">
              <a:spcBef>
                <a:spcPts val="0"/>
              </a:spcBef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Resolver </a:t>
            </a:r>
            <a:r>
              <a:rPr lang="en-US" altLang="ko-KR" sz="1000" dirty="0" err="1" smtClean="0">
                <a:solidFill>
                  <a:srgbClr val="000000"/>
                </a:solidFill>
                <a:latin typeface="Courier New"/>
              </a:rPr>
              <a:t>resolver</a:t>
            </a: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= configureResolver();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for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(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i=0; i&lt;</a:t>
            </a:r>
            <a:r>
              <a:rPr lang="en-US" altLang="ko-KR" sz="1000" b="1" dirty="0" err="1" smtClean="0">
                <a:solidFill>
                  <a:srgbClr val="0000C0"/>
                </a:solidFill>
                <a:latin typeface="Courier New"/>
              </a:rPr>
              <a:t>complainContainer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.size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(); i++) {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    </a:t>
            </a: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resolver.resolve(</a:t>
            </a:r>
            <a:r>
              <a:rPr lang="en-US" altLang="ko-KR" sz="1000" dirty="0" err="1" smtClean="0">
                <a:solidFill>
                  <a:srgbClr val="0000C0"/>
                </a:solidFill>
                <a:latin typeface="Courier New"/>
              </a:rPr>
              <a:t>complainContainer</a:t>
            </a:r>
            <a:r>
              <a:rPr lang="en-US" altLang="ko-KR" sz="1000" dirty="0" err="1" smtClean="0">
                <a:solidFill>
                  <a:srgbClr val="000000"/>
                </a:solidFill>
                <a:latin typeface="Courier New"/>
              </a:rPr>
              <a:t>.get</a:t>
            </a: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(i));</a:t>
            </a:r>
          </a:p>
          <a:p>
            <a:pPr algn="l">
              <a:spcBef>
                <a:spcPts val="0"/>
              </a:spcBef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}</a:t>
            </a:r>
          </a:p>
          <a:p>
            <a:pPr algn="l">
              <a:spcBef>
                <a:spcPts val="0"/>
              </a:spcBef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</a:p>
        </p:txBody>
      </p:sp>
      <p:sp>
        <p:nvSpPr>
          <p:cNvPr id="5" name="직사각형 4"/>
          <p:cNvSpPr/>
          <p:nvPr/>
        </p:nvSpPr>
        <p:spPr bwMode="auto">
          <a:xfrm>
            <a:off x="4238616" y="2882621"/>
            <a:ext cx="2071702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ComplainHandler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4238616" y="3239811"/>
            <a:ext cx="2071702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800" b="0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4238616" y="3311249"/>
            <a:ext cx="2071702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handleComplain()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configureResolver() : Resolver</a:t>
            </a:r>
            <a:endParaRPr kumimoji="1" lang="en-US" altLang="ko-KR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53260" y="2593480"/>
            <a:ext cx="3071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현재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ComplainHandler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의 경우 기존 정보를 통해 연결정보를 획득할 수 없어 명시적으로 연결정보를 정의하였다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6596070" y="3281317"/>
            <a:ext cx="44291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Resolver configureResolver() {</a:t>
            </a:r>
          </a:p>
          <a:p>
            <a:pPr algn="l">
              <a:spcBef>
                <a:spcPts val="0"/>
              </a:spcBef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Resolver dtResolver =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DevelopTroubleResolver();</a:t>
            </a:r>
          </a:p>
          <a:p>
            <a:pPr algn="l">
              <a:spcBef>
                <a:spcPts val="0"/>
              </a:spcBef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...</a:t>
            </a:r>
            <a:endParaRPr lang="ko-KR" altLang="en-US" sz="1000" dirty="0" smtClean="0">
              <a:latin typeface="Courier New"/>
            </a:endParaRPr>
          </a:p>
          <a:p>
            <a:pPr algn="l">
              <a:spcBef>
                <a:spcPts val="0"/>
              </a:spcBef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dtResolver.setNext(</a:t>
            </a:r>
            <a:r>
              <a:rPr lang="en-US" altLang="ko-KR" sz="1000" dirty="0" err="1" smtClean="0">
                <a:solidFill>
                  <a:srgbClr val="000000"/>
                </a:solidFill>
                <a:latin typeface="Courier New"/>
              </a:rPr>
              <a:t>usResolver</a:t>
            </a: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).setNext(...)...;</a:t>
            </a:r>
            <a:endParaRPr lang="ko-KR" altLang="en-US" sz="1000" dirty="0" smtClean="0">
              <a:latin typeface="Courier New"/>
            </a:endParaRP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return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dtResolver;</a:t>
            </a:r>
          </a:p>
          <a:p>
            <a:pPr algn="l">
              <a:spcBef>
                <a:spcPts val="0"/>
              </a:spcBef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ko-KR" altLang="en-US" sz="1000" dirty="0"/>
          </a:p>
        </p:txBody>
      </p:sp>
      <p:sp>
        <p:nvSpPr>
          <p:cNvPr id="37" name="직사각형 36"/>
          <p:cNvSpPr/>
          <p:nvPr/>
        </p:nvSpPr>
        <p:spPr bwMode="auto">
          <a:xfrm>
            <a:off x="4095740" y="3096935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3738550" y="3307860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9" name="구부러진 연결선 32"/>
          <p:cNvCxnSpPr>
            <a:stCxn id="38" idx="0"/>
            <a:endCxn id="37" idx="1"/>
          </p:cNvCxnSpPr>
          <p:nvPr/>
        </p:nvCxnSpPr>
        <p:spPr bwMode="auto">
          <a:xfrm rot="5400000" flipH="1" flipV="1">
            <a:off x="3847401" y="3059522"/>
            <a:ext cx="175206" cy="321471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3" name="TextBox 42"/>
          <p:cNvSpPr txBox="1"/>
          <p:nvPr/>
        </p:nvSpPr>
        <p:spPr>
          <a:xfrm>
            <a:off x="8810648" y="4307992"/>
            <a:ext cx="2000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명시적인 선언 없이 연결정보를 획득할 수 있는 방안은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???</a:t>
            </a:r>
          </a:p>
        </p:txBody>
      </p:sp>
      <p:sp>
        <p:nvSpPr>
          <p:cNvPr id="45" name="직사각형 44"/>
          <p:cNvSpPr/>
          <p:nvPr/>
        </p:nvSpPr>
        <p:spPr bwMode="auto">
          <a:xfrm>
            <a:off x="6381756" y="3096935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직사각형 45"/>
          <p:cNvSpPr/>
          <p:nvPr/>
        </p:nvSpPr>
        <p:spPr bwMode="auto">
          <a:xfrm>
            <a:off x="6953260" y="2811183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7" name="구부러진 연결선 46"/>
          <p:cNvCxnSpPr>
            <a:stCxn id="46" idx="1"/>
            <a:endCxn id="45" idx="3"/>
          </p:cNvCxnSpPr>
          <p:nvPr/>
        </p:nvCxnSpPr>
        <p:spPr bwMode="auto">
          <a:xfrm rot="10800000" flipV="1">
            <a:off x="6453194" y="2846902"/>
            <a:ext cx="500066" cy="285752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8" name="직사각형 47"/>
          <p:cNvSpPr/>
          <p:nvPr/>
        </p:nvSpPr>
        <p:spPr bwMode="auto">
          <a:xfrm>
            <a:off x="8382020" y="409367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8810648" y="445086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0" name="구부러진 연결선 49"/>
          <p:cNvCxnSpPr>
            <a:stCxn id="49" idx="1"/>
            <a:endCxn id="48" idx="2"/>
          </p:cNvCxnSpPr>
          <p:nvPr/>
        </p:nvCxnSpPr>
        <p:spPr bwMode="auto">
          <a:xfrm rot="10800000">
            <a:off x="8417740" y="4165117"/>
            <a:ext cx="392909" cy="321471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dash"/>
            <a:round/>
            <a:headEnd type="none" w="med" len="med"/>
            <a:tailEnd type="none"/>
          </a:ln>
          <a:effectLst/>
        </p:spPr>
      </p:cxnSp>
      <p:sp>
        <p:nvSpPr>
          <p:cNvPr id="52" name="TextBox 51"/>
          <p:cNvSpPr txBox="1"/>
          <p:nvPr/>
        </p:nvSpPr>
        <p:spPr>
          <a:xfrm>
            <a:off x="4810120" y="4350912"/>
            <a:ext cx="10001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&lt;&lt;uses&gt;&gt;</a:t>
            </a:r>
            <a:endParaRPr lang="ko-KR" altLang="en-US" sz="1000" b="1" dirty="0"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solidFill>
                  <a:schemeClr val="tx1"/>
                </a:solidFill>
                <a:effectLst/>
              </a:rPr>
              <a:t>4.1.4 </a:t>
            </a:r>
            <a:r>
              <a:rPr kumimoji="1" lang="ko-KR" altLang="en-US" dirty="0" smtClean="0">
                <a:solidFill>
                  <a:schemeClr val="tx1"/>
                </a:solidFill>
              </a:rPr>
              <a:t>패턴소개 </a:t>
            </a:r>
            <a:r>
              <a:rPr kumimoji="1" lang="en-US" dirty="0" smtClean="0">
                <a:solidFill>
                  <a:schemeClr val="tx1"/>
                </a:solidFill>
              </a:rPr>
              <a:t>– Chain of Responsibility </a:t>
            </a:r>
            <a:r>
              <a:rPr kumimoji="1" lang="ko-KR" altLang="en-US" dirty="0" smtClean="0">
                <a:solidFill>
                  <a:schemeClr val="tx1"/>
                </a:solidFill>
              </a:rPr>
              <a:t>패턴</a:t>
            </a:r>
            <a:r>
              <a:rPr kumimoji="1" lang="en-US" dirty="0" smtClean="0">
                <a:solidFill>
                  <a:schemeClr val="tx1"/>
                </a:solidFill>
              </a:rPr>
              <a:t>(6/9)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Client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클래스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실행 결과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2513" y="4086245"/>
            <a:ext cx="8943975" cy="220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직사각형 6"/>
          <p:cNvSpPr/>
          <p:nvPr/>
        </p:nvSpPr>
        <p:spPr>
          <a:xfrm>
            <a:off x="1095344" y="1484730"/>
            <a:ext cx="864399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main(String[]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args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)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throws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Exception {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Client client =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Client();</a:t>
            </a:r>
          </a:p>
          <a:p>
            <a:pPr algn="l"/>
            <a:endParaRPr lang="ko-KR" altLang="en-US" sz="1000" dirty="0" smtClean="0">
              <a:latin typeface="Courier New"/>
            </a:endParaRP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Complain[] complains =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Complain[2];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complains[0] =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Complain(Complain.</a:t>
            </a:r>
            <a:r>
              <a:rPr lang="en-US" altLang="ko-KR" sz="1000" b="1" i="1" dirty="0" smtClean="0">
                <a:solidFill>
                  <a:srgbClr val="0000C0"/>
                </a:solidFill>
                <a:latin typeface="Courier New"/>
              </a:rPr>
              <a:t>UNKINDNESS_SERVICE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000" b="1" i="1" dirty="0" smtClean="0">
                <a:solidFill>
                  <a:srgbClr val="2A00FF"/>
                </a:solidFill>
                <a:latin typeface="Courier New"/>
              </a:rPr>
              <a:t>제품교환을 원하는데 전화를 받지 않습니다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."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complains[1] =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Complain(Complain.</a:t>
            </a:r>
            <a:r>
              <a:rPr lang="en-US" altLang="ko-KR" sz="1000" b="1" i="1" dirty="0" smtClean="0">
                <a:solidFill>
                  <a:srgbClr val="0000C0"/>
                </a:solidFill>
                <a:latin typeface="Courier New"/>
              </a:rPr>
              <a:t>DEFICIENT_INFORMATION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000" b="1" i="1" dirty="0" smtClean="0">
                <a:solidFill>
                  <a:srgbClr val="2A00FF"/>
                </a:solidFill>
                <a:latin typeface="Courier New"/>
              </a:rPr>
              <a:t>넥스브로커 제품의 구성 및 사양을 원합니다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."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);</a:t>
            </a:r>
            <a:endParaRPr lang="en-US" altLang="ko-KR" sz="1000" dirty="0" smtClean="0">
              <a:solidFill>
                <a:srgbClr val="000000"/>
              </a:solidFill>
              <a:latin typeface="Courier New"/>
            </a:endParaRP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ComplainHandler </a:t>
            </a:r>
            <a:r>
              <a:rPr lang="en-US" altLang="ko-KR" sz="1000" dirty="0" err="1" smtClean="0">
                <a:solidFill>
                  <a:srgbClr val="000000"/>
                </a:solidFill>
                <a:latin typeface="Courier New"/>
              </a:rPr>
              <a:t>complainHandler</a:t>
            </a: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ComplainHandler();</a:t>
            </a: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for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(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i=0; i&lt;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complains.</a:t>
            </a:r>
            <a:r>
              <a:rPr lang="en-US" altLang="ko-KR" sz="1000" b="1" dirty="0" err="1" smtClean="0">
                <a:solidFill>
                  <a:srgbClr val="0000C0"/>
                </a:solidFill>
                <a:latin typeface="Courier New"/>
              </a:rPr>
              <a:t>length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; i++) {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    complainHandler.addComplain(complains[i]);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}</a:t>
            </a:r>
          </a:p>
          <a:p>
            <a:pPr algn="l"/>
            <a:endParaRPr lang="ko-KR" altLang="en-US" sz="1000" dirty="0" smtClean="0">
              <a:latin typeface="Courier New"/>
            </a:endParaRP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complainHandler.handleComplain();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ko-KR" altLang="en-US" sz="1000" dirty="0"/>
          </a:p>
        </p:txBody>
      </p:sp>
      <p:sp>
        <p:nvSpPr>
          <p:cNvPr id="9" name="직사각형 8"/>
          <p:cNvSpPr/>
          <p:nvPr/>
        </p:nvSpPr>
        <p:spPr bwMode="auto">
          <a:xfrm>
            <a:off x="1381096" y="2056234"/>
            <a:ext cx="8429684" cy="571504"/>
          </a:xfrm>
          <a:prstGeom prst="rect">
            <a:avLst/>
          </a:prstGeom>
          <a:noFill/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1381096" y="3484994"/>
            <a:ext cx="8429684" cy="285752"/>
          </a:xfrm>
          <a:prstGeom prst="rect">
            <a:avLst/>
          </a:prstGeom>
          <a:noFill/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solidFill>
                  <a:schemeClr val="tx1"/>
                </a:solidFill>
                <a:effectLst/>
              </a:rPr>
              <a:t>4.1.4 </a:t>
            </a:r>
            <a:r>
              <a:rPr kumimoji="1" lang="ko-KR" altLang="en-US" dirty="0" smtClean="0">
                <a:solidFill>
                  <a:schemeClr val="tx1"/>
                </a:solidFill>
              </a:rPr>
              <a:t>패턴소개 </a:t>
            </a:r>
            <a:r>
              <a:rPr kumimoji="1" lang="en-US" dirty="0" smtClean="0">
                <a:solidFill>
                  <a:schemeClr val="tx1"/>
                </a:solidFill>
              </a:rPr>
              <a:t>– Chain of Responsibility </a:t>
            </a:r>
            <a:r>
              <a:rPr kumimoji="1" lang="ko-KR" altLang="en-US" dirty="0" smtClean="0">
                <a:solidFill>
                  <a:schemeClr val="tx1"/>
                </a:solidFill>
              </a:rPr>
              <a:t>패턴</a:t>
            </a:r>
            <a:r>
              <a:rPr kumimoji="1" lang="en-US" dirty="0" smtClean="0">
                <a:solidFill>
                  <a:schemeClr val="tx1"/>
                </a:solidFill>
              </a:rPr>
              <a:t>(7/9)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적용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하나 이상의 객체가 주어진 요청을 처리하며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그 객체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</a:t>
            </a:r>
            <a:r>
              <a:rPr lang="ko-KR" altLang="en-US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핸들러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)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를 알지 못할 때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메시지를 받을 객체를 명시하지 않은 채 여러 객체 중 하나에게 처리를 요청하고 싶을 때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요청을 처리할 객체 집합을 동적으로 정의하고자 할 때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solidFill>
                  <a:schemeClr val="tx1"/>
                </a:solidFill>
                <a:effectLst/>
              </a:rPr>
              <a:t>4.1.4 </a:t>
            </a:r>
            <a:r>
              <a:rPr kumimoji="1" lang="ko-KR" altLang="en-US" dirty="0" smtClean="0">
                <a:solidFill>
                  <a:schemeClr val="tx1"/>
                </a:solidFill>
              </a:rPr>
              <a:t>패턴소개 </a:t>
            </a:r>
            <a:r>
              <a:rPr kumimoji="1" lang="en-US" dirty="0" smtClean="0">
                <a:solidFill>
                  <a:schemeClr val="tx1"/>
                </a:solidFill>
              </a:rPr>
              <a:t>– Chain of Responsibility </a:t>
            </a:r>
            <a:r>
              <a:rPr kumimoji="1" lang="ko-KR" altLang="en-US" dirty="0" smtClean="0">
                <a:solidFill>
                  <a:schemeClr val="tx1"/>
                </a:solidFill>
              </a:rPr>
              <a:t>패턴</a:t>
            </a:r>
            <a:r>
              <a:rPr kumimoji="1" lang="en-US" dirty="0" smtClean="0">
                <a:solidFill>
                  <a:schemeClr val="tx1"/>
                </a:solidFill>
              </a:rPr>
              <a:t>(8/9)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클래스 구조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>
              <a:buNone/>
            </a:pP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>
              <a:buNone/>
            </a:pP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객체들 간의 메시지 흐름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2095476" y="1928806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Client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2095476" y="2285996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2095476" y="2357434"/>
            <a:ext cx="1785950" cy="21431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operation()</a:t>
            </a:r>
            <a:r>
              <a:rPr kumimoji="1" lang="en-US" altLang="ko-KR" sz="10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: void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3024169" y="2357434"/>
            <a:ext cx="178595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5381624" y="1928806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Handler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5381624" y="2285996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5381624" y="2357434"/>
            <a:ext cx="1785950" cy="21431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handleRequest() : void</a:t>
            </a:r>
            <a:endParaRPr kumimoji="1" lang="ko-KR" altLang="en-US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4" name="꺾인 연결선 13"/>
          <p:cNvCxnSpPr>
            <a:stCxn id="6" idx="3"/>
            <a:endCxn id="10" idx="1"/>
          </p:cNvCxnSpPr>
          <p:nvPr/>
        </p:nvCxnSpPr>
        <p:spPr bwMode="auto">
          <a:xfrm>
            <a:off x="3881426" y="2321715"/>
            <a:ext cx="1500198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59" name="직사각형 58"/>
          <p:cNvSpPr/>
          <p:nvPr/>
        </p:nvSpPr>
        <p:spPr bwMode="auto">
          <a:xfrm>
            <a:off x="3809988" y="3214688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ConcreteHandler1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3809988" y="3571878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3809988" y="3643315"/>
            <a:ext cx="1785950" cy="2143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</a:t>
            </a:r>
            <a:r>
              <a:rPr kumimoji="1" lang="en-US" altLang="ko-KR" sz="10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handleRequest() : void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직사각형 61"/>
          <p:cNvSpPr/>
          <p:nvPr/>
        </p:nvSpPr>
        <p:spPr bwMode="auto">
          <a:xfrm>
            <a:off x="6953260" y="3214688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ConcreteHandler2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직사각형 62"/>
          <p:cNvSpPr/>
          <p:nvPr/>
        </p:nvSpPr>
        <p:spPr bwMode="auto">
          <a:xfrm>
            <a:off x="6953260" y="3571878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63"/>
          <p:cNvSpPr/>
          <p:nvPr/>
        </p:nvSpPr>
        <p:spPr bwMode="auto">
          <a:xfrm>
            <a:off x="6953260" y="3643315"/>
            <a:ext cx="1785950" cy="2143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lvl="0" indent="-360363" algn="l" defTabSz="1038225">
              <a:buClr>
                <a:srgbClr val="333333"/>
              </a:buClr>
            </a:pPr>
            <a:r>
              <a:rPr lang="en-US" altLang="ko-KR" sz="1000" b="1" dirty="0" smtClean="0">
                <a:solidFill>
                  <a:srgbClr val="333333"/>
                </a:solidFill>
                <a:latin typeface="맑은 고딕" pitchFamily="50" charset="-127"/>
                <a:ea typeface="맑은 고딕" pitchFamily="50" charset="-127"/>
              </a:rPr>
              <a:t>+ handleRequest() : void</a:t>
            </a:r>
            <a:endParaRPr lang="ko-KR" altLang="en-US" sz="1000" b="1" dirty="0" smtClean="0">
              <a:solidFill>
                <a:srgbClr val="33333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5" name="꺾인 연결선 64"/>
          <p:cNvCxnSpPr>
            <a:stCxn id="59" idx="0"/>
            <a:endCxn id="11" idx="2"/>
          </p:cNvCxnSpPr>
          <p:nvPr/>
        </p:nvCxnSpPr>
        <p:spPr bwMode="auto">
          <a:xfrm rot="5400000" flipH="1" flipV="1">
            <a:off x="5167311" y="2107400"/>
            <a:ext cx="642940" cy="1571636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6" name="꺾인 연결선 65"/>
          <p:cNvCxnSpPr>
            <a:stCxn id="62" idx="0"/>
            <a:endCxn id="11" idx="2"/>
          </p:cNvCxnSpPr>
          <p:nvPr/>
        </p:nvCxnSpPr>
        <p:spPr bwMode="auto">
          <a:xfrm rot="16200000" flipV="1">
            <a:off x="6738947" y="2107400"/>
            <a:ext cx="642940" cy="1571636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7" name="이등변 삼각형 66"/>
          <p:cNvSpPr/>
          <p:nvPr/>
        </p:nvSpPr>
        <p:spPr bwMode="auto">
          <a:xfrm>
            <a:off x="6096004" y="2571748"/>
            <a:ext cx="357190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6881822" y="1928806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7096136" y="2143120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5" name="꺾인 연결선 10"/>
          <p:cNvCxnSpPr>
            <a:stCxn id="24" idx="3"/>
            <a:endCxn id="23" idx="0"/>
          </p:cNvCxnSpPr>
          <p:nvPr/>
        </p:nvCxnSpPr>
        <p:spPr bwMode="auto">
          <a:xfrm flipH="1" flipV="1">
            <a:off x="6917541" y="1928806"/>
            <a:ext cx="250033" cy="250033"/>
          </a:xfrm>
          <a:prstGeom prst="bentConnector4">
            <a:avLst>
              <a:gd name="adj1" fmla="val -235603"/>
              <a:gd name="adj2" fmla="val 282856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5423674" y="1643054"/>
            <a:ext cx="15295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 successor : Handler</a:t>
            </a:r>
            <a:endParaRPr lang="ko-KR" altLang="en-US" sz="1000" b="1" dirty="0"/>
          </a:p>
        </p:txBody>
      </p:sp>
      <p:sp>
        <p:nvSpPr>
          <p:cNvPr id="31" name="모서리가 둥근 직사각형 30"/>
          <p:cNvSpPr/>
          <p:nvPr/>
        </p:nvSpPr>
        <p:spPr bwMode="auto">
          <a:xfrm>
            <a:off x="1595410" y="4734904"/>
            <a:ext cx="1928826" cy="785818"/>
          </a:xfrm>
          <a:prstGeom prst="roundRect">
            <a:avLst>
              <a:gd name="adj" fmla="val 30357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aClient</a:t>
            </a:r>
          </a:p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aHandler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 bwMode="auto">
          <a:xfrm>
            <a:off x="4524368" y="4949218"/>
            <a:ext cx="1928826" cy="785818"/>
          </a:xfrm>
          <a:prstGeom prst="roundRect">
            <a:avLst>
              <a:gd name="adj" fmla="val 30357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aConcreteHandler</a:t>
            </a:r>
          </a:p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successor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 bwMode="auto">
          <a:xfrm>
            <a:off x="7524764" y="5163532"/>
            <a:ext cx="1928826" cy="785818"/>
          </a:xfrm>
          <a:prstGeom prst="roundRect">
            <a:avLst>
              <a:gd name="adj" fmla="val 30357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aConcreteHandler</a:t>
            </a:r>
          </a:p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successor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3524236" y="5092094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1523972" y="5092094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6" name="꺾인 연결선 10"/>
          <p:cNvCxnSpPr>
            <a:stCxn id="35" idx="3"/>
            <a:endCxn id="34" idx="1"/>
          </p:cNvCxnSpPr>
          <p:nvPr/>
        </p:nvCxnSpPr>
        <p:spPr bwMode="auto">
          <a:xfrm>
            <a:off x="1595410" y="5127813"/>
            <a:ext cx="1928826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38" name="직사각형 37"/>
          <p:cNvSpPr/>
          <p:nvPr/>
        </p:nvSpPr>
        <p:spPr bwMode="auto">
          <a:xfrm>
            <a:off x="6453194" y="530640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4452930" y="530640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0" name="꺾인 연결선 10"/>
          <p:cNvCxnSpPr>
            <a:stCxn id="39" idx="3"/>
            <a:endCxn id="38" idx="1"/>
          </p:cNvCxnSpPr>
          <p:nvPr/>
        </p:nvCxnSpPr>
        <p:spPr bwMode="auto">
          <a:xfrm>
            <a:off x="4524368" y="5342127"/>
            <a:ext cx="1928826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41" name="직사각형 40"/>
          <p:cNvSpPr/>
          <p:nvPr/>
        </p:nvSpPr>
        <p:spPr bwMode="auto">
          <a:xfrm>
            <a:off x="9453590" y="552072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7453326" y="552072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3" name="꺾인 연결선 10"/>
          <p:cNvCxnSpPr>
            <a:stCxn id="42" idx="3"/>
            <a:endCxn id="41" idx="1"/>
          </p:cNvCxnSpPr>
          <p:nvPr/>
        </p:nvCxnSpPr>
        <p:spPr bwMode="auto">
          <a:xfrm>
            <a:off x="7524764" y="5556441"/>
            <a:ext cx="1928826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44" name="직사각형 43"/>
          <p:cNvSpPr/>
          <p:nvPr/>
        </p:nvSpPr>
        <p:spPr bwMode="auto">
          <a:xfrm>
            <a:off x="4524368" y="530640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3095608" y="530640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6" name="꺾인 연결선 10"/>
          <p:cNvCxnSpPr>
            <a:stCxn id="45" idx="3"/>
            <a:endCxn id="44" idx="1"/>
          </p:cNvCxnSpPr>
          <p:nvPr/>
        </p:nvCxnSpPr>
        <p:spPr bwMode="auto">
          <a:xfrm>
            <a:off x="3167046" y="5342127"/>
            <a:ext cx="1357322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/>
          </a:ln>
          <a:effectLst/>
        </p:spPr>
      </p:cxnSp>
      <p:sp>
        <p:nvSpPr>
          <p:cNvPr id="47" name="직사각형 46"/>
          <p:cNvSpPr/>
          <p:nvPr/>
        </p:nvSpPr>
        <p:spPr bwMode="auto">
          <a:xfrm>
            <a:off x="7524764" y="552072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6024566" y="552072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9" name="꺾인 연결선 10"/>
          <p:cNvCxnSpPr>
            <a:stCxn id="48" idx="3"/>
            <a:endCxn id="47" idx="1"/>
          </p:cNvCxnSpPr>
          <p:nvPr/>
        </p:nvCxnSpPr>
        <p:spPr bwMode="auto">
          <a:xfrm>
            <a:off x="6096004" y="5556441"/>
            <a:ext cx="142876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1.2.2 </a:t>
            </a:r>
            <a:r>
              <a:rPr lang="ko-KR" altLang="en-US" dirty="0" smtClean="0"/>
              <a:t>디자인 패턴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정의 </a:t>
            </a:r>
            <a:r>
              <a:rPr lang="en-US" altLang="ko-KR" dirty="0" smtClean="0"/>
              <a:t>(1/2)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패턴은 검증된 설계 경험과 기록</a:t>
            </a:r>
          </a:p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패턴은 주어진 시스템 상황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(context)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에서 반복적으로 발생할 수 있는 문제에 대한 솔루션 제시</a:t>
            </a:r>
          </a:p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패턴은 디자인과 아키텍처에 대한 용어 제공</a:t>
            </a:r>
          </a:p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패턴 그룹은 아키텍처의 기반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4.1.4 </a:t>
            </a:r>
            <a:r>
              <a:rPr lang="ko-KR" altLang="en-US" dirty="0" smtClean="0"/>
              <a:t>패턴소개 </a:t>
            </a:r>
            <a:r>
              <a:rPr lang="en-US" altLang="ko-KR" dirty="0" smtClean="0"/>
              <a:t>– Chain of Responsibility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(9/9)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Sequence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1309658" y="2071678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: Client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4452930" y="2071678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: ConcreteHandler1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7596202" y="2071678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: ConcreteHandler2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1881162" y="5214950"/>
            <a:ext cx="285752" cy="142876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1" name="꺾인 연결선 20"/>
          <p:cNvCxnSpPr>
            <a:stCxn id="16" idx="2"/>
            <a:endCxn id="19" idx="0"/>
          </p:cNvCxnSpPr>
          <p:nvPr/>
        </p:nvCxnSpPr>
        <p:spPr bwMode="auto">
          <a:xfrm rot="5400000">
            <a:off x="630997" y="3821909"/>
            <a:ext cx="2786082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직사각형 23"/>
          <p:cNvSpPr/>
          <p:nvPr/>
        </p:nvSpPr>
        <p:spPr bwMode="auto">
          <a:xfrm>
            <a:off x="5024434" y="5214156"/>
            <a:ext cx="285752" cy="142876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5" name="꺾인 연결선 24"/>
          <p:cNvCxnSpPr>
            <a:stCxn id="17" idx="2"/>
            <a:endCxn id="24" idx="0"/>
          </p:cNvCxnSpPr>
          <p:nvPr/>
        </p:nvCxnSpPr>
        <p:spPr bwMode="auto">
          <a:xfrm rot="5400000">
            <a:off x="3774666" y="3821512"/>
            <a:ext cx="2785288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직사각형 26"/>
          <p:cNvSpPr/>
          <p:nvPr/>
        </p:nvSpPr>
        <p:spPr bwMode="auto">
          <a:xfrm>
            <a:off x="8167706" y="5213362"/>
            <a:ext cx="285752" cy="142876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8" name="꺾인 연결선 27"/>
          <p:cNvCxnSpPr>
            <a:stCxn id="18" idx="2"/>
            <a:endCxn id="27" idx="0"/>
          </p:cNvCxnSpPr>
          <p:nvPr/>
        </p:nvCxnSpPr>
        <p:spPr bwMode="auto">
          <a:xfrm rot="5400000">
            <a:off x="6918335" y="3821115"/>
            <a:ext cx="2784494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직사각형 29"/>
          <p:cNvSpPr/>
          <p:nvPr/>
        </p:nvSpPr>
        <p:spPr bwMode="auto">
          <a:xfrm>
            <a:off x="1952600" y="2928934"/>
            <a:ext cx="142876" cy="221457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1952600" y="2856366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5086348" y="2856366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2" name="꺾인 연결선 41"/>
          <p:cNvCxnSpPr>
            <a:stCxn id="39" idx="3"/>
            <a:endCxn id="40" idx="1"/>
          </p:cNvCxnSpPr>
          <p:nvPr/>
        </p:nvCxnSpPr>
        <p:spPr bwMode="auto">
          <a:xfrm>
            <a:off x="2105000" y="2923042"/>
            <a:ext cx="2981348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43" name="직사각형 42"/>
          <p:cNvSpPr/>
          <p:nvPr/>
        </p:nvSpPr>
        <p:spPr bwMode="auto">
          <a:xfrm>
            <a:off x="5095872" y="2928934"/>
            <a:ext cx="142876" cy="192882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8418" y="2643182"/>
            <a:ext cx="16546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handleRequest() : void</a:t>
            </a:r>
            <a:endParaRPr lang="ko-KR" altLang="en-US" sz="1000" b="1" dirty="0"/>
          </a:p>
        </p:txBody>
      </p:sp>
      <p:sp>
        <p:nvSpPr>
          <p:cNvPr id="49" name="직사각형 48"/>
          <p:cNvSpPr/>
          <p:nvPr/>
        </p:nvSpPr>
        <p:spPr bwMode="auto">
          <a:xfrm>
            <a:off x="5095872" y="3286124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직사각형 49"/>
          <p:cNvSpPr/>
          <p:nvPr/>
        </p:nvSpPr>
        <p:spPr bwMode="auto">
          <a:xfrm>
            <a:off x="8229620" y="3286124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1" name="꺾인 연결선 50"/>
          <p:cNvCxnSpPr>
            <a:stCxn id="49" idx="3"/>
            <a:endCxn id="50" idx="1"/>
          </p:cNvCxnSpPr>
          <p:nvPr/>
        </p:nvCxnSpPr>
        <p:spPr bwMode="auto">
          <a:xfrm>
            <a:off x="5248272" y="3352800"/>
            <a:ext cx="2981348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52" name="직사각형 51"/>
          <p:cNvSpPr/>
          <p:nvPr/>
        </p:nvSpPr>
        <p:spPr bwMode="auto">
          <a:xfrm>
            <a:off x="8239144" y="3357562"/>
            <a:ext cx="142876" cy="121444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013020" y="3071810"/>
            <a:ext cx="16546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handleRequest() : void</a:t>
            </a:r>
            <a:endParaRPr lang="ko-KR" altLang="en-US" sz="1000" b="1" dirty="0"/>
          </a:p>
        </p:txBody>
      </p:sp>
      <p:sp>
        <p:nvSpPr>
          <p:cNvPr id="54" name="직사각형 53"/>
          <p:cNvSpPr/>
          <p:nvPr/>
        </p:nvSpPr>
        <p:spPr bwMode="auto">
          <a:xfrm>
            <a:off x="1952600" y="4795846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5086348" y="4795846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6" name="꺾인 연결선 55"/>
          <p:cNvCxnSpPr>
            <a:stCxn id="54" idx="3"/>
            <a:endCxn id="55" idx="1"/>
          </p:cNvCxnSpPr>
          <p:nvPr/>
        </p:nvCxnSpPr>
        <p:spPr bwMode="auto">
          <a:xfrm>
            <a:off x="2105000" y="4862522"/>
            <a:ext cx="2981348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arrow" w="med" len="med"/>
            <a:tailEnd type="none" w="med" len="med"/>
          </a:ln>
          <a:effectLst/>
        </p:spPr>
      </p:cxnSp>
      <p:sp>
        <p:nvSpPr>
          <p:cNvPr id="37" name="직사각형 36"/>
          <p:cNvSpPr/>
          <p:nvPr/>
        </p:nvSpPr>
        <p:spPr bwMode="auto">
          <a:xfrm>
            <a:off x="8310582" y="3786190"/>
            <a:ext cx="142876" cy="57150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8239144" y="3438524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8310582" y="3724276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8" name="꺾인 연결선 57"/>
          <p:cNvCxnSpPr>
            <a:stCxn id="38" idx="3"/>
            <a:endCxn id="41" idx="3"/>
          </p:cNvCxnSpPr>
          <p:nvPr/>
        </p:nvCxnSpPr>
        <p:spPr bwMode="auto">
          <a:xfrm>
            <a:off x="8391544" y="3505200"/>
            <a:ext cx="71438" cy="285752"/>
          </a:xfrm>
          <a:prstGeom prst="bentConnector3">
            <a:avLst>
              <a:gd name="adj1" fmla="val 1373717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8524896" y="3786190"/>
            <a:ext cx="16546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handleRequest() : void</a:t>
            </a:r>
            <a:endParaRPr lang="ko-KR" altLang="en-US" sz="1000" b="1" dirty="0"/>
          </a:p>
        </p:txBody>
      </p:sp>
      <p:sp>
        <p:nvSpPr>
          <p:cNvPr id="61" name="직사각형 60"/>
          <p:cNvSpPr/>
          <p:nvPr/>
        </p:nvSpPr>
        <p:spPr bwMode="auto">
          <a:xfrm>
            <a:off x="5086348" y="4500570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직사각형 61"/>
          <p:cNvSpPr/>
          <p:nvPr/>
        </p:nvSpPr>
        <p:spPr bwMode="auto">
          <a:xfrm>
            <a:off x="8229620" y="4500570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3" name="꺾인 연결선 62"/>
          <p:cNvCxnSpPr>
            <a:stCxn id="61" idx="3"/>
            <a:endCxn id="62" idx="1"/>
          </p:cNvCxnSpPr>
          <p:nvPr/>
        </p:nvCxnSpPr>
        <p:spPr bwMode="auto">
          <a:xfrm>
            <a:off x="5238748" y="4567246"/>
            <a:ext cx="2990872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arrow" w="med" len="med"/>
            <a:tailEnd type="non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4.2 Strategy </a:t>
            </a:r>
            <a:r>
              <a:rPr lang="ko-KR" altLang="en-US" dirty="0" smtClean="0"/>
              <a:t>패턴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1652633" y="836640"/>
            <a:ext cx="9272617" cy="152063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MS PGothic" panose="020B0600070205080204" pitchFamily="34" charset="-128"/>
              </a:rPr>
              <a:t>4.2.1 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상황이해</a:t>
            </a:r>
            <a:endParaRPr lang="en-US" altLang="ko-KR" dirty="0">
              <a:latin typeface="Optima" panose="00000400000000000000" pitchFamily="2" charset="2"/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MS PGothic" panose="020B0600070205080204" pitchFamily="34" charset="-128"/>
              </a:rPr>
              <a:t>4.2.2 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솔루션 찾기</a:t>
            </a:r>
            <a:endParaRPr lang="en-US" altLang="ko-KR" dirty="0" smtClean="0">
              <a:latin typeface="Optima" panose="00000400000000000000" pitchFamily="2" charset="2"/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MS PGothic" panose="020B0600070205080204" pitchFamily="34" charset="-128"/>
              </a:rPr>
              <a:t>4.2.3 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솔루션 발표</a:t>
            </a:r>
            <a:endParaRPr lang="en-US" altLang="ko-KR" dirty="0" smtClean="0">
              <a:latin typeface="Optima" panose="00000400000000000000" pitchFamily="2" charset="2"/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MS PGothic" panose="020B0600070205080204" pitchFamily="34" charset="-128"/>
              </a:rPr>
              <a:t>4.2.4 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패턴 소개</a:t>
            </a:r>
            <a:endParaRPr lang="en-US" altLang="ko-KR" dirty="0" smtClean="0">
              <a:latin typeface="Optima" panose="00000400000000000000" pitchFamily="2" charset="2"/>
              <a:ea typeface="MS PGothic" panose="020B0600070205080204" pitchFamily="34" charset="-128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77" y="836613"/>
            <a:ext cx="1395384" cy="5688817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4.2.1 </a:t>
            </a:r>
            <a:r>
              <a:rPr kumimoji="1" lang="ko-KR" altLang="en-US" dirty="0" smtClean="0">
                <a:solidFill>
                  <a:schemeClr val="tx1"/>
                </a:solidFill>
              </a:rPr>
              <a:t>상황이해</a:t>
            </a:r>
            <a:r>
              <a:rPr kumimoji="1" lang="en-US" dirty="0" smtClean="0">
                <a:solidFill>
                  <a:schemeClr val="tx1"/>
                </a:solidFill>
              </a:rPr>
              <a:t>(1/7)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Problem 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제시</a:t>
            </a:r>
            <a:endParaRPr lang="en-US" altLang="ko-KR" sz="18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>
              <a:buNone/>
            </a:pP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	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무역회사에서 해외 영업을 담당하고 있는 </a:t>
            </a: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A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씨는 주문관리 시스템이 필요함을 느꼈다</a:t>
            </a: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여러 국가에서 제품에 대해 주문을 하면 해당 국가의 관세와 환율을 적용하여 가격을 계산해 주는 것이 필요하여 시스템 개발자에게 필요한 내용을 요구하여 아래와 같이 디자인된 시스템이 개발되었다</a:t>
            </a: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  <a:endParaRPr lang="ko-KR" altLang="en-US" sz="18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9278" y="2852920"/>
            <a:ext cx="676275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solidFill>
                  <a:schemeClr val="tx1"/>
                </a:solidFill>
                <a:effectLst/>
              </a:rPr>
              <a:t>4.2.1 </a:t>
            </a:r>
            <a:r>
              <a:rPr kumimoji="1" lang="ko-KR" altLang="en-US" dirty="0" smtClean="0">
                <a:solidFill>
                  <a:schemeClr val="tx1"/>
                </a:solidFill>
              </a:rPr>
              <a:t>상황이해</a:t>
            </a:r>
            <a:r>
              <a:rPr kumimoji="1" lang="en-US" dirty="0" smtClean="0">
                <a:solidFill>
                  <a:schemeClr val="tx1"/>
                </a:solidFill>
              </a:rPr>
              <a:t>(2/7)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TaskController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소스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66782" y="1484730"/>
            <a:ext cx="8643998" cy="467820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main(String[] args) {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TaskController controller =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TaskController();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controller.process();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 algn="l"/>
            <a:endParaRPr lang="ko-KR" altLang="en-US" sz="1000" dirty="0" smtClean="0"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process() {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Product product = getProduct();</a:t>
            </a:r>
          </a:p>
          <a:p>
            <a:pPr algn="l"/>
            <a:endParaRPr lang="ko-KR" altLang="en-US" sz="1000" dirty="0" smtClean="0">
              <a:latin typeface="Courier New"/>
            </a:endParaRP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System.</a:t>
            </a:r>
            <a:r>
              <a:rPr lang="en-US" altLang="ko-KR" sz="1000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.println(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"[</a:t>
            </a:r>
            <a:r>
              <a:rPr lang="ko-KR" altLang="en-US" sz="1000" i="1" dirty="0" smtClean="0">
                <a:solidFill>
                  <a:srgbClr val="2A00FF"/>
                </a:solidFill>
                <a:latin typeface="Courier New"/>
              </a:rPr>
              <a:t>제품명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] "</a:t>
            </a:r>
            <a:r>
              <a:rPr lang="ko-KR" altLang="en-US" sz="1000" i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+ product.getName());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System.</a:t>
            </a:r>
            <a:r>
              <a:rPr lang="en-US" altLang="ko-KR" sz="1000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.println(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"[</a:t>
            </a:r>
            <a:r>
              <a:rPr lang="ko-KR" altLang="en-US" sz="1000" i="1" dirty="0" smtClean="0">
                <a:solidFill>
                  <a:srgbClr val="2A00FF"/>
                </a:solidFill>
                <a:latin typeface="Courier New"/>
              </a:rPr>
              <a:t>가격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] "</a:t>
            </a:r>
            <a:r>
              <a:rPr lang="ko-KR" altLang="en-US" sz="1000" i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+ NumberFormat.getInstance().format(product.getPrice()));</a:t>
            </a:r>
          </a:p>
          <a:p>
            <a:pPr algn="l"/>
            <a:endParaRPr lang="ko-KR" altLang="en-US" sz="1000" dirty="0" smtClean="0">
              <a:latin typeface="Courier New"/>
            </a:endParaRP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System.</a:t>
            </a:r>
            <a:r>
              <a:rPr lang="en-US" altLang="ko-KR" sz="1000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.println();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ProductOrder usProductOrder =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USProductOrder(product);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System.</a:t>
            </a:r>
            <a:r>
              <a:rPr lang="en-US" altLang="ko-KR" sz="1000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.println(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"[</a:t>
            </a:r>
            <a:r>
              <a:rPr lang="ko-KR" altLang="en-US" sz="1000" i="1" dirty="0" smtClean="0">
                <a:solidFill>
                  <a:srgbClr val="2A00FF"/>
                </a:solidFill>
                <a:latin typeface="Courier New"/>
              </a:rPr>
              <a:t>주무국가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] "</a:t>
            </a:r>
            <a:r>
              <a:rPr lang="ko-KR" altLang="en-US" sz="1000" i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+ usProductOrder.getOrderCountry());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System.</a:t>
            </a:r>
            <a:r>
              <a:rPr lang="en-US" altLang="ko-KR" sz="1000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.println(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"[</a:t>
            </a:r>
            <a:r>
              <a:rPr lang="ko-KR" altLang="en-US" sz="1000" i="1" dirty="0" smtClean="0">
                <a:solidFill>
                  <a:srgbClr val="2A00FF"/>
                </a:solidFill>
                <a:latin typeface="Courier New"/>
              </a:rPr>
              <a:t>관세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] "</a:t>
            </a:r>
            <a:r>
              <a:rPr lang="ko-KR" altLang="en-US" sz="1000" i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+ NumberFormat.getInstance().format(</a:t>
            </a:r>
            <a:r>
              <a:rPr lang="en-US" altLang="ko-KR" sz="1000" i="1" dirty="0" err="1" smtClean="0">
                <a:solidFill>
                  <a:srgbClr val="000000"/>
                </a:solidFill>
                <a:latin typeface="Courier New"/>
              </a:rPr>
              <a:t>usProductOrder.calculateTax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()));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System.</a:t>
            </a:r>
            <a:r>
              <a:rPr lang="en-US" altLang="ko-KR" sz="1000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.println(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"[</a:t>
            </a:r>
            <a:r>
              <a:rPr lang="ko-KR" altLang="en-US" sz="1000" i="1" dirty="0" smtClean="0">
                <a:solidFill>
                  <a:srgbClr val="2A00FF"/>
                </a:solidFill>
                <a:latin typeface="Courier New"/>
              </a:rPr>
              <a:t>환율 적용 가격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] "</a:t>
            </a:r>
            <a:r>
              <a:rPr lang="ko-KR" altLang="en-US" sz="1000" i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+ NumberFormat.getInstance().format(</a:t>
            </a:r>
            <a:r>
              <a:rPr lang="en-US" altLang="ko-KR" sz="1000" i="1" dirty="0" err="1" smtClean="0">
                <a:solidFill>
                  <a:srgbClr val="000000"/>
                </a:solidFill>
                <a:latin typeface="Courier New"/>
              </a:rPr>
              <a:t>usProductOrder.getCurrency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()));</a:t>
            </a:r>
          </a:p>
          <a:p>
            <a:pPr algn="l"/>
            <a:endParaRPr lang="ko-KR" altLang="en-US" sz="1000" dirty="0" smtClean="0">
              <a:latin typeface="Courier New"/>
            </a:endParaRP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System.</a:t>
            </a:r>
            <a:r>
              <a:rPr lang="en-US" altLang="ko-KR" sz="1000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.println();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ProductOrder </a:t>
            </a:r>
            <a:r>
              <a:rPr lang="en-US" altLang="ko-KR" sz="1000" dirty="0" err="1" smtClean="0">
                <a:solidFill>
                  <a:srgbClr val="000000"/>
                </a:solidFill>
                <a:latin typeface="Courier New"/>
              </a:rPr>
              <a:t>jpProductOrder</a:t>
            </a: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JPProductOrder(product);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System.</a:t>
            </a:r>
            <a:r>
              <a:rPr lang="en-US" altLang="ko-KR" sz="1000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.println(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"[</a:t>
            </a:r>
            <a:r>
              <a:rPr lang="ko-KR" altLang="en-US" sz="1000" i="1" dirty="0" smtClean="0">
                <a:solidFill>
                  <a:srgbClr val="2A00FF"/>
                </a:solidFill>
                <a:latin typeface="Courier New"/>
              </a:rPr>
              <a:t>주무국가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] "</a:t>
            </a:r>
            <a:r>
              <a:rPr lang="ko-KR" altLang="en-US" sz="1000" i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+ jpProductOrder.getOrderCountry());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System.</a:t>
            </a:r>
            <a:r>
              <a:rPr lang="en-US" altLang="ko-KR" sz="1000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.println(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"[</a:t>
            </a:r>
            <a:r>
              <a:rPr lang="ko-KR" altLang="en-US" sz="1000" i="1" dirty="0" smtClean="0">
                <a:solidFill>
                  <a:srgbClr val="2A00FF"/>
                </a:solidFill>
                <a:latin typeface="Courier New"/>
              </a:rPr>
              <a:t>관세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] "</a:t>
            </a:r>
            <a:r>
              <a:rPr lang="ko-KR" altLang="en-US" sz="1000" i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+ NumberFormat.getInstance().format(</a:t>
            </a:r>
            <a:r>
              <a:rPr lang="en-US" altLang="ko-KR" sz="1000" i="1" dirty="0" err="1" smtClean="0">
                <a:solidFill>
                  <a:srgbClr val="000000"/>
                </a:solidFill>
                <a:latin typeface="Courier New"/>
              </a:rPr>
              <a:t>jpProductOrder.calculateTax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()));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System.</a:t>
            </a:r>
            <a:r>
              <a:rPr lang="en-US" altLang="ko-KR" sz="1000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.println(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"[</a:t>
            </a:r>
            <a:r>
              <a:rPr lang="ko-KR" altLang="en-US" sz="1000" i="1" dirty="0" smtClean="0">
                <a:solidFill>
                  <a:srgbClr val="2A00FF"/>
                </a:solidFill>
                <a:latin typeface="Courier New"/>
              </a:rPr>
              <a:t>환율 적용 가격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] "</a:t>
            </a:r>
            <a:r>
              <a:rPr lang="ko-KR" altLang="en-US" sz="1000" i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+ NumberFormat.getInstance().format(</a:t>
            </a:r>
            <a:r>
              <a:rPr lang="en-US" altLang="ko-KR" sz="1000" i="1" dirty="0" err="1" smtClean="0">
                <a:solidFill>
                  <a:srgbClr val="000000"/>
                </a:solidFill>
                <a:latin typeface="Courier New"/>
              </a:rPr>
              <a:t>jpProductOrder.getCurrency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()));</a:t>
            </a:r>
          </a:p>
          <a:p>
            <a:pPr algn="l"/>
            <a:endParaRPr lang="en-US" altLang="ko-KR" sz="1000" i="1" dirty="0" smtClean="0">
              <a:solidFill>
                <a:srgbClr val="000000"/>
              </a:solidFill>
              <a:latin typeface="Courier New"/>
            </a:endParaRPr>
          </a:p>
          <a:p>
            <a:pPr algn="l"/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    ...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solidFill>
                  <a:schemeClr val="tx1"/>
                </a:solidFill>
                <a:effectLst/>
              </a:rPr>
              <a:t>4.2.1 </a:t>
            </a:r>
            <a:r>
              <a:rPr kumimoji="1" lang="ko-KR" altLang="en-US" dirty="0" smtClean="0">
                <a:solidFill>
                  <a:schemeClr val="tx1"/>
                </a:solidFill>
              </a:rPr>
              <a:t>상황이해</a:t>
            </a:r>
            <a:r>
              <a:rPr kumimoji="1" lang="en-US" dirty="0" smtClean="0">
                <a:solidFill>
                  <a:schemeClr val="tx1"/>
                </a:solidFill>
              </a:rPr>
              <a:t>(3/7)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ProductOrder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소스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66782" y="1461576"/>
            <a:ext cx="8643998" cy="283154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Product </a:t>
            </a:r>
            <a:r>
              <a:rPr lang="en-US" altLang="ko-KR" sz="1000" b="1" dirty="0" smtClean="0">
                <a:solidFill>
                  <a:srgbClr val="0000C0"/>
                </a:solidFill>
                <a:latin typeface="Courier New"/>
              </a:rPr>
              <a:t>product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 algn="l"/>
            <a:endParaRPr lang="ko-KR" altLang="en-US" sz="1000" dirty="0" smtClean="0"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ProductOrder(Product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product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this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.</a:t>
            </a:r>
            <a:r>
              <a:rPr lang="en-US" altLang="ko-KR" sz="1000" b="1" dirty="0" smtClean="0">
                <a:solidFill>
                  <a:srgbClr val="0000C0"/>
                </a:solidFill>
                <a:latin typeface="Courier New"/>
              </a:rPr>
              <a:t>product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= product;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 algn="l"/>
            <a:endParaRPr lang="ko-KR" altLang="en-US" sz="1000" dirty="0" smtClean="0"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double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getPrice() {</a:t>
            </a: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return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0000C0"/>
                </a:solidFill>
                <a:latin typeface="Courier New"/>
              </a:rPr>
              <a:t>product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.getPrice();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 algn="l"/>
            <a:endParaRPr lang="ko-KR" altLang="en-US" sz="1000" dirty="0" smtClean="0"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abstract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String getOrderCountry();</a:t>
            </a:r>
          </a:p>
          <a:p>
            <a:pPr algn="l"/>
            <a:endParaRPr lang="ko-KR" altLang="en-US" sz="1000" dirty="0" smtClean="0"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abstract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double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calculateTax();</a:t>
            </a:r>
          </a:p>
          <a:p>
            <a:pPr algn="l"/>
            <a:endParaRPr lang="ko-KR" altLang="en-US" sz="1000" dirty="0" smtClean="0"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abstract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double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getCurrency();</a:t>
            </a:r>
            <a:endParaRPr lang="en-US" altLang="ko-KR" sz="1000" dirty="0" smtClean="0">
              <a:solidFill>
                <a:srgbClr val="000000"/>
              </a:solidFill>
              <a:latin typeface="Courier New"/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solidFill>
                  <a:schemeClr val="tx1"/>
                </a:solidFill>
                <a:effectLst/>
              </a:rPr>
              <a:t>4.2.1 </a:t>
            </a:r>
            <a:r>
              <a:rPr kumimoji="1" lang="ko-KR" altLang="en-US" dirty="0" smtClean="0">
                <a:solidFill>
                  <a:schemeClr val="tx1"/>
                </a:solidFill>
              </a:rPr>
              <a:t>상황이해</a:t>
            </a:r>
            <a:r>
              <a:rPr kumimoji="1" lang="en-US" dirty="0" smtClean="0">
                <a:solidFill>
                  <a:schemeClr val="tx1"/>
                </a:solidFill>
              </a:rPr>
              <a:t>(4/7)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USProductOrder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소스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66782" y="1484730"/>
            <a:ext cx="8643998" cy="393954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final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String </a:t>
            </a:r>
            <a:r>
              <a:rPr lang="en-US" altLang="ko-KR" sz="1000" b="1" i="1" dirty="0" smtClean="0">
                <a:solidFill>
                  <a:srgbClr val="0000C0"/>
                </a:solidFill>
                <a:latin typeface="Courier New"/>
              </a:rPr>
              <a:t>ORDER_COUNTRY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"UNITED STATE"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 algn="l"/>
            <a:endParaRPr lang="ko-KR" altLang="en-US" sz="1000" dirty="0" smtClean="0"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final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double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i="1" dirty="0" smtClean="0">
                <a:solidFill>
                  <a:srgbClr val="0000C0"/>
                </a:solidFill>
                <a:latin typeface="Courier New"/>
              </a:rPr>
              <a:t>TAX_RATE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 = 0.35;</a:t>
            </a:r>
          </a:p>
          <a:p>
            <a:pPr algn="l"/>
            <a:endParaRPr lang="ko-KR" altLang="en-US" sz="1000" dirty="0" smtClean="0"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final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double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i="1" dirty="0" smtClean="0">
                <a:solidFill>
                  <a:srgbClr val="0000C0"/>
                </a:solidFill>
                <a:latin typeface="Courier New"/>
              </a:rPr>
              <a:t>CURRENCY_RATE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 = 0.94;</a:t>
            </a:r>
          </a:p>
          <a:p>
            <a:pPr algn="l"/>
            <a:endParaRPr lang="ko-KR" altLang="en-US" sz="1000" dirty="0" smtClean="0"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USProductOrder(Product product) {</a:t>
            </a: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super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(product);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 algn="l"/>
            <a:endParaRPr lang="ko-KR" altLang="en-US" sz="1000" dirty="0" smtClean="0"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String getOrderCountry() {</a:t>
            </a: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return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i="1" dirty="0" smtClean="0">
                <a:solidFill>
                  <a:srgbClr val="0000C0"/>
                </a:solidFill>
                <a:latin typeface="Courier New"/>
              </a:rPr>
              <a:t>ORDER_COUNTRY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 algn="l"/>
            <a:endParaRPr lang="en-US" altLang="ko-KR" sz="1000" b="1" dirty="0" smtClean="0">
              <a:solidFill>
                <a:srgbClr val="7F0055"/>
              </a:solidFill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double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calculateTax() {</a:t>
            </a: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return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getPrice() * </a:t>
            </a:r>
            <a:r>
              <a:rPr lang="en-US" altLang="ko-KR" sz="1000" b="1" i="1" dirty="0" smtClean="0">
                <a:solidFill>
                  <a:srgbClr val="0000C0"/>
                </a:solidFill>
                <a:highlight>
                  <a:srgbClr val="D4D4D4"/>
                </a:highlight>
                <a:latin typeface="Courier New"/>
              </a:rPr>
              <a:t>TAX_RATE</a:t>
            </a:r>
            <a:r>
              <a:rPr lang="en-US" altLang="ko-KR" sz="1000" b="1" i="1" dirty="0" smtClean="0">
                <a:solidFill>
                  <a:srgbClr val="000000"/>
                </a:solidFill>
                <a:highlight>
                  <a:srgbClr val="D4D4D4"/>
                </a:highlight>
                <a:latin typeface="Courier New"/>
              </a:rPr>
              <a:t>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 algn="l"/>
            <a:endParaRPr lang="en-US" altLang="ko-KR" sz="1000" dirty="0" smtClean="0"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double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getCurrency() {</a:t>
            </a: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return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getPrice() * </a:t>
            </a:r>
            <a:r>
              <a:rPr lang="en-US" altLang="ko-KR" sz="1000" b="1" i="1" dirty="0" smtClean="0">
                <a:solidFill>
                  <a:srgbClr val="0000C0"/>
                </a:solidFill>
                <a:latin typeface="Courier New"/>
              </a:rPr>
              <a:t>CURRENCY_RATE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solidFill>
                  <a:schemeClr val="tx1"/>
                </a:solidFill>
                <a:effectLst/>
              </a:rPr>
              <a:t>4.2.1 </a:t>
            </a:r>
            <a:r>
              <a:rPr kumimoji="1" lang="ko-KR" altLang="en-US" dirty="0" smtClean="0">
                <a:solidFill>
                  <a:schemeClr val="tx1"/>
                </a:solidFill>
              </a:rPr>
              <a:t>상황이해</a:t>
            </a:r>
            <a:r>
              <a:rPr kumimoji="1" lang="en-US" dirty="0" smtClean="0">
                <a:solidFill>
                  <a:schemeClr val="tx1"/>
                </a:solidFill>
              </a:rPr>
              <a:t>(5/7)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JPProductOrder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소스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66782" y="1484730"/>
            <a:ext cx="8643998" cy="449353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final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String </a:t>
            </a:r>
            <a:r>
              <a:rPr lang="en-US" altLang="ko-KR" sz="1000" b="1" i="1" dirty="0" smtClean="0">
                <a:solidFill>
                  <a:srgbClr val="0000C0"/>
                </a:solidFill>
                <a:latin typeface="Courier New"/>
              </a:rPr>
              <a:t>ORDER_COUNTRY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"JAPAN"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 algn="l"/>
            <a:endParaRPr lang="ko-KR" altLang="en-US" sz="1000" dirty="0" smtClean="0"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final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double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i="1" dirty="0" smtClean="0">
                <a:solidFill>
                  <a:srgbClr val="0000C0"/>
                </a:solidFill>
                <a:latin typeface="Courier New"/>
              </a:rPr>
              <a:t>TAX_RATE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 = 0.15d;</a:t>
            </a:r>
          </a:p>
          <a:p>
            <a:pPr algn="l"/>
            <a:endParaRPr lang="ko-KR" altLang="en-US" sz="1000" dirty="0" smtClean="0"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final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double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i="1" dirty="0" smtClean="0">
                <a:solidFill>
                  <a:srgbClr val="0000C0"/>
                </a:solidFill>
                <a:latin typeface="Courier New"/>
              </a:rPr>
              <a:t>CURRENCY_RATE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 = 1.34;</a:t>
            </a:r>
          </a:p>
          <a:p>
            <a:pPr algn="l"/>
            <a:endParaRPr lang="ko-KR" altLang="en-US" sz="1000" dirty="0" smtClean="0"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JPProductOrder(Product product) {</a:t>
            </a: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super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(product);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 algn="l"/>
            <a:endParaRPr lang="ko-KR" altLang="en-US" sz="1000" dirty="0" smtClean="0">
              <a:latin typeface="Courier New"/>
            </a:endParaRPr>
          </a:p>
          <a:p>
            <a:pPr algn="l"/>
            <a:r>
              <a:rPr lang="en-US" altLang="ko-KR" sz="1000" dirty="0" smtClean="0">
                <a:solidFill>
                  <a:srgbClr val="646464"/>
                </a:solidFill>
                <a:latin typeface="Courier New"/>
              </a:rPr>
              <a:t>@Override</a:t>
            </a: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double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calculateTax() {</a:t>
            </a: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return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getPrice() * </a:t>
            </a:r>
            <a:r>
              <a:rPr lang="en-US" altLang="ko-KR" sz="1000" b="1" i="1" dirty="0" smtClean="0">
                <a:solidFill>
                  <a:srgbClr val="0000C0"/>
                </a:solidFill>
                <a:latin typeface="Courier New"/>
              </a:rPr>
              <a:t>TAX_RATE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 algn="l"/>
            <a:endParaRPr lang="ko-KR" altLang="en-US" sz="1000" dirty="0" smtClean="0">
              <a:latin typeface="Courier New"/>
            </a:endParaRPr>
          </a:p>
          <a:p>
            <a:pPr algn="l"/>
            <a:r>
              <a:rPr lang="en-US" altLang="ko-KR" sz="1000" dirty="0" smtClean="0">
                <a:solidFill>
                  <a:srgbClr val="646464"/>
                </a:solidFill>
                <a:latin typeface="Courier New"/>
              </a:rPr>
              <a:t>@Override</a:t>
            </a: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double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getCurrency() {</a:t>
            </a: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return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getPrice() * </a:t>
            </a:r>
            <a:r>
              <a:rPr lang="en-US" altLang="ko-KR" sz="1000" b="1" i="1" dirty="0" smtClean="0">
                <a:solidFill>
                  <a:srgbClr val="0000C0"/>
                </a:solidFill>
                <a:latin typeface="Courier New"/>
              </a:rPr>
              <a:t>CURRENCY_RATE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 algn="l"/>
            <a:endParaRPr lang="ko-KR" altLang="en-US" sz="1000" dirty="0" smtClean="0">
              <a:latin typeface="Courier New"/>
            </a:endParaRPr>
          </a:p>
          <a:p>
            <a:pPr algn="l"/>
            <a:r>
              <a:rPr lang="en-US" altLang="ko-KR" sz="1000" dirty="0" smtClean="0">
                <a:solidFill>
                  <a:srgbClr val="646464"/>
                </a:solidFill>
                <a:latin typeface="Courier New"/>
              </a:rPr>
              <a:t>@Override</a:t>
            </a: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String getOrderCountry() {</a:t>
            </a: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return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i="1" dirty="0" smtClean="0">
                <a:solidFill>
                  <a:srgbClr val="0000C0"/>
                </a:solidFill>
                <a:latin typeface="Courier New"/>
              </a:rPr>
              <a:t>ORDER_COUNTRY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solidFill>
                  <a:schemeClr val="tx1"/>
                </a:solidFill>
                <a:effectLst/>
              </a:rPr>
              <a:t>4.2.1 </a:t>
            </a:r>
            <a:r>
              <a:rPr kumimoji="1" lang="ko-KR" altLang="en-US" dirty="0" smtClean="0">
                <a:solidFill>
                  <a:schemeClr val="tx1"/>
                </a:solidFill>
              </a:rPr>
              <a:t>상황이해</a:t>
            </a:r>
            <a:r>
              <a:rPr kumimoji="1" lang="en-US" dirty="0" smtClean="0">
                <a:solidFill>
                  <a:schemeClr val="tx1"/>
                </a:solidFill>
              </a:rPr>
              <a:t>(6/7)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CanProductOrder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소스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66782" y="1484730"/>
            <a:ext cx="8643998" cy="393954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final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String </a:t>
            </a:r>
            <a:r>
              <a:rPr lang="en-US" altLang="ko-KR" sz="1000" b="1" i="1" dirty="0" smtClean="0">
                <a:solidFill>
                  <a:srgbClr val="0000C0"/>
                </a:solidFill>
                <a:latin typeface="Courier New"/>
              </a:rPr>
              <a:t>ORDER_COUNTRY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"CANADA"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 algn="l"/>
            <a:endParaRPr lang="ko-KR" altLang="en-US" sz="1000" dirty="0" smtClean="0"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final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double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i="1" dirty="0" smtClean="0">
                <a:solidFill>
                  <a:srgbClr val="0000C0"/>
                </a:solidFill>
                <a:latin typeface="Courier New"/>
              </a:rPr>
              <a:t>TAX_RATE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 = 0.3d;</a:t>
            </a:r>
          </a:p>
          <a:p>
            <a:pPr algn="l"/>
            <a:endParaRPr lang="ko-KR" altLang="en-US" sz="1000" dirty="0" smtClean="0"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final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double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i="1" dirty="0" smtClean="0">
                <a:solidFill>
                  <a:srgbClr val="0000C0"/>
                </a:solidFill>
                <a:latin typeface="Courier New"/>
              </a:rPr>
              <a:t>CURRENCY_RATE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 = 0.94d;</a:t>
            </a:r>
          </a:p>
          <a:p>
            <a:pPr algn="l"/>
            <a:endParaRPr lang="ko-KR" altLang="en-US" sz="1000" dirty="0" smtClean="0"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CanProductOrder(Product product) {</a:t>
            </a: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super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(product);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 algn="l"/>
            <a:endParaRPr lang="ko-KR" altLang="en-US" sz="1000" dirty="0" smtClean="0"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String getOrderCountry() {</a:t>
            </a: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return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i="1" dirty="0" smtClean="0">
                <a:solidFill>
                  <a:srgbClr val="0000C0"/>
                </a:solidFill>
                <a:latin typeface="Courier New"/>
              </a:rPr>
              <a:t>ORDER_COUNTRY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 algn="l"/>
            <a:endParaRPr lang="en-US" altLang="ko-KR" sz="1000" dirty="0" smtClean="0"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double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calculateTax() {</a:t>
            </a: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return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getPrice() * </a:t>
            </a:r>
            <a:r>
              <a:rPr lang="en-US" altLang="ko-KR" sz="1000" b="1" i="1" dirty="0" smtClean="0">
                <a:solidFill>
                  <a:srgbClr val="0000C0"/>
                </a:solidFill>
                <a:latin typeface="Courier New"/>
              </a:rPr>
              <a:t>TAX_RATE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 algn="l"/>
            <a:endParaRPr lang="en-US" altLang="ko-KR" sz="1000" dirty="0" smtClean="0"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double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getCurrency() {</a:t>
            </a: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return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getPrice() * </a:t>
            </a:r>
            <a:r>
              <a:rPr lang="en-US" altLang="ko-KR" sz="1000" b="1" i="1" dirty="0" smtClean="0">
                <a:solidFill>
                  <a:srgbClr val="0000C0"/>
                </a:solidFill>
                <a:latin typeface="Courier New"/>
              </a:rPr>
              <a:t>CURRENCY_RATE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4.2.1 </a:t>
            </a:r>
            <a:r>
              <a:rPr lang="ko-KR" altLang="en-US" dirty="0" smtClean="0"/>
              <a:t>상황이해</a:t>
            </a:r>
            <a:r>
              <a:rPr lang="en-US" altLang="ko-KR" dirty="0" smtClean="0"/>
              <a:t>(7/7)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TaskController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실행 결과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7750" y="1484730"/>
            <a:ext cx="8953500" cy="317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4.2.2 </a:t>
            </a:r>
            <a:r>
              <a:rPr lang="ko-KR" altLang="en-US" dirty="0" smtClean="0"/>
              <a:t>솔루션 찾기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솔루션 찾기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문제해결 실습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)</a:t>
            </a:r>
          </a:p>
          <a:p>
            <a:pPr lvl="1"/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Is-A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와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Has-A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관계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해외 영업망이 넓어 지면서 영국과 프랑스가 주문을 하기 시작했다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이들의 관계를 다이어그램에 추가하여 표현하시오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추가된 다이어그램을 기준으로 구현하고 제대로 동작하는지 여부를 확인하시오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2"/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행위 및 알고리즘 군 형성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상속을 통해서 구현할 경우 나타나는 문제점을 파악하고 상속이 아닌 다른 방법으로 행위 및 알고리즘을 분리하여 구현하도록 한다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상속을 통한 구현과 행위 및 알고리즘을 분리해서 구현했을 때의 차이점을 비교해 보아라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1.2.2 </a:t>
            </a:r>
            <a:r>
              <a:rPr lang="ko-KR" altLang="en-US" dirty="0" smtClean="0"/>
              <a:t>디자인 패턴 정의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wikipedia</a:t>
            </a:r>
            <a:r>
              <a:rPr lang="en-US" altLang="ko-KR" dirty="0" smtClean="0"/>
              <a:t>) (2/2)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소프트웨어 엔지니어링에서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디자인 패턴은 소프트웨어 설계에서 자주 발생하는 문제에 대한 일반적이고 반복 가능한 솔루션이다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 </a:t>
            </a:r>
          </a:p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디자인 패턴은 완료된 설계가 아니므로 직접 코드로 변환할 수 없다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 </a:t>
            </a:r>
          </a:p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디자인 패턴은 서로 다른 여러 상황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(situation)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에서 사용할 수 있는 문제해결 방법을 위한 기술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(description)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또는 템플릿이다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</a:p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객체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-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지향 디자인 패턴은 참여한 최종 애플리케이션 클래스나 객체를 명세하지 않고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클래스 또는 객체 간의 관계와 상호작용을 보여준다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알고리즘은 설계 문제 보다는 계산관련 문제를 해결하므로 디자인 패턴으로 간주하지 않는다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</a:p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모든 소프트웨어 패턴이 디자인 패턴은 아니다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디자인 패턴은 소프트웨어 설계 수준의 문제를 다룬다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 </a:t>
            </a:r>
            <a:endParaRPr lang="en-US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4.2.3 </a:t>
            </a:r>
            <a:r>
              <a:rPr lang="ko-KR" altLang="en-US" dirty="0" smtClean="0"/>
              <a:t>솔루션 발표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문제해결을 위해 디자인한 다이어그램과 개발 소스를 기준으로 발표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4.2.4 </a:t>
            </a:r>
            <a:r>
              <a:rPr kumimoji="1" lang="ko-KR" altLang="en-US" dirty="0" smtClean="0">
                <a:solidFill>
                  <a:schemeClr val="tx1"/>
                </a:solidFill>
              </a:rPr>
              <a:t>패턴소개 </a:t>
            </a:r>
            <a:r>
              <a:rPr kumimoji="1" lang="en-US" dirty="0" smtClean="0">
                <a:solidFill>
                  <a:schemeClr val="tx1"/>
                </a:solidFill>
              </a:rPr>
              <a:t>– Strategy </a:t>
            </a:r>
            <a:r>
              <a:rPr kumimoji="1" lang="ko-KR" altLang="en-US" dirty="0" smtClean="0">
                <a:solidFill>
                  <a:schemeClr val="tx1"/>
                </a:solidFill>
              </a:rPr>
              <a:t>패턴</a:t>
            </a:r>
            <a:r>
              <a:rPr kumimoji="1" lang="en-US" dirty="0" smtClean="0">
                <a:solidFill>
                  <a:schemeClr val="tx1"/>
                </a:solidFill>
              </a:rPr>
              <a:t>(1/9)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의도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다양한 알고리즘이 존재하면 이들 각각을 하나의 클래스로 캡슐화하여 알고리즘의 대체가 가능하도록 함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Strategy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패턴을 이용하면 클라이언트와 독립적인 다양한 알고리즘으로 변형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알고리즘을 바꾸더라도 클라이언트는 아무런 변경을 할 필요가 없음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동기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Problem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을 통해서 나타난 문제점을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Strategy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패턴을 통해 그 대안을 찾고자 한다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2"/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Is-A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와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Has-A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관계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행위 및 </a:t>
            </a:r>
            <a:r>
              <a:rPr lang="ko-KR" altLang="en-US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알고리즘군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형성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solidFill>
                  <a:schemeClr val="tx1"/>
                </a:solidFill>
                <a:effectLst/>
              </a:rPr>
              <a:t>4.2.4 </a:t>
            </a:r>
            <a:r>
              <a:rPr kumimoji="1" lang="ko-KR" altLang="en-US" dirty="0" smtClean="0">
                <a:solidFill>
                  <a:schemeClr val="tx1"/>
                </a:solidFill>
              </a:rPr>
              <a:t>패턴소개 </a:t>
            </a:r>
            <a:r>
              <a:rPr kumimoji="1" lang="en-US" dirty="0" smtClean="0">
                <a:solidFill>
                  <a:schemeClr val="tx1"/>
                </a:solidFill>
              </a:rPr>
              <a:t>– Strategy </a:t>
            </a:r>
            <a:r>
              <a:rPr kumimoji="1" lang="ko-KR" altLang="en-US" dirty="0" smtClean="0">
                <a:solidFill>
                  <a:schemeClr val="tx1"/>
                </a:solidFill>
              </a:rPr>
              <a:t>패턴</a:t>
            </a:r>
            <a:r>
              <a:rPr kumimoji="1" lang="en-US" dirty="0" smtClean="0">
                <a:solidFill>
                  <a:schemeClr val="tx1"/>
                </a:solidFill>
              </a:rPr>
              <a:t>(2/9)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Is-A 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관계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상속은 다양한 알고리즘과 행위를 지원하는 방법 중 하나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국가별로 서로 다른 행위를 제공하기 위해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ProductOrder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클래스를 직접 상속받아 구현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그러나 행위를 처리하는 방법을 직접 코딩하게 되면 추후 수정이 어려워지고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다양하게 알고리즘을 적용할 수가 없음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4310054" y="3000372"/>
            <a:ext cx="2000264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ProductOrder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4310054" y="3357562"/>
            <a:ext cx="2000264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800" b="0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4310054" y="3429000"/>
            <a:ext cx="2000264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calculateTax() : double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getCurrency() : double</a:t>
            </a:r>
            <a:endParaRPr kumimoji="1" lang="en-US" altLang="ko-KR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1666848" y="4429132"/>
            <a:ext cx="2286016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USProductOrder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1666848" y="4786322"/>
            <a:ext cx="2286016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u="sng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TAX_RATE : double = 0.35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-</a:t>
            </a:r>
            <a:r>
              <a:rPr kumimoji="1" lang="en-US" altLang="ko-KR" sz="1000" b="1" i="0" u="sng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CURRENCY_RATE : double = 0.94</a:t>
            </a:r>
            <a:endParaRPr kumimoji="1" lang="ko-KR" altLang="en-US" sz="1000" b="1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1666848" y="5143512"/>
            <a:ext cx="2286016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calculateTax() : double</a:t>
            </a:r>
          </a:p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getCurrency() : double</a:t>
            </a:r>
          </a:p>
        </p:txBody>
      </p:sp>
      <p:sp>
        <p:nvSpPr>
          <p:cNvPr id="12" name="직사각형 11"/>
          <p:cNvSpPr/>
          <p:nvPr/>
        </p:nvSpPr>
        <p:spPr bwMode="auto">
          <a:xfrm>
            <a:off x="4167178" y="4429132"/>
            <a:ext cx="2286016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CanProductOrder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4167178" y="4786322"/>
            <a:ext cx="2286016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- TAX_RATE :</a:t>
            </a:r>
            <a:r>
              <a:rPr kumimoji="1" lang="en-US" altLang="ko-KR" sz="1000" b="1" i="0" u="sng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double = 0.3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u="sng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CURRENCY_RATE</a:t>
            </a:r>
            <a:r>
              <a:rPr lang="en-US" altLang="ko-KR" sz="1000" b="1" u="sng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: double = 0.94</a:t>
            </a:r>
            <a:endParaRPr kumimoji="1" lang="ko-KR" altLang="en-US" sz="1000" b="1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4167178" y="5143512"/>
            <a:ext cx="2286016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calculateTax() : double</a:t>
            </a:r>
          </a:p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getCurrency() : double</a:t>
            </a:r>
          </a:p>
        </p:txBody>
      </p:sp>
      <p:sp>
        <p:nvSpPr>
          <p:cNvPr id="15" name="직사각형 14"/>
          <p:cNvSpPr/>
          <p:nvPr/>
        </p:nvSpPr>
        <p:spPr bwMode="auto">
          <a:xfrm>
            <a:off x="6667508" y="4429132"/>
            <a:ext cx="2286016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JPProductOrder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6667508" y="4786322"/>
            <a:ext cx="2286016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- TAX_RATE : double = 0.15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- CURRENCY_RATE</a:t>
            </a:r>
            <a:r>
              <a:rPr kumimoji="1" lang="en-US" altLang="ko-KR" sz="1000" b="1" i="0" u="sng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: double = 1.34</a:t>
            </a:r>
            <a:endParaRPr kumimoji="1" lang="ko-KR" altLang="en-US" sz="1000" b="1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6667508" y="5143512"/>
            <a:ext cx="2286016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calculateTax() : double</a:t>
            </a:r>
          </a:p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getCurrency() : double</a:t>
            </a:r>
          </a:p>
        </p:txBody>
      </p:sp>
      <p:cxnSp>
        <p:nvCxnSpPr>
          <p:cNvPr id="19" name="꺾인 연결선 18"/>
          <p:cNvCxnSpPr>
            <a:stCxn id="9" idx="0"/>
            <a:endCxn id="7" idx="2"/>
          </p:cNvCxnSpPr>
          <p:nvPr/>
        </p:nvCxnSpPr>
        <p:spPr bwMode="auto">
          <a:xfrm rot="5400000" flipH="1" flipV="1">
            <a:off x="3738550" y="2857496"/>
            <a:ext cx="642942" cy="2500330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꺾인 연결선 20"/>
          <p:cNvCxnSpPr>
            <a:stCxn id="12" idx="0"/>
            <a:endCxn id="7" idx="2"/>
          </p:cNvCxnSpPr>
          <p:nvPr/>
        </p:nvCxnSpPr>
        <p:spPr bwMode="auto">
          <a:xfrm rot="5400000" flipH="1" flipV="1">
            <a:off x="4988715" y="4107661"/>
            <a:ext cx="642942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꺾인 연결선 22"/>
          <p:cNvCxnSpPr>
            <a:stCxn id="15" idx="0"/>
            <a:endCxn id="7" idx="2"/>
          </p:cNvCxnSpPr>
          <p:nvPr/>
        </p:nvCxnSpPr>
        <p:spPr bwMode="auto">
          <a:xfrm rot="16200000" flipV="1">
            <a:off x="6238880" y="2857496"/>
            <a:ext cx="642942" cy="2500330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이등변 삼각형 7"/>
          <p:cNvSpPr/>
          <p:nvPr/>
        </p:nvSpPr>
        <p:spPr bwMode="auto">
          <a:xfrm>
            <a:off x="5167310" y="3786190"/>
            <a:ext cx="285752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>
            <a:spLocks/>
          </p:cNvSpPr>
          <p:nvPr/>
        </p:nvSpPr>
        <p:spPr>
          <a:xfrm>
            <a:off x="2452666" y="5929330"/>
            <a:ext cx="5500726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double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calculateTax() {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return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getPrice() * </a:t>
            </a:r>
            <a:r>
              <a:rPr lang="en-US" altLang="ko-KR" sz="1000" b="1" i="1" dirty="0" smtClean="0">
                <a:solidFill>
                  <a:srgbClr val="0000C0"/>
                </a:solidFill>
                <a:latin typeface="Courier New"/>
              </a:rPr>
              <a:t>TAX_RATE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; </a:t>
            </a: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double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getCurrency() {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return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getPrice() * </a:t>
            </a:r>
            <a:r>
              <a:rPr lang="en-US" altLang="ko-KR" sz="1000" b="1" i="1" dirty="0" smtClean="0">
                <a:solidFill>
                  <a:srgbClr val="0000C0"/>
                </a:solidFill>
                <a:latin typeface="Courier New"/>
              </a:rPr>
              <a:t>CURRENCY_RATE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; </a:t>
            </a: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ko-KR" alt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2952732" y="5643578"/>
            <a:ext cx="4357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모든 하위클래스의 메소드 구현은 동일한 로직을 포함하고 있다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 (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중복코드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)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1666848" y="4786322"/>
            <a:ext cx="7286676" cy="357190"/>
          </a:xfrm>
          <a:prstGeom prst="rect">
            <a:avLst/>
          </a:prstGeom>
          <a:noFill/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0964" y="3357562"/>
            <a:ext cx="2571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국가별 관세율이나 환율은 하위클래스마다 다르게 적용되는 부분이다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그라나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, US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와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Can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경우 동일한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US Dollar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를 사용하므로 환율도 동일하다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1523972" y="492919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881030" y="4143380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6" name="구부러진 연결선 32"/>
          <p:cNvCxnSpPr>
            <a:stCxn id="35" idx="2"/>
            <a:endCxn id="34" idx="1"/>
          </p:cNvCxnSpPr>
          <p:nvPr/>
        </p:nvCxnSpPr>
        <p:spPr bwMode="auto">
          <a:xfrm rot="16200000" flipH="1">
            <a:off x="845311" y="4286255"/>
            <a:ext cx="750099" cy="607223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7" name="TextBox 36"/>
          <p:cNvSpPr txBox="1"/>
          <p:nvPr/>
        </p:nvSpPr>
        <p:spPr>
          <a:xfrm>
            <a:off x="7167574" y="2728737"/>
            <a:ext cx="34290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미국과 캐나다가 서로 다른 관세율을 적용하고 있는데 향후에 미국과 동일하게 관세를 적용하기로 결정한다면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CanProductOrder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는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USProductOrder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와 거의 유사하게 된다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다른 예로 유럽의 여러 국가가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EU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로 통합되면서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FTA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를 통해 관세율과 유로화로 화폐를 통합하여 환율이 동일하면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어떻게 시스템을 개선할 것인가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???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095102" y="4714884"/>
            <a:ext cx="42992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...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8177230" y="5643578"/>
            <a:ext cx="2633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상품주문 국가가 늘어날수록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ProductOrder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클래스를 상속받은 하위클래스는 계속해서 증가한다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9310714" y="5072074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9739342" y="5572140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2" name="구부러진 연결선 32"/>
          <p:cNvCxnSpPr>
            <a:stCxn id="41" idx="0"/>
            <a:endCxn id="40" idx="2"/>
          </p:cNvCxnSpPr>
          <p:nvPr/>
        </p:nvCxnSpPr>
        <p:spPr bwMode="auto">
          <a:xfrm rot="16200000" flipV="1">
            <a:off x="9346433" y="5143512"/>
            <a:ext cx="428628" cy="428628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7" name="직사각형 46"/>
          <p:cNvSpPr/>
          <p:nvPr/>
        </p:nvSpPr>
        <p:spPr bwMode="auto">
          <a:xfrm>
            <a:off x="6453194" y="3429000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7096136" y="3071810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9" name="구부러진 연결선 48"/>
          <p:cNvCxnSpPr>
            <a:stCxn id="48" idx="1"/>
            <a:endCxn id="47" idx="3"/>
          </p:cNvCxnSpPr>
          <p:nvPr/>
        </p:nvCxnSpPr>
        <p:spPr bwMode="auto">
          <a:xfrm rot="10800000" flipV="1">
            <a:off x="6524632" y="3107529"/>
            <a:ext cx="571504" cy="357190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solidFill>
                  <a:schemeClr val="tx1"/>
                </a:solidFill>
                <a:effectLst/>
              </a:rPr>
              <a:t>4.2.4 </a:t>
            </a:r>
            <a:r>
              <a:rPr kumimoji="1" lang="ko-KR" altLang="en-US" dirty="0" smtClean="0">
                <a:solidFill>
                  <a:schemeClr val="tx1"/>
                </a:solidFill>
              </a:rPr>
              <a:t>패턴소개 </a:t>
            </a:r>
            <a:r>
              <a:rPr kumimoji="1" lang="en-US" dirty="0" smtClean="0">
                <a:solidFill>
                  <a:schemeClr val="tx1"/>
                </a:solidFill>
              </a:rPr>
              <a:t>– Strategy </a:t>
            </a:r>
            <a:r>
              <a:rPr kumimoji="1" lang="ko-KR" altLang="en-US" dirty="0" smtClean="0">
                <a:solidFill>
                  <a:schemeClr val="tx1"/>
                </a:solidFill>
              </a:rPr>
              <a:t>패턴</a:t>
            </a:r>
            <a:r>
              <a:rPr kumimoji="1" lang="en-US" dirty="0" smtClean="0">
                <a:solidFill>
                  <a:schemeClr val="tx1"/>
                </a:solidFill>
              </a:rPr>
              <a:t>(3/9)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Has-A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관계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(Has-A can be better than Is-A)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행위에 대한 상속 대신 행위 클래스를 생성한 후 조합하는 것이 시스템을 보다 더 유연하게 만듬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ProductOrder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클래스의 경우도 행위의 상속으로 인해 코드 중복이 발생하고 그로 인해 변경에 대한 유연성을 확보하지 못함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Has-A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관계는 클래스 내의 알고리즘을 캡슐화할 뿐만 아니라 행위에 대한 인터페이스 구현을 통해서 오브젝트의 행위를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Runtime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으로 변경할 수 있음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2666980" y="5072074"/>
            <a:ext cx="2000264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ProductOrder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2666980" y="5429264"/>
            <a:ext cx="2000264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800" b="0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2666980" y="5500702"/>
            <a:ext cx="2000264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calculateTax() : double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getCurrency() : double</a:t>
            </a:r>
            <a:endParaRPr kumimoji="1" lang="en-US" altLang="ko-KR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6782" y="3643314"/>
            <a:ext cx="2714644" cy="90486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상속이 아닌 위임을 통해서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ProductOrder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클래스의 유연성을 확보한다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</a:p>
          <a:p>
            <a:pPr algn="l"/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&lt;&lt;Design Principle&gt;&gt;</a:t>
            </a:r>
          </a:p>
          <a:p>
            <a:pPr algn="l"/>
            <a:r>
              <a:rPr lang="en-US" altLang="ko-KR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편지체" pitchFamily="18" charset="-127"/>
                <a:ea typeface="휴먼편지체" pitchFamily="18" charset="-127"/>
              </a:rPr>
              <a:t>Favor composition over inheritance</a:t>
            </a:r>
          </a:p>
        </p:txBody>
      </p:sp>
      <p:sp>
        <p:nvSpPr>
          <p:cNvPr id="12" name="직사각형 11"/>
          <p:cNvSpPr/>
          <p:nvPr/>
        </p:nvSpPr>
        <p:spPr bwMode="auto">
          <a:xfrm>
            <a:off x="6024566" y="5286388"/>
            <a:ext cx="2000264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???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6024566" y="5643578"/>
            <a:ext cx="2000264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800" b="0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6024566" y="5715016"/>
            <a:ext cx="2000264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en-US" altLang="ko-KR" sz="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6" name="꺾인 연결선 15"/>
          <p:cNvCxnSpPr>
            <a:stCxn id="6" idx="3"/>
            <a:endCxn id="12" idx="1"/>
          </p:cNvCxnSpPr>
          <p:nvPr/>
        </p:nvCxnSpPr>
        <p:spPr bwMode="auto">
          <a:xfrm>
            <a:off x="4667244" y="5464983"/>
            <a:ext cx="1357322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직사각형 16"/>
          <p:cNvSpPr/>
          <p:nvPr/>
        </p:nvSpPr>
        <p:spPr bwMode="auto">
          <a:xfrm>
            <a:off x="2524104" y="5214950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2024038" y="4500570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구부러진 연결선 32"/>
          <p:cNvCxnSpPr>
            <a:stCxn id="18" idx="2"/>
            <a:endCxn id="17" idx="1"/>
          </p:cNvCxnSpPr>
          <p:nvPr/>
        </p:nvCxnSpPr>
        <p:spPr bwMode="auto">
          <a:xfrm rot="16200000" flipH="1">
            <a:off x="1952600" y="4679164"/>
            <a:ext cx="678661" cy="464347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6738946" y="4071942"/>
            <a:ext cx="3429024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Has-A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관계를 통해 각각 변화하는 행위 및 알고리즘을 추출하여 인터페이스로 정의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/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구현한 후 오브젝트가 수행 중에 그 행위를 변경할 수 있도록 해야 한다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</a:p>
          <a:p>
            <a:pPr algn="l"/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&lt;&lt;Design Principle&gt;&gt;</a:t>
            </a:r>
          </a:p>
          <a:p>
            <a:pPr algn="l"/>
            <a:r>
              <a:rPr lang="en-US" altLang="ko-KR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편지체" pitchFamily="18" charset="-127"/>
                <a:ea typeface="휴먼편지체" pitchFamily="18" charset="-127"/>
              </a:rPr>
              <a:t>Program to an interface, not an Implementation.</a:t>
            </a:r>
          </a:p>
        </p:txBody>
      </p:sp>
      <p:sp>
        <p:nvSpPr>
          <p:cNvPr id="21" name="직사각형 20"/>
          <p:cNvSpPr/>
          <p:nvPr/>
        </p:nvSpPr>
        <p:spPr bwMode="auto">
          <a:xfrm>
            <a:off x="6238880" y="514351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6667508" y="4500570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3" name="구부러진 연결선 22"/>
          <p:cNvCxnSpPr>
            <a:stCxn id="22" idx="1"/>
            <a:endCxn id="21" idx="0"/>
          </p:cNvCxnSpPr>
          <p:nvPr/>
        </p:nvCxnSpPr>
        <p:spPr bwMode="auto">
          <a:xfrm rot="10800000" flipV="1">
            <a:off x="6274600" y="4536288"/>
            <a:ext cx="392909" cy="607223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6786610" y="5354437"/>
            <a:ext cx="2714644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행위 및 알고리즘을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Strategy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인터페이스로 추출하였으면 이를 구현한 구현체에 대한 정의가 필요하다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</a:p>
        </p:txBody>
      </p:sp>
      <p:sp>
        <p:nvSpPr>
          <p:cNvPr id="34" name="직사각형 33"/>
          <p:cNvSpPr/>
          <p:nvPr/>
        </p:nvSpPr>
        <p:spPr bwMode="auto">
          <a:xfrm>
            <a:off x="6786610" y="2571744"/>
            <a:ext cx="2714644" cy="3571900"/>
          </a:xfrm>
          <a:prstGeom prst="rect">
            <a:avLst/>
          </a:prstGeom>
          <a:noFill/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solidFill>
                  <a:schemeClr val="tx1"/>
                </a:solidFill>
                <a:effectLst/>
              </a:rPr>
              <a:t>4.2.4 </a:t>
            </a:r>
            <a:r>
              <a:rPr kumimoji="1" lang="ko-KR" altLang="en-US" dirty="0" smtClean="0">
                <a:solidFill>
                  <a:schemeClr val="tx1"/>
                </a:solidFill>
              </a:rPr>
              <a:t>패턴소개 </a:t>
            </a:r>
            <a:r>
              <a:rPr kumimoji="1" lang="en-US" dirty="0" smtClean="0">
                <a:solidFill>
                  <a:schemeClr val="tx1"/>
                </a:solidFill>
              </a:rPr>
              <a:t>– Strategy </a:t>
            </a:r>
            <a:r>
              <a:rPr kumimoji="1" lang="ko-KR" altLang="en-US" dirty="0" smtClean="0">
                <a:solidFill>
                  <a:schemeClr val="tx1"/>
                </a:solidFill>
              </a:rPr>
              <a:t>패턴</a:t>
            </a:r>
            <a:r>
              <a:rPr kumimoji="1" lang="en-US" dirty="0" smtClean="0">
                <a:solidFill>
                  <a:schemeClr val="tx1"/>
                </a:solidFill>
              </a:rPr>
              <a:t>(4/9)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행위 및 알고리즘 분리하기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(Separating an action &amp; algorithm)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상품주문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(ProductOrder)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클래스의 하위 클래스들을 보면 관세와 환율에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대한 구현을 정의하고 있으므로 이를 기준으로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TaxCalculator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와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CurrencyTransformer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인터페이스로 추출할 수 있음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881030" y="3508218"/>
            <a:ext cx="3631157" cy="36691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ProductOrder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881030" y="3873189"/>
            <a:ext cx="3631157" cy="7338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800" b="0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881030" y="3929066"/>
            <a:ext cx="3631157" cy="66044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calculateTax() : double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getCurrency() : double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setTaxCalulator(TaxCalculator)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setCurrencyTransformer(CurrencyTransformer) : void</a:t>
            </a:r>
          </a:p>
        </p:txBody>
      </p:sp>
      <p:sp>
        <p:nvSpPr>
          <p:cNvPr id="8" name="직사각형 7"/>
          <p:cNvSpPr/>
          <p:nvPr/>
        </p:nvSpPr>
        <p:spPr bwMode="auto">
          <a:xfrm>
            <a:off x="7143800" y="2857496"/>
            <a:ext cx="2000264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8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&lt;&lt;interface&gt;&gt;</a:t>
            </a:r>
          </a:p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TaxCalulator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7143800" y="3214686"/>
            <a:ext cx="2000264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800" b="0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7143800" y="3286124"/>
            <a:ext cx="2000264" cy="21431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</a:t>
            </a:r>
            <a:r>
              <a:rPr kumimoji="1" lang="en-US" altLang="ko-KR" sz="1000" b="1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calculate(double) : double</a:t>
            </a:r>
            <a:endParaRPr kumimoji="1" lang="en-US" altLang="ko-KR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7143800" y="4357694"/>
            <a:ext cx="2000264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8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&lt;&lt;interface&gt;&gt;</a:t>
            </a:r>
          </a:p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CurrencyTransformer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7143800" y="4714884"/>
            <a:ext cx="2000264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800" b="0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7143800" y="4786322"/>
            <a:ext cx="2000264" cy="28575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i="1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</a:t>
            </a: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transform(double) : double</a:t>
            </a:r>
            <a:endParaRPr kumimoji="1" lang="en-US" altLang="ko-KR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5" name="직선 화살표 연결선 14"/>
          <p:cNvCxnSpPr>
            <a:stCxn id="6" idx="3"/>
            <a:endCxn id="9" idx="1"/>
          </p:cNvCxnSpPr>
          <p:nvPr/>
        </p:nvCxnSpPr>
        <p:spPr bwMode="auto">
          <a:xfrm flipV="1">
            <a:off x="4512187" y="3250405"/>
            <a:ext cx="2631613" cy="659476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직선 화살표 연결선 16"/>
          <p:cNvCxnSpPr>
            <a:stCxn id="6" idx="3"/>
            <a:endCxn id="12" idx="1"/>
          </p:cNvCxnSpPr>
          <p:nvPr/>
        </p:nvCxnSpPr>
        <p:spPr bwMode="auto">
          <a:xfrm>
            <a:off x="4512187" y="3909881"/>
            <a:ext cx="2631613" cy="840722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583097" y="5000636"/>
            <a:ext cx="2714644" cy="101566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상품주문 클래스에서 관세계산과 환율변환을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Strategy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인터페이스로 독립시키면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ProductOrder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클래스와 무관하게 행위 및 알고리즘을 변형시킬 수 있고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,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알고리즘을 바꾸거나 이해하거나 확장하기도 쉬워진다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995458" y="3000372"/>
            <a:ext cx="1172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 taxCalculator</a:t>
            </a:r>
            <a:endParaRPr lang="ko-KR" altLang="en-US" sz="10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5524500" y="4714884"/>
            <a:ext cx="16353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 currencyTransformer</a:t>
            </a:r>
            <a:endParaRPr lang="ko-KR" altLang="en-US" sz="1000" b="1" dirty="0"/>
          </a:p>
        </p:txBody>
      </p:sp>
      <p:sp>
        <p:nvSpPr>
          <p:cNvPr id="27" name="직사각형 26"/>
          <p:cNvSpPr/>
          <p:nvPr/>
        </p:nvSpPr>
        <p:spPr bwMode="auto">
          <a:xfrm>
            <a:off x="3726369" y="466095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3297741" y="5247987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9" name="구부러진 연결선 32"/>
          <p:cNvCxnSpPr>
            <a:stCxn id="28" idx="3"/>
            <a:endCxn id="27" idx="2"/>
          </p:cNvCxnSpPr>
          <p:nvPr/>
        </p:nvCxnSpPr>
        <p:spPr bwMode="auto">
          <a:xfrm flipV="1">
            <a:off x="3369179" y="4732390"/>
            <a:ext cx="392909" cy="551316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9239276" y="3786190"/>
            <a:ext cx="150019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Strategy Interface</a:t>
            </a:r>
          </a:p>
        </p:txBody>
      </p:sp>
      <p:sp>
        <p:nvSpPr>
          <p:cNvPr id="40" name="직사각형 39"/>
          <p:cNvSpPr/>
          <p:nvPr/>
        </p:nvSpPr>
        <p:spPr bwMode="auto">
          <a:xfrm>
            <a:off x="9167838" y="314324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9882218" y="3786190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2" name="구부러진 연결선 32"/>
          <p:cNvCxnSpPr>
            <a:stCxn id="41" idx="0"/>
            <a:endCxn id="40" idx="3"/>
          </p:cNvCxnSpPr>
          <p:nvPr/>
        </p:nvCxnSpPr>
        <p:spPr bwMode="auto">
          <a:xfrm rot="16200000" flipV="1">
            <a:off x="9274996" y="3143248"/>
            <a:ext cx="607223" cy="678661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5" name="직사각형 44"/>
          <p:cNvSpPr/>
          <p:nvPr/>
        </p:nvSpPr>
        <p:spPr bwMode="auto">
          <a:xfrm>
            <a:off x="9167838" y="478632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직사각형 45"/>
          <p:cNvSpPr/>
          <p:nvPr/>
        </p:nvSpPr>
        <p:spPr bwMode="auto">
          <a:xfrm>
            <a:off x="9882218" y="4000504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7" name="구부러진 연결선 32"/>
          <p:cNvCxnSpPr>
            <a:stCxn id="46" idx="2"/>
            <a:endCxn id="45" idx="3"/>
          </p:cNvCxnSpPr>
          <p:nvPr/>
        </p:nvCxnSpPr>
        <p:spPr bwMode="auto">
          <a:xfrm rot="5400000">
            <a:off x="9203558" y="4107661"/>
            <a:ext cx="750099" cy="678661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solidFill>
                  <a:schemeClr val="tx1"/>
                </a:solidFill>
                <a:effectLst/>
              </a:rPr>
              <a:t>4.2.4 </a:t>
            </a:r>
            <a:r>
              <a:rPr kumimoji="1" lang="ko-KR" altLang="en-US" dirty="0" smtClean="0">
                <a:solidFill>
                  <a:schemeClr val="tx1"/>
                </a:solidFill>
              </a:rPr>
              <a:t>패턴소개 </a:t>
            </a:r>
            <a:r>
              <a:rPr kumimoji="1" lang="en-US" dirty="0" smtClean="0">
                <a:solidFill>
                  <a:schemeClr val="tx1"/>
                </a:solidFill>
              </a:rPr>
              <a:t>– Strategy </a:t>
            </a:r>
            <a:r>
              <a:rPr kumimoji="1" lang="ko-KR" altLang="en-US" dirty="0" smtClean="0">
                <a:solidFill>
                  <a:schemeClr val="tx1"/>
                </a:solidFill>
              </a:rPr>
              <a:t>패턴</a:t>
            </a:r>
            <a:r>
              <a:rPr kumimoji="1" lang="en-US" dirty="0" smtClean="0">
                <a:solidFill>
                  <a:schemeClr val="tx1"/>
                </a:solidFill>
              </a:rPr>
              <a:t>(5/9)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Strategy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구현하기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(Implementing an Strategy Interface)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행위와 알고리즘을 기준으로 추출한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TaxCalculator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와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CurrencyTransformer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두 개의 인터페이스가 있고 각각 인터페이스에 대응하는 구상클래스를 구현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2595542" y="2500306"/>
            <a:ext cx="2000264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8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&lt;&lt;interface&gt;&gt;</a:t>
            </a:r>
          </a:p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TaxCalulator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2595542" y="2857496"/>
            <a:ext cx="2000264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800" b="0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2595542" y="2928934"/>
            <a:ext cx="2000264" cy="21431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8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</a:t>
            </a:r>
            <a:r>
              <a:rPr kumimoji="1" lang="en-US" altLang="ko-KR" sz="800" b="1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calculate(double ) : double</a:t>
            </a:r>
            <a:endParaRPr kumimoji="1" lang="en-US" altLang="ko-KR" sz="8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7453326" y="3500438"/>
            <a:ext cx="2000264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8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&lt;&lt;interface&gt;&gt;</a:t>
            </a:r>
          </a:p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CurrencyTransformer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7453326" y="3857628"/>
            <a:ext cx="2000264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800" b="0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7453326" y="3929066"/>
            <a:ext cx="2000264" cy="21431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i="1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</a:t>
            </a: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transform(double) : double</a:t>
            </a:r>
            <a:endParaRPr kumimoji="1" lang="en-US" altLang="ko-KR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452402" y="3857628"/>
            <a:ext cx="2000264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FreeTaxCalculator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452402" y="4214818"/>
            <a:ext cx="2000264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800" b="0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452402" y="4286256"/>
            <a:ext cx="2000264" cy="21431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</a:t>
            </a:r>
            <a:r>
              <a:rPr kumimoji="1" lang="en-US" altLang="ko-KR" sz="1000" b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calculate(double ) : double</a:t>
            </a:r>
            <a:endParaRPr kumimoji="1" lang="en-US" altLang="ko-KR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2560374" y="3857628"/>
            <a:ext cx="2000264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BaseTaxCalculator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2560374" y="4214818"/>
            <a:ext cx="2000264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800" b="0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2560374" y="4286256"/>
            <a:ext cx="2000264" cy="21431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</a:t>
            </a:r>
            <a:r>
              <a:rPr kumimoji="1" lang="en-US" altLang="ko-KR" sz="1000" b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calculate(double ) : double</a:t>
            </a:r>
            <a:endParaRPr kumimoji="1" lang="en-US" altLang="ko-KR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4667244" y="3857628"/>
            <a:ext cx="2000264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ProtectedTaxCalculator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4667244" y="4214818"/>
            <a:ext cx="2000264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800" b="0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4667244" y="4286256"/>
            <a:ext cx="2000264" cy="21431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</a:t>
            </a:r>
            <a:r>
              <a:rPr kumimoji="1" lang="en-US" altLang="ko-KR" sz="1000" b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calculate(double ) : double</a:t>
            </a:r>
            <a:endParaRPr kumimoji="1" lang="en-US" altLang="ko-KR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6167442" y="4857760"/>
            <a:ext cx="2286016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UnvaluedCurrencyTransformer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6167442" y="5214950"/>
            <a:ext cx="2286016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800" b="0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6167442" y="5286388"/>
            <a:ext cx="2286016" cy="21431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transform(double) : double</a:t>
            </a:r>
            <a:endParaRPr kumimoji="1" lang="en-US" altLang="ko-KR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8524896" y="4857760"/>
            <a:ext cx="214314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8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&lt;&lt;interface&gt;&gt;</a:t>
            </a:r>
          </a:p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ValuedCurrencyTransformer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8524896" y="5214950"/>
            <a:ext cx="214314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800" b="0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8524896" y="5286388"/>
            <a:ext cx="2143140" cy="21431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transform(double) : double</a:t>
            </a:r>
            <a:endParaRPr kumimoji="1" lang="en-US" altLang="ko-KR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0" name="꺾인 연결선 29"/>
          <p:cNvCxnSpPr>
            <a:stCxn id="14" idx="0"/>
            <a:endCxn id="7" idx="2"/>
          </p:cNvCxnSpPr>
          <p:nvPr/>
        </p:nvCxnSpPr>
        <p:spPr bwMode="auto">
          <a:xfrm rot="5400000" flipH="1" flipV="1">
            <a:off x="2166914" y="2428868"/>
            <a:ext cx="714380" cy="2143140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꺾인 연결선 33"/>
          <p:cNvCxnSpPr>
            <a:stCxn id="17" idx="0"/>
            <a:endCxn id="7" idx="2"/>
          </p:cNvCxnSpPr>
          <p:nvPr/>
        </p:nvCxnSpPr>
        <p:spPr bwMode="auto">
          <a:xfrm rot="5400000" flipH="1" flipV="1">
            <a:off x="3220900" y="3482854"/>
            <a:ext cx="714380" cy="3516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꺾인 연결선 36"/>
          <p:cNvCxnSpPr>
            <a:stCxn id="20" idx="0"/>
            <a:endCxn id="7" idx="2"/>
          </p:cNvCxnSpPr>
          <p:nvPr/>
        </p:nvCxnSpPr>
        <p:spPr bwMode="auto">
          <a:xfrm rot="16200000" flipV="1">
            <a:off x="4274335" y="2464587"/>
            <a:ext cx="714380" cy="2071702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꺾인 연결선 42"/>
          <p:cNvCxnSpPr>
            <a:stCxn id="23" idx="0"/>
            <a:endCxn id="10" idx="2"/>
          </p:cNvCxnSpPr>
          <p:nvPr/>
        </p:nvCxnSpPr>
        <p:spPr bwMode="auto">
          <a:xfrm rot="5400000" flipH="1" flipV="1">
            <a:off x="7524764" y="3929066"/>
            <a:ext cx="714380" cy="114300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꺾인 연결선 44"/>
          <p:cNvCxnSpPr>
            <a:stCxn id="26" idx="0"/>
            <a:endCxn id="10" idx="2"/>
          </p:cNvCxnSpPr>
          <p:nvPr/>
        </p:nvCxnSpPr>
        <p:spPr bwMode="auto">
          <a:xfrm rot="16200000" flipV="1">
            <a:off x="8667772" y="3929066"/>
            <a:ext cx="714380" cy="114300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이등변 삼각형 45"/>
          <p:cNvSpPr/>
          <p:nvPr/>
        </p:nvSpPr>
        <p:spPr bwMode="auto">
          <a:xfrm>
            <a:off x="3452798" y="3143248"/>
            <a:ext cx="285752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이등변 삼각형 46"/>
          <p:cNvSpPr/>
          <p:nvPr/>
        </p:nvSpPr>
        <p:spPr bwMode="auto">
          <a:xfrm>
            <a:off x="8310582" y="4143380"/>
            <a:ext cx="285752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97345" y="2282603"/>
            <a:ext cx="2083883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관세계산이 필요한 하위클래스는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TaxCalculator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인터페이스의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calculator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메소드를 구현한다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</a:p>
        </p:txBody>
      </p:sp>
      <p:sp>
        <p:nvSpPr>
          <p:cNvPr id="49" name="직사각형 48"/>
          <p:cNvSpPr/>
          <p:nvPr/>
        </p:nvSpPr>
        <p:spPr bwMode="auto">
          <a:xfrm>
            <a:off x="2452666" y="2857496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직사각형 49"/>
          <p:cNvSpPr/>
          <p:nvPr/>
        </p:nvSpPr>
        <p:spPr bwMode="auto">
          <a:xfrm>
            <a:off x="1666848" y="2857496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1" name="구부러진 연결선 32"/>
          <p:cNvCxnSpPr>
            <a:stCxn id="50" idx="2"/>
            <a:endCxn id="49" idx="1"/>
          </p:cNvCxnSpPr>
          <p:nvPr/>
        </p:nvCxnSpPr>
        <p:spPr bwMode="auto">
          <a:xfrm rot="5400000" flipH="1" flipV="1">
            <a:off x="2059756" y="2536025"/>
            <a:ext cx="35719" cy="750099"/>
          </a:xfrm>
          <a:prstGeom prst="curvedConnector4">
            <a:avLst>
              <a:gd name="adj1" fmla="val -639996"/>
              <a:gd name="adj2" fmla="val 52381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4" name="TextBox 53"/>
          <p:cNvSpPr txBox="1"/>
          <p:nvPr/>
        </p:nvSpPr>
        <p:spPr>
          <a:xfrm>
            <a:off x="309526" y="4967599"/>
            <a:ext cx="1643073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자유무역으로 관세가 없는 경우에 대한 구현</a:t>
            </a:r>
            <a:endParaRPr lang="en-US" altLang="ko-KR" sz="1200" b="1" dirty="0" smtClean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881162" y="5396227"/>
            <a:ext cx="1431417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기본관세를 적용하기 위한 구현</a:t>
            </a:r>
            <a:endParaRPr lang="en-US" altLang="ko-KR" sz="1200" b="1" dirty="0" smtClean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595674" y="5000636"/>
            <a:ext cx="1431417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보호관세를 적용하기 위한 구현</a:t>
            </a:r>
            <a:endParaRPr lang="en-US" altLang="ko-KR" sz="1200" b="1" dirty="0" smtClean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57" name="직사각형 56"/>
          <p:cNvSpPr/>
          <p:nvPr/>
        </p:nvSpPr>
        <p:spPr bwMode="auto">
          <a:xfrm>
            <a:off x="1238220" y="457200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직사각형 57"/>
          <p:cNvSpPr/>
          <p:nvPr/>
        </p:nvSpPr>
        <p:spPr bwMode="auto">
          <a:xfrm>
            <a:off x="1238220" y="492919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9" name="구부러진 연결선 32"/>
          <p:cNvCxnSpPr>
            <a:stCxn id="58" idx="0"/>
            <a:endCxn id="57" idx="2"/>
          </p:cNvCxnSpPr>
          <p:nvPr/>
        </p:nvCxnSpPr>
        <p:spPr bwMode="auto">
          <a:xfrm rot="5400000" flipH="1" flipV="1">
            <a:off x="1131063" y="4786322"/>
            <a:ext cx="285752" cy="1588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2" name="직사각형 61"/>
          <p:cNvSpPr/>
          <p:nvPr/>
        </p:nvSpPr>
        <p:spPr bwMode="auto">
          <a:xfrm>
            <a:off x="3167046" y="457200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직사각형 62"/>
          <p:cNvSpPr/>
          <p:nvPr/>
        </p:nvSpPr>
        <p:spPr bwMode="auto">
          <a:xfrm>
            <a:off x="2666980" y="5324789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4" name="구부러진 연결선 32"/>
          <p:cNvCxnSpPr>
            <a:stCxn id="63" idx="0"/>
            <a:endCxn id="62" idx="2"/>
          </p:cNvCxnSpPr>
          <p:nvPr/>
        </p:nvCxnSpPr>
        <p:spPr bwMode="auto">
          <a:xfrm rot="5400000" flipH="1" flipV="1">
            <a:off x="2612061" y="4734085"/>
            <a:ext cx="681343" cy="500066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5" name="직사각형 64"/>
          <p:cNvSpPr/>
          <p:nvPr/>
        </p:nvSpPr>
        <p:spPr bwMode="auto">
          <a:xfrm>
            <a:off x="5310186" y="457200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직사각형 65"/>
          <p:cNvSpPr/>
          <p:nvPr/>
        </p:nvSpPr>
        <p:spPr bwMode="auto">
          <a:xfrm>
            <a:off x="4881558" y="514351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7" name="구부러진 연결선 32"/>
          <p:cNvCxnSpPr>
            <a:stCxn id="66" idx="3"/>
            <a:endCxn id="65" idx="2"/>
          </p:cNvCxnSpPr>
          <p:nvPr/>
        </p:nvCxnSpPr>
        <p:spPr bwMode="auto">
          <a:xfrm flipV="1">
            <a:off x="4952996" y="4643446"/>
            <a:ext cx="392909" cy="535785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4881558" y="5929330"/>
            <a:ext cx="1857388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환율을 적용하기 힘든 국가에 적용하기 위한 구현</a:t>
            </a:r>
            <a:endParaRPr lang="en-US" altLang="ko-KR" sz="1200" b="1" dirty="0" smtClean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310450" y="5896293"/>
            <a:ext cx="1431417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기본적인 환율을 적용하기 위한 구현</a:t>
            </a:r>
            <a:endParaRPr lang="en-US" altLang="ko-KR" sz="1200" b="1" dirty="0" smtClean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71" name="직사각형 70"/>
          <p:cNvSpPr/>
          <p:nvPr/>
        </p:nvSpPr>
        <p:spPr bwMode="auto">
          <a:xfrm>
            <a:off x="6024566" y="528638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직사각형 71"/>
          <p:cNvSpPr/>
          <p:nvPr/>
        </p:nvSpPr>
        <p:spPr bwMode="auto">
          <a:xfrm>
            <a:off x="5667376" y="585789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3" name="구부러진 연결선 32"/>
          <p:cNvCxnSpPr>
            <a:stCxn id="72" idx="0"/>
            <a:endCxn id="71" idx="1"/>
          </p:cNvCxnSpPr>
          <p:nvPr/>
        </p:nvCxnSpPr>
        <p:spPr bwMode="auto">
          <a:xfrm rot="5400000" flipH="1" flipV="1">
            <a:off x="5595938" y="5429265"/>
            <a:ext cx="535785" cy="321471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6" name="직사각형 75"/>
          <p:cNvSpPr/>
          <p:nvPr/>
        </p:nvSpPr>
        <p:spPr bwMode="auto">
          <a:xfrm>
            <a:off x="9096400" y="5572140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직사각형 76"/>
          <p:cNvSpPr/>
          <p:nvPr/>
        </p:nvSpPr>
        <p:spPr bwMode="auto">
          <a:xfrm>
            <a:off x="8667772" y="6072206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8" name="구부러진 연결선 32"/>
          <p:cNvCxnSpPr>
            <a:stCxn id="77" idx="3"/>
            <a:endCxn id="76" idx="2"/>
          </p:cNvCxnSpPr>
          <p:nvPr/>
        </p:nvCxnSpPr>
        <p:spPr bwMode="auto">
          <a:xfrm flipV="1">
            <a:off x="8739210" y="5643578"/>
            <a:ext cx="392909" cy="464347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9" name="TextBox 78"/>
          <p:cNvSpPr txBox="1"/>
          <p:nvPr/>
        </p:nvSpPr>
        <p:spPr>
          <a:xfrm>
            <a:off x="6096004" y="2500306"/>
            <a:ext cx="2726825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TaxCalculator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와 동일하며 하위클래스는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tranformCurrency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메소드를 구현한다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</a:p>
        </p:txBody>
      </p:sp>
      <p:sp>
        <p:nvSpPr>
          <p:cNvPr id="80" name="직사각형 79"/>
          <p:cNvSpPr/>
          <p:nvPr/>
        </p:nvSpPr>
        <p:spPr bwMode="auto">
          <a:xfrm>
            <a:off x="7810516" y="3429000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직사각형 80"/>
          <p:cNvSpPr/>
          <p:nvPr/>
        </p:nvSpPr>
        <p:spPr bwMode="auto">
          <a:xfrm>
            <a:off x="7524764" y="2928934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2" name="구부러진 연결선 32"/>
          <p:cNvCxnSpPr>
            <a:stCxn id="81" idx="2"/>
            <a:endCxn id="80" idx="0"/>
          </p:cNvCxnSpPr>
          <p:nvPr/>
        </p:nvCxnSpPr>
        <p:spPr bwMode="auto">
          <a:xfrm rot="16200000" flipH="1">
            <a:off x="7489045" y="3071810"/>
            <a:ext cx="428628" cy="285752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solidFill>
                  <a:schemeClr val="tx1"/>
                </a:solidFill>
                <a:effectLst/>
              </a:rPr>
              <a:t>4.2.4 </a:t>
            </a:r>
            <a:r>
              <a:rPr kumimoji="1" lang="ko-KR" altLang="en-US" dirty="0" smtClean="0">
                <a:solidFill>
                  <a:schemeClr val="tx1"/>
                </a:solidFill>
              </a:rPr>
              <a:t>패턴소개 </a:t>
            </a:r>
            <a:r>
              <a:rPr kumimoji="1" lang="en-US" dirty="0" smtClean="0">
                <a:solidFill>
                  <a:schemeClr val="tx1"/>
                </a:solidFill>
              </a:rPr>
              <a:t>– Strategy </a:t>
            </a:r>
            <a:r>
              <a:rPr kumimoji="1" lang="ko-KR" altLang="en-US" dirty="0" smtClean="0">
                <a:solidFill>
                  <a:schemeClr val="tx1"/>
                </a:solidFill>
              </a:rPr>
              <a:t>패턴</a:t>
            </a:r>
            <a:r>
              <a:rPr kumimoji="1" lang="en-US" dirty="0" smtClean="0">
                <a:solidFill>
                  <a:schemeClr val="tx1"/>
                </a:solidFill>
              </a:rPr>
              <a:t>(6/9)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TaskController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클래스 실행 결과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53260" y="1774197"/>
            <a:ext cx="3786214" cy="4502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직사각형 6"/>
          <p:cNvSpPr/>
          <p:nvPr/>
        </p:nvSpPr>
        <p:spPr>
          <a:xfrm>
            <a:off x="238088" y="1857364"/>
            <a:ext cx="7024698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process() {</a:t>
            </a:r>
            <a:endParaRPr lang="ko-KR" altLang="en-US" sz="1000" dirty="0" smtClean="0">
              <a:latin typeface="Courier New"/>
            </a:endParaRPr>
          </a:p>
          <a:p>
            <a:pPr algn="l">
              <a:spcBef>
                <a:spcPts val="0"/>
              </a:spcBef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System.</a:t>
            </a:r>
            <a:r>
              <a:rPr lang="en-US" altLang="ko-KR" sz="1000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.println(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"[</a:t>
            </a:r>
            <a:r>
              <a:rPr lang="ko-KR" altLang="en-US" sz="1000" i="1" dirty="0" smtClean="0">
                <a:solidFill>
                  <a:srgbClr val="2A00FF"/>
                </a:solidFill>
                <a:latin typeface="Courier New"/>
              </a:rPr>
              <a:t>제품명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] "</a:t>
            </a:r>
            <a:r>
              <a:rPr lang="ko-KR" altLang="en-US" sz="1000" i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+ product.getName());</a:t>
            </a:r>
          </a:p>
          <a:p>
            <a:pPr algn="l">
              <a:spcBef>
                <a:spcPts val="0"/>
              </a:spcBef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System.</a:t>
            </a:r>
            <a:r>
              <a:rPr lang="en-US" altLang="ko-KR" sz="1000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.println(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"[</a:t>
            </a:r>
            <a:r>
              <a:rPr lang="ko-KR" altLang="en-US" sz="1000" i="1" dirty="0" smtClean="0">
                <a:solidFill>
                  <a:srgbClr val="2A00FF"/>
                </a:solidFill>
                <a:latin typeface="Courier New"/>
              </a:rPr>
              <a:t>가격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] "</a:t>
            </a:r>
            <a:r>
              <a:rPr lang="ko-KR" altLang="en-US" sz="1000" i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+ NumberFormat.getInstance().format(</a:t>
            </a:r>
            <a:r>
              <a:rPr lang="en-US" altLang="ko-KR" sz="1000" i="1" dirty="0" err="1" smtClean="0">
                <a:solidFill>
                  <a:srgbClr val="000000"/>
                </a:solidFill>
                <a:latin typeface="Courier New"/>
              </a:rPr>
              <a:t>product.getPrice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()));</a:t>
            </a:r>
          </a:p>
          <a:p>
            <a:pPr algn="l">
              <a:spcBef>
                <a:spcPts val="0"/>
              </a:spcBef>
            </a:pPr>
            <a:endParaRPr lang="ko-KR" altLang="en-US" sz="1000" dirty="0" smtClean="0">
              <a:latin typeface="Courier New"/>
            </a:endParaRPr>
          </a:p>
          <a:p>
            <a:pPr algn="l">
              <a:spcBef>
                <a:spcPts val="0"/>
              </a:spcBef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CurrencyTransformer dollarCurrency =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ValuedCurrencyTransformer(</a:t>
            </a:r>
            <a:r>
              <a:rPr lang="en-US" altLang="ko-KR" sz="1000" b="1" dirty="0" smtClean="0">
                <a:solidFill>
                  <a:srgbClr val="2A00FF"/>
                </a:solidFill>
                <a:latin typeface="Courier New"/>
              </a:rPr>
              <a:t>"Dollar"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, 0.94d);</a:t>
            </a:r>
          </a:p>
          <a:p>
            <a:pPr algn="l">
              <a:spcBef>
                <a:spcPts val="0"/>
              </a:spcBef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CurrencyTransformer yenCurrency =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ValuedCurrencyTransformer(</a:t>
            </a:r>
            <a:r>
              <a:rPr lang="en-US" altLang="ko-KR" sz="1000" b="1" dirty="0" smtClean="0">
                <a:solidFill>
                  <a:srgbClr val="2A00FF"/>
                </a:solidFill>
                <a:latin typeface="Courier New"/>
              </a:rPr>
              <a:t>"Yen"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, 1.34);</a:t>
            </a:r>
          </a:p>
          <a:p>
            <a:pPr algn="l">
              <a:spcBef>
                <a:spcPts val="0"/>
              </a:spcBef>
            </a:pPr>
            <a:endParaRPr lang="ko-KR" altLang="en-US" sz="1000" dirty="0" smtClean="0">
              <a:latin typeface="Courier New"/>
            </a:endParaRPr>
          </a:p>
          <a:p>
            <a:pPr algn="l">
              <a:spcBef>
                <a:spcPts val="0"/>
              </a:spcBef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TaxCaculator freeTaxCalc =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FreeTaxCalulator();</a:t>
            </a:r>
          </a:p>
          <a:p>
            <a:pPr algn="l">
              <a:spcBef>
                <a:spcPts val="0"/>
              </a:spcBef>
            </a:pPr>
            <a:endParaRPr lang="ko-KR" altLang="en-US" sz="1000" dirty="0" smtClean="0">
              <a:latin typeface="Courier New"/>
            </a:endParaRPr>
          </a:p>
          <a:p>
            <a:pPr algn="l">
              <a:spcBef>
                <a:spcPts val="0"/>
              </a:spcBef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ProductOrder usProductOrder =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ProductOrder(product, </a:t>
            </a:r>
            <a:r>
              <a:rPr lang="en-US" altLang="ko-KR" sz="1000" b="1" dirty="0" smtClean="0">
                <a:solidFill>
                  <a:srgbClr val="2A00FF"/>
                </a:solidFill>
                <a:latin typeface="Courier New"/>
              </a:rPr>
              <a:t>"UNITED STATE"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>
              <a:spcBef>
                <a:spcPts val="0"/>
              </a:spcBef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usProductOrder.setTaxCalculator(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BaseTaxCalculator(0.35d));</a:t>
            </a:r>
          </a:p>
          <a:p>
            <a:pPr algn="l">
              <a:spcBef>
                <a:spcPts val="0"/>
              </a:spcBef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usProductOrder.setCurrencyTransformer(dollarCurrency);</a:t>
            </a:r>
          </a:p>
          <a:p>
            <a:pPr algn="l">
              <a:spcBef>
                <a:spcPts val="0"/>
              </a:spcBef>
            </a:pPr>
            <a:endParaRPr lang="en-US" altLang="ko-KR" sz="1000" dirty="0" smtClean="0">
              <a:solidFill>
                <a:srgbClr val="000000"/>
              </a:solidFill>
              <a:latin typeface="Courier New"/>
            </a:endParaRPr>
          </a:p>
          <a:p>
            <a:pPr algn="l">
              <a:spcBef>
                <a:spcPts val="0"/>
              </a:spcBef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System.</a:t>
            </a:r>
            <a:r>
              <a:rPr lang="en-US" altLang="ko-KR" sz="1000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.println(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"[</a:t>
            </a:r>
            <a:r>
              <a:rPr lang="ko-KR" altLang="en-US" sz="1000" i="1" dirty="0" smtClean="0">
                <a:solidFill>
                  <a:srgbClr val="2A00FF"/>
                </a:solidFill>
                <a:latin typeface="Courier New"/>
              </a:rPr>
              <a:t>주무국가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] "</a:t>
            </a:r>
            <a:r>
              <a:rPr lang="ko-KR" altLang="en-US" sz="1000" i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+ usProductOrder.getOrderCountry());</a:t>
            </a:r>
          </a:p>
          <a:p>
            <a:pPr algn="l">
              <a:spcBef>
                <a:spcPts val="0"/>
              </a:spcBef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System.</a:t>
            </a:r>
            <a:r>
              <a:rPr lang="en-US" altLang="ko-KR" sz="1000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.println(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"[</a:t>
            </a:r>
            <a:r>
              <a:rPr lang="ko-KR" altLang="en-US" sz="1000" i="1" dirty="0" smtClean="0">
                <a:solidFill>
                  <a:srgbClr val="2A00FF"/>
                </a:solidFill>
                <a:latin typeface="Courier New"/>
              </a:rPr>
              <a:t>관세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] "</a:t>
            </a:r>
            <a:r>
              <a:rPr lang="ko-KR" altLang="en-US" sz="1000" i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+ usProductOrder.calculateTax());</a:t>
            </a:r>
          </a:p>
          <a:p>
            <a:pPr algn="l">
              <a:spcBef>
                <a:spcPts val="0"/>
              </a:spcBef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System.</a:t>
            </a:r>
            <a:r>
              <a:rPr lang="en-US" altLang="ko-KR" sz="1000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.println(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"[</a:t>
            </a:r>
            <a:r>
              <a:rPr lang="ko-KR" altLang="en-US" sz="1000" i="1" dirty="0" smtClean="0">
                <a:solidFill>
                  <a:srgbClr val="2A00FF"/>
                </a:solidFill>
                <a:latin typeface="Courier New"/>
              </a:rPr>
              <a:t>환율 적용 가격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] "</a:t>
            </a:r>
            <a:r>
              <a:rPr lang="ko-KR" altLang="en-US" sz="1000" i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+ usProductOrder.getCurrency());</a:t>
            </a:r>
          </a:p>
          <a:p>
            <a:pPr algn="l">
              <a:spcBef>
                <a:spcPts val="0"/>
              </a:spcBef>
            </a:pPr>
            <a:endParaRPr lang="en-US" altLang="ko-KR" sz="1000" i="1" dirty="0" smtClean="0">
              <a:solidFill>
                <a:srgbClr val="000000"/>
              </a:solidFill>
              <a:latin typeface="Courier New"/>
            </a:endParaRPr>
          </a:p>
          <a:p>
            <a:pPr algn="l">
              <a:spcBef>
                <a:spcPts val="0"/>
              </a:spcBef>
            </a:pP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    ...</a:t>
            </a:r>
          </a:p>
          <a:p>
            <a:pPr algn="l">
              <a:spcBef>
                <a:spcPts val="0"/>
              </a:spcBef>
            </a:pPr>
            <a:endParaRPr lang="en-US" altLang="ko-KR" sz="1000" i="1" dirty="0" smtClean="0">
              <a:solidFill>
                <a:srgbClr val="000000"/>
              </a:solidFill>
              <a:latin typeface="Courier New"/>
            </a:endParaRPr>
          </a:p>
          <a:p>
            <a:pPr algn="l">
              <a:spcBef>
                <a:spcPts val="0"/>
              </a:spcBef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System.</a:t>
            </a:r>
            <a:r>
              <a:rPr lang="en-US" altLang="ko-KR" sz="1000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.println(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000" i="1" dirty="0" smtClean="0">
                <a:solidFill>
                  <a:srgbClr val="2A00FF"/>
                </a:solidFill>
                <a:latin typeface="Courier New"/>
              </a:rPr>
              <a:t>한미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FTA</a:t>
            </a:r>
            <a:r>
              <a:rPr lang="ko-KR" altLang="en-US" sz="1000" i="1" dirty="0" smtClean="0">
                <a:solidFill>
                  <a:srgbClr val="2A00FF"/>
                </a:solidFill>
                <a:latin typeface="Courier New"/>
              </a:rPr>
              <a:t>로 인해 자유무역이 확산되어 관세가 없어졌다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."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>
              <a:spcBef>
                <a:spcPts val="0"/>
              </a:spcBef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usProductOrder.setTaxCalculator(freeTaxCalc);</a:t>
            </a:r>
          </a:p>
          <a:p>
            <a:pPr algn="l">
              <a:spcBef>
                <a:spcPts val="0"/>
              </a:spcBef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System.</a:t>
            </a:r>
            <a:r>
              <a:rPr lang="en-US" altLang="ko-KR" sz="1000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.println(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"[</a:t>
            </a:r>
            <a:r>
              <a:rPr lang="ko-KR" altLang="en-US" sz="1000" i="1" dirty="0" smtClean="0">
                <a:solidFill>
                  <a:srgbClr val="2A00FF"/>
                </a:solidFill>
                <a:latin typeface="Courier New"/>
              </a:rPr>
              <a:t>주무국가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] "</a:t>
            </a:r>
            <a:r>
              <a:rPr lang="ko-KR" altLang="en-US" sz="1000" i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+ usProductOrder.getOrderCountry());</a:t>
            </a:r>
          </a:p>
          <a:p>
            <a:pPr algn="l">
              <a:spcBef>
                <a:spcPts val="0"/>
              </a:spcBef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System.</a:t>
            </a:r>
            <a:r>
              <a:rPr lang="en-US" altLang="ko-KR" sz="1000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.println(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"[</a:t>
            </a:r>
            <a:r>
              <a:rPr lang="ko-KR" altLang="en-US" sz="1000" i="1" dirty="0" smtClean="0">
                <a:solidFill>
                  <a:srgbClr val="2A00FF"/>
                </a:solidFill>
                <a:latin typeface="Courier New"/>
              </a:rPr>
              <a:t>관세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] "</a:t>
            </a:r>
            <a:r>
              <a:rPr lang="ko-KR" altLang="en-US" sz="1000" i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+ usProductOrder.calculateTax());</a:t>
            </a:r>
          </a:p>
          <a:p>
            <a:pPr algn="l">
              <a:spcBef>
                <a:spcPts val="0"/>
              </a:spcBef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System.</a:t>
            </a:r>
            <a:r>
              <a:rPr lang="en-US" altLang="ko-KR" sz="1000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.println(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"[</a:t>
            </a:r>
            <a:r>
              <a:rPr lang="ko-KR" altLang="en-US" sz="1000" i="1" dirty="0" smtClean="0">
                <a:solidFill>
                  <a:srgbClr val="2A00FF"/>
                </a:solidFill>
                <a:latin typeface="Courier New"/>
              </a:rPr>
              <a:t>환율 적용 가격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] "</a:t>
            </a:r>
            <a:r>
              <a:rPr lang="ko-KR" altLang="en-US" sz="1000" i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+ usProductOrder.getCurrency());</a:t>
            </a:r>
          </a:p>
          <a:p>
            <a:pPr algn="l">
              <a:spcBef>
                <a:spcPts val="0"/>
              </a:spcBef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ko-KR" altLang="en-US" sz="1000" dirty="0"/>
          </a:p>
        </p:txBody>
      </p:sp>
      <p:sp>
        <p:nvSpPr>
          <p:cNvPr id="8" name="직사각형 7"/>
          <p:cNvSpPr/>
          <p:nvPr/>
        </p:nvSpPr>
        <p:spPr bwMode="auto">
          <a:xfrm>
            <a:off x="523840" y="3214686"/>
            <a:ext cx="5643602" cy="1143008"/>
          </a:xfrm>
          <a:prstGeom prst="rect">
            <a:avLst/>
          </a:prstGeom>
          <a:noFill/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523840" y="4786322"/>
            <a:ext cx="5643602" cy="857256"/>
          </a:xfrm>
          <a:prstGeom prst="rect">
            <a:avLst/>
          </a:prstGeom>
          <a:noFill/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6953260" y="2714620"/>
            <a:ext cx="3786214" cy="714380"/>
          </a:xfrm>
          <a:prstGeom prst="rect">
            <a:avLst/>
          </a:prstGeom>
          <a:noFill/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6953260" y="5000636"/>
            <a:ext cx="3786214" cy="1000132"/>
          </a:xfrm>
          <a:prstGeom prst="rect">
            <a:avLst/>
          </a:prstGeom>
          <a:noFill/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6881822" y="3286124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6167442" y="3286124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4" name="구부러진 연결선 32"/>
          <p:cNvCxnSpPr>
            <a:stCxn id="13" idx="3"/>
            <a:endCxn id="12" idx="1"/>
          </p:cNvCxnSpPr>
          <p:nvPr/>
        </p:nvCxnSpPr>
        <p:spPr bwMode="auto">
          <a:xfrm>
            <a:off x="6238880" y="3321843"/>
            <a:ext cx="642942" cy="1588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직사각형 15"/>
          <p:cNvSpPr/>
          <p:nvPr/>
        </p:nvSpPr>
        <p:spPr bwMode="auto">
          <a:xfrm>
            <a:off x="6881822" y="514351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6167442" y="514351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8" name="구부러진 연결선 32"/>
          <p:cNvCxnSpPr>
            <a:stCxn id="17" idx="3"/>
            <a:endCxn id="16" idx="1"/>
          </p:cNvCxnSpPr>
          <p:nvPr/>
        </p:nvCxnSpPr>
        <p:spPr bwMode="auto">
          <a:xfrm>
            <a:off x="6238880" y="5179231"/>
            <a:ext cx="642942" cy="1588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4595806" y="5857892"/>
            <a:ext cx="1857388" cy="461665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dirty="0" smtClean="0">
                <a:latin typeface="휴먼편지체" pitchFamily="18" charset="-127"/>
                <a:ea typeface="휴먼편지체" pitchFamily="18" charset="-127"/>
              </a:rPr>
              <a:t>동적으로 </a:t>
            </a:r>
            <a:r>
              <a:rPr lang="en-US" altLang="ko-KR" sz="1200" dirty="0" smtClean="0">
                <a:latin typeface="휴먼편지체" pitchFamily="18" charset="-127"/>
                <a:ea typeface="휴먼편지체" pitchFamily="18" charset="-127"/>
              </a:rPr>
              <a:t>Strategy </a:t>
            </a:r>
            <a:r>
              <a:rPr lang="ko-KR" altLang="en-US" sz="1200" dirty="0" smtClean="0">
                <a:latin typeface="휴먼편지체" pitchFamily="18" charset="-127"/>
                <a:ea typeface="휴먼편지체" pitchFamily="18" charset="-127"/>
              </a:rPr>
              <a:t>변경하여 행위 및 알고리즘 적용</a:t>
            </a:r>
            <a:endParaRPr lang="en-US" altLang="ko-KR" sz="1200" dirty="0" smtClean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4310054" y="5715016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4524368" y="600076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2" name="구부러진 연결선 32"/>
          <p:cNvCxnSpPr>
            <a:stCxn id="21" idx="1"/>
            <a:endCxn id="20" idx="2"/>
          </p:cNvCxnSpPr>
          <p:nvPr/>
        </p:nvCxnSpPr>
        <p:spPr bwMode="auto">
          <a:xfrm rot="10800000">
            <a:off x="4345774" y="5786455"/>
            <a:ext cx="178595" cy="250033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solidFill>
                  <a:schemeClr val="tx1"/>
                </a:solidFill>
                <a:effectLst/>
              </a:rPr>
              <a:t>4.2.4 </a:t>
            </a:r>
            <a:r>
              <a:rPr kumimoji="1" lang="ko-KR" altLang="en-US" dirty="0" smtClean="0">
                <a:solidFill>
                  <a:schemeClr val="tx1"/>
                </a:solidFill>
              </a:rPr>
              <a:t>패턴소개 </a:t>
            </a:r>
            <a:r>
              <a:rPr kumimoji="1" lang="en-US" dirty="0" smtClean="0">
                <a:solidFill>
                  <a:schemeClr val="tx1"/>
                </a:solidFill>
              </a:rPr>
              <a:t>– Strategy </a:t>
            </a:r>
            <a:r>
              <a:rPr kumimoji="1" lang="ko-KR" altLang="en-US" dirty="0" smtClean="0">
                <a:solidFill>
                  <a:schemeClr val="tx1"/>
                </a:solidFill>
              </a:rPr>
              <a:t>패턴</a:t>
            </a:r>
            <a:r>
              <a:rPr kumimoji="1" lang="en-US" dirty="0" smtClean="0">
                <a:solidFill>
                  <a:schemeClr val="tx1"/>
                </a:solidFill>
              </a:rPr>
              <a:t>(7/9)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적용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행위들이 조금씩 다를 뿐 개념적으로 관련된 많은 클래스들이 존재하는 경우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각각의 서로 다른 행위 별로 클래스를 작성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즉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개념에 해당하는 클래스는 하나만 정의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서로 다른 행위들을 별도의 클래스로 만듦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알고리즘의 변형이 필요한 경우에 사용할 수 있음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기억 공간과 처리 속도 간의 절충에 따라 서로 다른 알고리즘을 사용할 수 있음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Strategy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는 이런 문제를 해결하기 위해 알고리즘 자체를 클래스화하고 다양한 알고리즘은 상속 관계로 정의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사용자가 모르고 있는 데이터를 사용해야 하는 알고리즘이 있을 때도 필요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사용자가 몰라도 되는 복잡한 데이터 구조는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Strategy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클래스에만 두도록 함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많은 행위를 정의하기 위해 클래스 안에 복잡한 다중 조건문을 사용해야 하는 경우 이런 선택문보다는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Strategy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클래스로 만드는 것이 바람직함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solidFill>
                  <a:schemeClr val="tx1"/>
                </a:solidFill>
                <a:effectLst/>
              </a:rPr>
              <a:t>4.2.4 </a:t>
            </a:r>
            <a:r>
              <a:rPr kumimoji="1" lang="ko-KR" altLang="en-US" dirty="0" smtClean="0">
                <a:solidFill>
                  <a:schemeClr val="tx1"/>
                </a:solidFill>
              </a:rPr>
              <a:t>패턴소개 </a:t>
            </a:r>
            <a:r>
              <a:rPr kumimoji="1" lang="en-US" dirty="0" smtClean="0">
                <a:solidFill>
                  <a:schemeClr val="tx1"/>
                </a:solidFill>
              </a:rPr>
              <a:t>– Strategy </a:t>
            </a:r>
            <a:r>
              <a:rPr kumimoji="1" lang="ko-KR" altLang="en-US" dirty="0" smtClean="0">
                <a:solidFill>
                  <a:schemeClr val="tx1"/>
                </a:solidFill>
              </a:rPr>
              <a:t>패턴</a:t>
            </a:r>
            <a:r>
              <a:rPr kumimoji="1" lang="en-US" dirty="0" smtClean="0">
                <a:solidFill>
                  <a:schemeClr val="tx1"/>
                </a:solidFill>
              </a:rPr>
              <a:t>(8/9)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클래스 구조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1166782" y="2285992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Context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1166782" y="2643182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1166782" y="2714620"/>
            <a:ext cx="1785950" cy="21431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contextInterface()</a:t>
            </a:r>
            <a:r>
              <a:rPr kumimoji="1" lang="en-US" altLang="ko-KR" sz="10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: void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2095475" y="2714620"/>
            <a:ext cx="178595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5667376" y="2285992"/>
            <a:ext cx="1928826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8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&lt;&lt;interface&gt;&gt;</a:t>
            </a:r>
            <a:r>
              <a:rPr kumimoji="1" lang="en-US" altLang="ko-KR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/>
            </a:r>
            <a:br>
              <a:rPr kumimoji="1" lang="en-US" altLang="ko-KR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</a:br>
            <a:r>
              <a:rPr kumimoji="1" lang="en-US" altLang="ko-KR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Strategy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5667376" y="2643182"/>
            <a:ext cx="1928826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5667376" y="2714620"/>
            <a:ext cx="1928826" cy="21431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algorithmInterface() : void</a:t>
            </a:r>
            <a:endParaRPr kumimoji="1" lang="ko-KR" altLang="en-US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4" name="꺾인 연결선 13"/>
          <p:cNvCxnSpPr>
            <a:stCxn id="6" idx="3"/>
            <a:endCxn id="10" idx="1"/>
          </p:cNvCxnSpPr>
          <p:nvPr/>
        </p:nvCxnSpPr>
        <p:spPr bwMode="auto">
          <a:xfrm>
            <a:off x="2952732" y="2678901"/>
            <a:ext cx="2714644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59" name="직사각형 58"/>
          <p:cNvSpPr/>
          <p:nvPr/>
        </p:nvSpPr>
        <p:spPr bwMode="auto">
          <a:xfrm>
            <a:off x="3381360" y="4286248"/>
            <a:ext cx="1928826" cy="3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ConcreteStrategyA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3381360" y="4643446"/>
            <a:ext cx="1928826" cy="714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3381360" y="4714879"/>
            <a:ext cx="1928826" cy="21431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algorithmInterface() : void</a:t>
            </a:r>
          </a:p>
        </p:txBody>
      </p:sp>
      <p:sp>
        <p:nvSpPr>
          <p:cNvPr id="62" name="직사각형 61"/>
          <p:cNvSpPr/>
          <p:nvPr/>
        </p:nvSpPr>
        <p:spPr bwMode="auto">
          <a:xfrm>
            <a:off x="5667376" y="4286248"/>
            <a:ext cx="1928826" cy="3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defTabSz="1038225"/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ConcreteStrategyB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직사각형 62"/>
          <p:cNvSpPr/>
          <p:nvPr/>
        </p:nvSpPr>
        <p:spPr bwMode="auto">
          <a:xfrm>
            <a:off x="5667376" y="4643446"/>
            <a:ext cx="1928826" cy="714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63"/>
          <p:cNvSpPr/>
          <p:nvPr/>
        </p:nvSpPr>
        <p:spPr bwMode="auto">
          <a:xfrm>
            <a:off x="5667376" y="4714879"/>
            <a:ext cx="1928826" cy="21431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lvl="0" indent="-360363" algn="l" defTabSz="1038225">
              <a:buClr>
                <a:srgbClr val="333333"/>
              </a:buClr>
            </a:pPr>
            <a:r>
              <a:rPr lang="en-US" altLang="ko-KR" sz="1000" b="1" dirty="0" smtClean="0">
                <a:solidFill>
                  <a:srgbClr val="333333"/>
                </a:solidFill>
                <a:latin typeface="맑은 고딕" pitchFamily="50" charset="-127"/>
                <a:ea typeface="맑은 고딕" pitchFamily="50" charset="-127"/>
              </a:rPr>
              <a:t>+ algorithmInterface() : void</a:t>
            </a:r>
          </a:p>
        </p:txBody>
      </p:sp>
      <p:cxnSp>
        <p:nvCxnSpPr>
          <p:cNvPr id="65" name="꺾인 연결선 64"/>
          <p:cNvCxnSpPr>
            <a:stCxn id="59" idx="0"/>
            <a:endCxn id="11" idx="2"/>
          </p:cNvCxnSpPr>
          <p:nvPr/>
        </p:nvCxnSpPr>
        <p:spPr bwMode="auto">
          <a:xfrm rot="5400000" flipH="1" flipV="1">
            <a:off x="4810124" y="2464583"/>
            <a:ext cx="1357314" cy="2286016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6" name="꺾인 연결선 65"/>
          <p:cNvCxnSpPr>
            <a:stCxn id="62" idx="0"/>
            <a:endCxn id="11" idx="2"/>
          </p:cNvCxnSpPr>
          <p:nvPr/>
        </p:nvCxnSpPr>
        <p:spPr bwMode="auto">
          <a:xfrm rot="5400000" flipH="1" flipV="1">
            <a:off x="5953132" y="3607591"/>
            <a:ext cx="1357314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51" name="직사각형 50"/>
          <p:cNvSpPr/>
          <p:nvPr/>
        </p:nvSpPr>
        <p:spPr bwMode="auto">
          <a:xfrm>
            <a:off x="7881954" y="4286246"/>
            <a:ext cx="1928826" cy="3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defTabSz="1038225"/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ConcreteStrategyC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직사각형 51"/>
          <p:cNvSpPr/>
          <p:nvPr/>
        </p:nvSpPr>
        <p:spPr bwMode="auto">
          <a:xfrm>
            <a:off x="7881954" y="4643444"/>
            <a:ext cx="1928826" cy="714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 bwMode="auto">
          <a:xfrm>
            <a:off x="7881954" y="4714877"/>
            <a:ext cx="1928826" cy="21431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lvl="0" indent="-360363" algn="l" defTabSz="1038225">
              <a:buClr>
                <a:srgbClr val="333333"/>
              </a:buClr>
            </a:pPr>
            <a:r>
              <a:rPr lang="en-US" altLang="ko-KR" sz="1000" b="1" dirty="0" smtClean="0">
                <a:solidFill>
                  <a:srgbClr val="333333"/>
                </a:solidFill>
                <a:latin typeface="맑은 고딕" pitchFamily="50" charset="-127"/>
                <a:ea typeface="맑은 고딕" pitchFamily="50" charset="-127"/>
              </a:rPr>
              <a:t>+ algorithmInterface() : void</a:t>
            </a:r>
          </a:p>
        </p:txBody>
      </p:sp>
      <p:cxnSp>
        <p:nvCxnSpPr>
          <p:cNvPr id="55" name="꺾인 연결선 54"/>
          <p:cNvCxnSpPr>
            <a:stCxn id="51" idx="0"/>
            <a:endCxn id="11" idx="2"/>
          </p:cNvCxnSpPr>
          <p:nvPr/>
        </p:nvCxnSpPr>
        <p:spPr bwMode="auto">
          <a:xfrm rot="16200000" flipV="1">
            <a:off x="7060422" y="2500301"/>
            <a:ext cx="1357312" cy="221457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67" name="이등변 삼각형 66"/>
          <p:cNvSpPr/>
          <p:nvPr/>
        </p:nvSpPr>
        <p:spPr bwMode="auto">
          <a:xfrm>
            <a:off x="6453194" y="2928934"/>
            <a:ext cx="357190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927373" y="2427734"/>
            <a:ext cx="8114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 strategy</a:t>
            </a:r>
            <a:endParaRPr lang="ko-KR" altLang="en-US" sz="1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4.2.4 </a:t>
            </a:r>
            <a:r>
              <a:rPr lang="ko-KR" altLang="en-US" dirty="0" smtClean="0"/>
              <a:t>패턴소개 </a:t>
            </a:r>
            <a:r>
              <a:rPr lang="en-US" altLang="ko-KR" dirty="0" smtClean="0"/>
              <a:t>– Strategy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(9/9)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Sequence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65" name="직사각형 64"/>
          <p:cNvSpPr/>
          <p:nvPr/>
        </p:nvSpPr>
        <p:spPr bwMode="auto">
          <a:xfrm>
            <a:off x="1523972" y="1785926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: Client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직사각형 65"/>
          <p:cNvSpPr/>
          <p:nvPr/>
        </p:nvSpPr>
        <p:spPr bwMode="auto">
          <a:xfrm>
            <a:off x="4667244" y="1785926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: Context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직사각형 66"/>
          <p:cNvSpPr/>
          <p:nvPr/>
        </p:nvSpPr>
        <p:spPr bwMode="auto">
          <a:xfrm>
            <a:off x="7810516" y="1785926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: Strategy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직사각형 67"/>
          <p:cNvSpPr/>
          <p:nvPr/>
        </p:nvSpPr>
        <p:spPr bwMode="auto">
          <a:xfrm>
            <a:off x="2095476" y="6072206"/>
            <a:ext cx="285752" cy="142876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9" name="꺾인 연결선 68"/>
          <p:cNvCxnSpPr>
            <a:stCxn id="65" idx="2"/>
            <a:endCxn id="68" idx="0"/>
          </p:cNvCxnSpPr>
          <p:nvPr/>
        </p:nvCxnSpPr>
        <p:spPr bwMode="auto">
          <a:xfrm rot="5400000">
            <a:off x="273807" y="4107661"/>
            <a:ext cx="392909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0" name="직사각형 69"/>
          <p:cNvSpPr/>
          <p:nvPr/>
        </p:nvSpPr>
        <p:spPr bwMode="auto">
          <a:xfrm>
            <a:off x="5238748" y="6072206"/>
            <a:ext cx="285752" cy="142876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1" name="꺾인 연결선 70"/>
          <p:cNvCxnSpPr>
            <a:stCxn id="66" idx="2"/>
            <a:endCxn id="70" idx="0"/>
          </p:cNvCxnSpPr>
          <p:nvPr/>
        </p:nvCxnSpPr>
        <p:spPr bwMode="auto">
          <a:xfrm rot="5400000">
            <a:off x="3417079" y="4107661"/>
            <a:ext cx="392909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직사각형 71"/>
          <p:cNvSpPr/>
          <p:nvPr/>
        </p:nvSpPr>
        <p:spPr bwMode="auto">
          <a:xfrm>
            <a:off x="8382020" y="6072206"/>
            <a:ext cx="285752" cy="142876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3" name="꺾인 연결선 72"/>
          <p:cNvCxnSpPr>
            <a:stCxn id="67" idx="2"/>
            <a:endCxn id="72" idx="0"/>
          </p:cNvCxnSpPr>
          <p:nvPr/>
        </p:nvCxnSpPr>
        <p:spPr bwMode="auto">
          <a:xfrm rot="5400000">
            <a:off x="6560351" y="4107661"/>
            <a:ext cx="392909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4" name="직사각형 73"/>
          <p:cNvSpPr/>
          <p:nvPr/>
        </p:nvSpPr>
        <p:spPr bwMode="auto">
          <a:xfrm>
            <a:off x="2166914" y="2500306"/>
            <a:ext cx="142876" cy="34290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직사각형 74"/>
          <p:cNvSpPr/>
          <p:nvPr/>
        </p:nvSpPr>
        <p:spPr bwMode="auto">
          <a:xfrm>
            <a:off x="2166914" y="2427738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직사각형 75"/>
          <p:cNvSpPr/>
          <p:nvPr/>
        </p:nvSpPr>
        <p:spPr bwMode="auto">
          <a:xfrm>
            <a:off x="5300662" y="2427738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7" name="꺾인 연결선 76"/>
          <p:cNvCxnSpPr>
            <a:stCxn id="75" idx="3"/>
            <a:endCxn id="76" idx="1"/>
          </p:cNvCxnSpPr>
          <p:nvPr/>
        </p:nvCxnSpPr>
        <p:spPr bwMode="auto">
          <a:xfrm>
            <a:off x="2319314" y="2494414"/>
            <a:ext cx="2981348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78" name="직사각형 77"/>
          <p:cNvSpPr/>
          <p:nvPr/>
        </p:nvSpPr>
        <p:spPr bwMode="auto">
          <a:xfrm>
            <a:off x="5310186" y="2500306"/>
            <a:ext cx="142876" cy="314327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167046" y="2214554"/>
            <a:ext cx="13003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// create context</a:t>
            </a:r>
            <a:endParaRPr lang="ko-KR" altLang="en-US" sz="1000" b="1" dirty="0"/>
          </a:p>
        </p:txBody>
      </p:sp>
      <p:sp>
        <p:nvSpPr>
          <p:cNvPr id="80" name="직사각형 79"/>
          <p:cNvSpPr/>
          <p:nvPr/>
        </p:nvSpPr>
        <p:spPr bwMode="auto">
          <a:xfrm>
            <a:off x="5372100" y="4795846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직사각형 80"/>
          <p:cNvSpPr/>
          <p:nvPr/>
        </p:nvSpPr>
        <p:spPr bwMode="auto">
          <a:xfrm>
            <a:off x="8453458" y="4795846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2" name="꺾인 연결선 81"/>
          <p:cNvCxnSpPr>
            <a:stCxn id="80" idx="3"/>
            <a:endCxn id="81" idx="1"/>
          </p:cNvCxnSpPr>
          <p:nvPr/>
        </p:nvCxnSpPr>
        <p:spPr bwMode="auto">
          <a:xfrm>
            <a:off x="5524500" y="4862522"/>
            <a:ext cx="2928958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84" name="TextBox 83"/>
          <p:cNvSpPr txBox="1"/>
          <p:nvPr/>
        </p:nvSpPr>
        <p:spPr>
          <a:xfrm>
            <a:off x="5953128" y="4611539"/>
            <a:ext cx="20826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algorithmInterface(Message)</a:t>
            </a:r>
            <a:endParaRPr lang="ko-KR" altLang="en-US" sz="1000" b="1" dirty="0"/>
          </a:p>
        </p:txBody>
      </p:sp>
      <p:sp>
        <p:nvSpPr>
          <p:cNvPr id="85" name="직사각형 84"/>
          <p:cNvSpPr/>
          <p:nvPr/>
        </p:nvSpPr>
        <p:spPr bwMode="auto">
          <a:xfrm>
            <a:off x="2157390" y="5581664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직사각형 85"/>
          <p:cNvSpPr/>
          <p:nvPr/>
        </p:nvSpPr>
        <p:spPr bwMode="auto">
          <a:xfrm>
            <a:off x="5300662" y="5581664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7" name="꺾인 연결선 86"/>
          <p:cNvCxnSpPr>
            <a:stCxn id="85" idx="3"/>
            <a:endCxn id="86" idx="1"/>
          </p:cNvCxnSpPr>
          <p:nvPr/>
        </p:nvCxnSpPr>
        <p:spPr bwMode="auto">
          <a:xfrm>
            <a:off x="2309790" y="5648340"/>
            <a:ext cx="2990872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arrow" w="med" len="med"/>
            <a:tailEnd type="none" w="med" len="med"/>
          </a:ln>
          <a:effectLst/>
        </p:spPr>
      </p:cxnSp>
      <p:sp>
        <p:nvSpPr>
          <p:cNvPr id="88" name="직사각형 87"/>
          <p:cNvSpPr/>
          <p:nvPr/>
        </p:nvSpPr>
        <p:spPr bwMode="auto">
          <a:xfrm>
            <a:off x="8453458" y="4857760"/>
            <a:ext cx="142876" cy="50006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6" name="직사각형 95"/>
          <p:cNvSpPr/>
          <p:nvPr/>
        </p:nvSpPr>
        <p:spPr bwMode="auto">
          <a:xfrm>
            <a:off x="2166914" y="2867020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직사각형 96"/>
          <p:cNvSpPr/>
          <p:nvPr/>
        </p:nvSpPr>
        <p:spPr bwMode="auto">
          <a:xfrm>
            <a:off x="8453458" y="2867020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98" name="꺾인 연결선 97"/>
          <p:cNvCxnSpPr>
            <a:stCxn id="96" idx="3"/>
            <a:endCxn id="97" idx="1"/>
          </p:cNvCxnSpPr>
          <p:nvPr/>
        </p:nvCxnSpPr>
        <p:spPr bwMode="auto">
          <a:xfrm>
            <a:off x="2319314" y="2933696"/>
            <a:ext cx="6134144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99" name="TextBox 98"/>
          <p:cNvSpPr txBox="1"/>
          <p:nvPr/>
        </p:nvSpPr>
        <p:spPr>
          <a:xfrm>
            <a:off x="5461938" y="2643182"/>
            <a:ext cx="13484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// create strategy</a:t>
            </a:r>
            <a:endParaRPr lang="ko-KR" altLang="en-US" sz="1000" b="1" dirty="0"/>
          </a:p>
        </p:txBody>
      </p:sp>
      <p:sp>
        <p:nvSpPr>
          <p:cNvPr id="100" name="직사각형 99"/>
          <p:cNvSpPr/>
          <p:nvPr/>
        </p:nvSpPr>
        <p:spPr bwMode="auto">
          <a:xfrm>
            <a:off x="8453458" y="2928934"/>
            <a:ext cx="142876" cy="28575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1" name="직사각형 100"/>
          <p:cNvSpPr/>
          <p:nvPr/>
        </p:nvSpPr>
        <p:spPr bwMode="auto">
          <a:xfrm>
            <a:off x="2166914" y="3356432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" name="직사각형 101"/>
          <p:cNvSpPr/>
          <p:nvPr/>
        </p:nvSpPr>
        <p:spPr bwMode="auto">
          <a:xfrm>
            <a:off x="5300662" y="3356432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3" name="꺾인 연결선 102"/>
          <p:cNvCxnSpPr>
            <a:stCxn id="101" idx="3"/>
            <a:endCxn id="102" idx="1"/>
          </p:cNvCxnSpPr>
          <p:nvPr/>
        </p:nvCxnSpPr>
        <p:spPr bwMode="auto">
          <a:xfrm>
            <a:off x="2319314" y="3423108"/>
            <a:ext cx="2981348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04" name="TextBox 103"/>
          <p:cNvSpPr txBox="1"/>
          <p:nvPr/>
        </p:nvSpPr>
        <p:spPr>
          <a:xfrm>
            <a:off x="3095608" y="3143248"/>
            <a:ext cx="15985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setStrategy(Strategy)</a:t>
            </a:r>
            <a:endParaRPr lang="ko-KR" altLang="en-US" sz="1000" b="1" dirty="0"/>
          </a:p>
        </p:txBody>
      </p:sp>
      <p:sp>
        <p:nvSpPr>
          <p:cNvPr id="105" name="직사각형 104"/>
          <p:cNvSpPr/>
          <p:nvPr/>
        </p:nvSpPr>
        <p:spPr bwMode="auto">
          <a:xfrm>
            <a:off x="2166914" y="3856498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6" name="직사각형 105"/>
          <p:cNvSpPr/>
          <p:nvPr/>
        </p:nvSpPr>
        <p:spPr bwMode="auto">
          <a:xfrm>
            <a:off x="5300662" y="3856498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7" name="꺾인 연결선 106"/>
          <p:cNvCxnSpPr>
            <a:stCxn id="105" idx="3"/>
            <a:endCxn id="106" idx="1"/>
          </p:cNvCxnSpPr>
          <p:nvPr/>
        </p:nvCxnSpPr>
        <p:spPr bwMode="auto">
          <a:xfrm>
            <a:off x="2319314" y="3923174"/>
            <a:ext cx="2981348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08" name="TextBox 107"/>
          <p:cNvSpPr txBox="1"/>
          <p:nvPr/>
        </p:nvSpPr>
        <p:spPr>
          <a:xfrm>
            <a:off x="3024170" y="3643314"/>
            <a:ext cx="19447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contextInterface(Message)</a:t>
            </a:r>
            <a:endParaRPr lang="ko-KR" altLang="en-US" sz="1000" b="1" dirty="0"/>
          </a:p>
        </p:txBody>
      </p:sp>
      <p:sp>
        <p:nvSpPr>
          <p:cNvPr id="109" name="직사각형 108"/>
          <p:cNvSpPr/>
          <p:nvPr/>
        </p:nvSpPr>
        <p:spPr bwMode="auto">
          <a:xfrm>
            <a:off x="5310186" y="4011158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0" name="직사각형 109"/>
          <p:cNvSpPr/>
          <p:nvPr/>
        </p:nvSpPr>
        <p:spPr bwMode="auto">
          <a:xfrm>
            <a:off x="5319710" y="4163558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1" name="직사각형 110"/>
          <p:cNvSpPr/>
          <p:nvPr/>
        </p:nvSpPr>
        <p:spPr bwMode="auto">
          <a:xfrm>
            <a:off x="5391148" y="4449310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12" name="꺾인 연결선 111"/>
          <p:cNvCxnSpPr>
            <a:stCxn id="110" idx="3"/>
            <a:endCxn id="111" idx="3"/>
          </p:cNvCxnSpPr>
          <p:nvPr/>
        </p:nvCxnSpPr>
        <p:spPr bwMode="auto">
          <a:xfrm>
            <a:off x="5472110" y="4230234"/>
            <a:ext cx="71438" cy="285752"/>
          </a:xfrm>
          <a:prstGeom prst="bentConnector3">
            <a:avLst>
              <a:gd name="adj1" fmla="val 1373717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3" name="TextBox 112"/>
          <p:cNvSpPr txBox="1"/>
          <p:nvPr/>
        </p:nvSpPr>
        <p:spPr>
          <a:xfrm>
            <a:off x="5453062" y="4000504"/>
            <a:ext cx="19175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executeStrategy(Message)</a:t>
            </a:r>
            <a:endParaRPr lang="ko-KR" altLang="en-US" sz="1000" b="1" dirty="0"/>
          </a:p>
        </p:txBody>
      </p:sp>
      <p:sp>
        <p:nvSpPr>
          <p:cNvPr id="114" name="직사각형 113"/>
          <p:cNvSpPr/>
          <p:nvPr/>
        </p:nvSpPr>
        <p:spPr bwMode="auto">
          <a:xfrm>
            <a:off x="5381624" y="4286256"/>
            <a:ext cx="142876" cy="57150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0" name="직사각형 119"/>
          <p:cNvSpPr/>
          <p:nvPr/>
        </p:nvSpPr>
        <p:spPr bwMode="auto">
          <a:xfrm>
            <a:off x="5300662" y="5286388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1" name="직사각형 120"/>
          <p:cNvSpPr/>
          <p:nvPr/>
        </p:nvSpPr>
        <p:spPr bwMode="auto">
          <a:xfrm>
            <a:off x="8443934" y="5286388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22" name="꺾인 연결선 121"/>
          <p:cNvCxnSpPr>
            <a:stCxn id="120" idx="3"/>
            <a:endCxn id="121" idx="1"/>
          </p:cNvCxnSpPr>
          <p:nvPr/>
        </p:nvCxnSpPr>
        <p:spPr bwMode="auto">
          <a:xfrm>
            <a:off x="5453062" y="5353064"/>
            <a:ext cx="2990872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arrow" w="med" len="med"/>
            <a:tailEnd type="non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1.2.3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디자인 패턴의 역할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기존의 아키텍처를 이해하고 문서화한다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패턴은 기존의 어플리케이션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프레임워크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라이브러리 등의 안내자 역할수행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설계를 돕고 설계 결정에 영향을 미친다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패턴은 디자인 경험을 담고 있으므로 특정 문제에 대한 해결책 제공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endParaRPr lang="ko-KR" altLang="en-US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디자인에 대한 의사교환을 돕는다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패턴은 설계자 간의 중요한 결정을 돕고 정당화 함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4.3 Template Method </a:t>
            </a:r>
            <a:r>
              <a:rPr lang="ko-KR" altLang="en-US" dirty="0" smtClean="0"/>
              <a:t>패턴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1652633" y="836640"/>
            <a:ext cx="9272617" cy="152063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4.3.1 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상황이해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4.3.2 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솔루션 찾기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4.3.3 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솔루션 발표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4.3.4 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패턴 소개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77" y="836613"/>
            <a:ext cx="1395384" cy="5688817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4.3.1 </a:t>
            </a:r>
            <a:r>
              <a:rPr kumimoji="1" lang="ko-KR" altLang="en-US" dirty="0" smtClean="0">
                <a:solidFill>
                  <a:schemeClr val="tx1"/>
                </a:solidFill>
              </a:rPr>
              <a:t>상황이해</a:t>
            </a:r>
            <a:r>
              <a:rPr kumimoji="1" lang="en-US" dirty="0" smtClean="0">
                <a:solidFill>
                  <a:schemeClr val="tx1"/>
                </a:solidFill>
              </a:rPr>
              <a:t>(1/6)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Problem 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제시</a:t>
            </a:r>
            <a:endParaRPr lang="en-US" altLang="ko-KR" sz="18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>
              <a:buNone/>
            </a:pP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	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자판기 사업을 새로 시작한 </a:t>
            </a: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A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씨는 커피와 레몬차를 판매하기로 결정하고 이를 제어할 자판기 제어 프로그램을 개발하도록 시스템 개발자에게 요구했고 아래와 같이 시스템이 개발되었다</a:t>
            </a: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6980" y="2492870"/>
            <a:ext cx="5715000" cy="347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4.3.1</a:t>
            </a:r>
            <a:r>
              <a:rPr kumimoji="1" lang="en-US" altLang="ko-KR" baseline="0" dirty="0" smtClean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상황이해</a:t>
            </a:r>
            <a:r>
              <a:rPr kumimoji="1" lang="en-US" dirty="0" smtClean="0">
                <a:solidFill>
                  <a:schemeClr val="tx1"/>
                </a:solidFill>
              </a:rPr>
              <a:t>(2/6)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Coffee &amp; Tea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조리 매뉴얼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Coffee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조리법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물을 끓인다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끓인 물에 커피를 넣는다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컵에 커피를 붓는다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설탕 및 우유를 추가한다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2"/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Tea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조리법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물을 끓인다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끓인 물에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Tea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를 우려낸다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컵에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Tea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를 붓는다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레몬을 추가한다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2"/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4.3.1 </a:t>
            </a:r>
            <a:r>
              <a:rPr kumimoji="1" lang="ko-KR" altLang="en-US" dirty="0" smtClean="0">
                <a:solidFill>
                  <a:schemeClr val="tx1"/>
                </a:solidFill>
              </a:rPr>
              <a:t>상황이해</a:t>
            </a:r>
            <a:r>
              <a:rPr kumimoji="1" lang="en-US" dirty="0" smtClean="0">
                <a:solidFill>
                  <a:schemeClr val="tx1"/>
                </a:solidFill>
              </a:rPr>
              <a:t>(3/6)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Client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클래스 소스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66782" y="1484730"/>
            <a:ext cx="8643998" cy="375487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main(String[]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args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Client </a:t>
            </a:r>
            <a:r>
              <a:rPr lang="en-US" altLang="ko-KR" sz="1000" dirty="0" err="1" smtClean="0">
                <a:solidFill>
                  <a:srgbClr val="000000"/>
                </a:solidFill>
                <a:latin typeface="Courier New"/>
              </a:rPr>
              <a:t>client</a:t>
            </a: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Client();</a:t>
            </a:r>
          </a:p>
          <a:p>
            <a:pPr algn="l"/>
            <a:endParaRPr lang="ko-KR" altLang="en-US" sz="1000" dirty="0" smtClean="0">
              <a:latin typeface="Courier New"/>
            </a:endParaRP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Coffee </a:t>
            </a:r>
            <a:r>
              <a:rPr lang="en-US" altLang="ko-KR" sz="1000" dirty="0" err="1" smtClean="0">
                <a:solidFill>
                  <a:srgbClr val="000000"/>
                </a:solidFill>
                <a:latin typeface="Courier New"/>
              </a:rPr>
              <a:t>coffee</a:t>
            </a: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altLang="ko-KR" sz="1000" dirty="0" err="1" smtClean="0">
                <a:solidFill>
                  <a:srgbClr val="000000"/>
                </a:solidFill>
                <a:latin typeface="Courier New"/>
              </a:rPr>
              <a:t>client.pressCoffeeButton</a:t>
            </a: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altLang="ko-KR" sz="1000" dirty="0" err="1" smtClean="0">
                <a:solidFill>
                  <a:srgbClr val="000000"/>
                </a:solidFill>
                <a:latin typeface="Courier New"/>
              </a:rPr>
              <a:t>coffee.prepareRecipe</a:t>
            </a: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 algn="l"/>
            <a:endParaRPr lang="ko-KR" altLang="en-US" sz="1000" dirty="0" smtClean="0">
              <a:latin typeface="Courier New"/>
            </a:endParaRP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System.</a:t>
            </a:r>
            <a:r>
              <a:rPr lang="en-US" altLang="ko-KR" sz="1000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.println();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Tea </a:t>
            </a:r>
            <a:r>
              <a:rPr lang="en-US" altLang="ko-KR" sz="1000" dirty="0" err="1" smtClean="0">
                <a:solidFill>
                  <a:srgbClr val="000000"/>
                </a:solidFill>
                <a:latin typeface="Courier New"/>
              </a:rPr>
              <a:t>tea</a:t>
            </a: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altLang="ko-KR" sz="1000" dirty="0" err="1" smtClean="0">
                <a:solidFill>
                  <a:srgbClr val="000000"/>
                </a:solidFill>
                <a:latin typeface="Courier New"/>
              </a:rPr>
              <a:t>client.pressTeaButton</a:t>
            </a: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altLang="ko-KR" sz="1000" dirty="0" err="1" smtClean="0">
                <a:solidFill>
                  <a:srgbClr val="000000"/>
                </a:solidFill>
                <a:latin typeface="Courier New"/>
              </a:rPr>
              <a:t>tea.prepareRecipe</a:t>
            </a: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 algn="l"/>
            <a:endParaRPr lang="en-US" altLang="ko-KR" sz="1000" b="1" dirty="0" smtClean="0">
              <a:solidFill>
                <a:srgbClr val="7F0055"/>
              </a:solidFill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Coffee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pressCoffeeButton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() {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System.</a:t>
            </a:r>
            <a:r>
              <a:rPr lang="en-US" altLang="ko-KR" sz="1000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.println(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000" i="1" dirty="0" smtClean="0">
                <a:solidFill>
                  <a:srgbClr val="2A00FF"/>
                </a:solidFill>
                <a:latin typeface="Courier New"/>
              </a:rPr>
              <a:t>커피버튼을 누르셨습니다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."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return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Coffee();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 algn="l"/>
            <a:endParaRPr lang="ko-KR" altLang="en-US" sz="1000" dirty="0" smtClean="0"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Tea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pressTeaButton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() {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System.</a:t>
            </a:r>
            <a:r>
              <a:rPr lang="en-US" altLang="ko-KR" sz="1000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.println(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000" i="1" dirty="0" smtClean="0">
                <a:solidFill>
                  <a:srgbClr val="2A00FF"/>
                </a:solidFill>
                <a:latin typeface="Courier New"/>
              </a:rPr>
              <a:t>레몬차 버튼을 누르셨습니다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."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return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Tea();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4.3.1 </a:t>
            </a:r>
            <a:r>
              <a:rPr kumimoji="1" lang="ko-KR" altLang="en-US" dirty="0" smtClean="0">
                <a:solidFill>
                  <a:schemeClr val="tx1"/>
                </a:solidFill>
              </a:rPr>
              <a:t>상황이해</a:t>
            </a:r>
            <a:r>
              <a:rPr kumimoji="1" lang="en-US" dirty="0" smtClean="0">
                <a:solidFill>
                  <a:schemeClr val="tx1"/>
                </a:solidFill>
              </a:rPr>
              <a:t>(4/6)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Coffee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클래스 소스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66782" y="1484730"/>
            <a:ext cx="8643998" cy="412420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prepareRecipe() {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boilWater();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brewCoffeeGrinds();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pourInCup();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addSugarAndMilk();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 algn="l"/>
            <a:endParaRPr lang="ko-KR" altLang="en-US" sz="1000" dirty="0" smtClean="0"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boilWater() {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System.</a:t>
            </a:r>
            <a:r>
              <a:rPr lang="en-US" altLang="ko-KR" sz="1000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.println(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altLang="ko-KR" sz="1000" i="1" dirty="0" err="1" smtClean="0">
                <a:solidFill>
                  <a:srgbClr val="2A00FF"/>
                </a:solidFill>
                <a:latin typeface="Courier New"/>
              </a:rPr>
              <a:t>Bolling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 Water..."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 algn="l"/>
            <a:endParaRPr lang="ko-KR" altLang="en-US" sz="1000" dirty="0" smtClean="0"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brewCoffeeGrinds() {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System.</a:t>
            </a:r>
            <a:r>
              <a:rPr lang="en-US" altLang="ko-KR" sz="1000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.println(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"Dripping Coffee through filter..."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 algn="l"/>
            <a:endParaRPr lang="ko-KR" altLang="en-US" sz="1000" dirty="0" smtClean="0"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pourInCup() {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System.</a:t>
            </a:r>
            <a:r>
              <a:rPr lang="en-US" altLang="ko-KR" sz="1000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.println(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"Pouring into cup..."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 algn="l"/>
            <a:endParaRPr lang="ko-KR" altLang="en-US" sz="1000" dirty="0" smtClean="0"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addSugarAndMilk() {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System.</a:t>
            </a:r>
            <a:r>
              <a:rPr lang="en-US" altLang="ko-KR" sz="1000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.println(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"Adding Sugar and Milk..."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4.3.1 </a:t>
            </a:r>
            <a:r>
              <a:rPr kumimoji="1" lang="ko-KR" altLang="en-US" dirty="0" smtClean="0">
                <a:solidFill>
                  <a:schemeClr val="tx1"/>
                </a:solidFill>
              </a:rPr>
              <a:t>상황이해</a:t>
            </a:r>
            <a:r>
              <a:rPr kumimoji="1" lang="en-US" dirty="0" smtClean="0">
                <a:solidFill>
                  <a:schemeClr val="tx1"/>
                </a:solidFill>
              </a:rPr>
              <a:t>(5/6)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Tea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클래스 소스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66782" y="1484730"/>
            <a:ext cx="8643998" cy="412420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prepareRecipe() {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boilWater();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steepTeaBag();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pourInCup();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addLemon();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 algn="l"/>
            <a:endParaRPr lang="ko-KR" altLang="en-US" sz="1000" dirty="0" smtClean="0"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boilWater() {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System.</a:t>
            </a:r>
            <a:r>
              <a:rPr lang="en-US" altLang="ko-KR" sz="1000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.println(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altLang="ko-KR" sz="1000" i="1" dirty="0" err="1" smtClean="0">
                <a:solidFill>
                  <a:srgbClr val="2A00FF"/>
                </a:solidFill>
                <a:latin typeface="Courier New"/>
              </a:rPr>
              <a:t>Bolling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 Water..."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 algn="l"/>
            <a:endParaRPr lang="ko-KR" altLang="en-US" sz="1000" dirty="0" smtClean="0"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steepTeaBag() {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System.</a:t>
            </a:r>
            <a:r>
              <a:rPr lang="en-US" altLang="ko-KR" sz="1000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.println(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"Steeping the tea..."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 algn="l"/>
            <a:endParaRPr lang="ko-KR" altLang="en-US" sz="1000" dirty="0" smtClean="0"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addLemon() {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System.</a:t>
            </a:r>
            <a:r>
              <a:rPr lang="en-US" altLang="ko-KR" sz="1000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.println(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"Adding Lemon..."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 algn="l"/>
            <a:endParaRPr lang="ko-KR" altLang="en-US" sz="1000" dirty="0" smtClean="0"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pourInCup() {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System.</a:t>
            </a:r>
            <a:r>
              <a:rPr lang="en-US" altLang="ko-KR" sz="1000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.println(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"Pouring into cup..."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4.3.1 </a:t>
            </a:r>
            <a:r>
              <a:rPr lang="ko-KR" altLang="en-US" dirty="0" smtClean="0"/>
              <a:t>상황이해</a:t>
            </a:r>
            <a:r>
              <a:rPr lang="en-US" altLang="ko-KR" dirty="0" smtClean="0"/>
              <a:t>(6/6)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Client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클래스 실행 결과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1563" y="1484730"/>
            <a:ext cx="8905875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4.3.2 </a:t>
            </a:r>
            <a:r>
              <a:rPr lang="ko-KR" altLang="en-US" dirty="0" smtClean="0"/>
              <a:t>솔루션 찾기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솔루션 찾기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문제해결 실습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추상화 또는 일반화 하기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커피와 레몬차를 조리하는 조리법을 기준으로 추상화 할 수 있는 부분을 찾아 이들의 관계를 다이어그램에 표현하시오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표현된 다이어그램을 기준으로 구현하고 제대로 동작하는지 여부를 확인하시오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2"/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알고리즘 캡슐화 하기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커피와 레몬차의 조리법의 알고리즘의 단계를 정의하고 하위 클래스에서 하나 또는 그 이상의 단계를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구현하도록 한다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알고리즘 캡슐화 하기 이전과 이후를 비교해 보아라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4.3.3 </a:t>
            </a:r>
            <a:r>
              <a:rPr lang="ko-KR" altLang="en-US" dirty="0" smtClean="0"/>
              <a:t>솔루션 발표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문제해결을 위해 디자인한 다이어그램과 개발 소스를 기준으로 발표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4.3.4 </a:t>
            </a:r>
            <a:r>
              <a:rPr kumimoji="1" lang="ko-KR" altLang="en-US" dirty="0" smtClean="0">
                <a:solidFill>
                  <a:schemeClr val="tx1"/>
                </a:solidFill>
              </a:rPr>
              <a:t>패턴소개 </a:t>
            </a:r>
            <a:r>
              <a:rPr kumimoji="1" lang="en-US" dirty="0" smtClean="0">
                <a:solidFill>
                  <a:schemeClr val="tx1"/>
                </a:solidFill>
              </a:rPr>
              <a:t>– Template Method </a:t>
            </a:r>
            <a:r>
              <a:rPr kumimoji="1" lang="ko-KR" altLang="en-US" dirty="0" smtClean="0">
                <a:solidFill>
                  <a:schemeClr val="tx1"/>
                </a:solidFill>
              </a:rPr>
              <a:t>패턴</a:t>
            </a:r>
            <a:r>
              <a:rPr kumimoji="1" lang="en-US" dirty="0" smtClean="0">
                <a:solidFill>
                  <a:schemeClr val="tx1"/>
                </a:solidFill>
              </a:rPr>
              <a:t>(1/9)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의도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오퍼레이션에 알고리즘의 기본 골격 구조를 정의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구체적인 단계는 하위클래스에 정의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Template Method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클래스의 하위클래스는 알고리즘의 구조를 변경하지 않고 알고리즘의 처리 단계를 재정의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동기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Problem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을 통해서 나타난 문제점을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Template Method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패턴을 통해 그 대안을 찾고자 한다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추상화 또는 일반화 하기</a:t>
            </a: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알고리즘 캡슐화 하기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(Encapsulating Algorithms)</a:t>
            </a:r>
            <a:endParaRPr lang="ko-KR" altLang="en-US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1.2.4 </a:t>
            </a:r>
            <a:r>
              <a:rPr lang="ko-KR" altLang="en-US" dirty="0" smtClean="0"/>
              <a:t>디자인 패턴 유래 </a:t>
            </a:r>
            <a:r>
              <a:rPr lang="en-US" altLang="ko-KR" dirty="0" smtClean="0"/>
              <a:t>(1/2)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패턴은 건축 아키텍처로부터 유래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…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그들은 과거의 건축물을 생명을 불어넣었던 비공식적인 경험 중에 일부를 잡아내려 노력했다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그러나 이러한 것들이 현대 건축에서는 점점 잊혀지고 있다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...</a:t>
            </a:r>
          </a:p>
          <a:p>
            <a:pPr lvl="1"/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패턴은 디자인 경험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관련 문제와 해결책을 함께 담고 있다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:</a:t>
            </a:r>
          </a:p>
          <a:p>
            <a:pPr lvl="1"/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  <a:cs typeface="Times New Roman" pitchFamily="18" charset="0"/>
              </a:rPr>
              <a:t>“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각 패턴은 우리 환경에서 반복적으로 발생하는 문제를 기술하고 있다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그리고 그 문제에 대한 솔루션의 핵심만을 기술한다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그러한 방법으로 그 솔루션을 수없이 반복해서 다시 사용할 수 있다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.”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  <a:cs typeface="Times New Roman" pitchFamily="18" charset="0"/>
              </a:rPr>
              <a:t>(Christopher Alexander et al, </a:t>
            </a:r>
            <a:r>
              <a:rPr lang="en-US" altLang="ko-KR" i="1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  <a:cs typeface="Times New Roman" pitchFamily="18" charset="0"/>
              </a:rPr>
              <a:t>A Pattern Language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  <a:cs typeface="Times New Roman" pitchFamily="18" charset="0"/>
              </a:rPr>
              <a:t>)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4.3.4 </a:t>
            </a:r>
            <a:r>
              <a:rPr kumimoji="1" lang="ko-KR" altLang="en-US" dirty="0" smtClean="0">
                <a:solidFill>
                  <a:schemeClr val="tx1"/>
                </a:solidFill>
              </a:rPr>
              <a:t>패턴소개 </a:t>
            </a:r>
            <a:r>
              <a:rPr kumimoji="1" lang="en-US" dirty="0" smtClean="0">
                <a:solidFill>
                  <a:schemeClr val="tx1"/>
                </a:solidFill>
              </a:rPr>
              <a:t>– Template Method </a:t>
            </a:r>
            <a:r>
              <a:rPr kumimoji="1" lang="ko-KR" altLang="en-US" dirty="0" smtClean="0">
                <a:solidFill>
                  <a:schemeClr val="tx1"/>
                </a:solidFill>
              </a:rPr>
              <a:t>패턴</a:t>
            </a:r>
            <a:r>
              <a:rPr kumimoji="1" lang="en-US" dirty="0" smtClean="0">
                <a:solidFill>
                  <a:schemeClr val="tx1"/>
                </a:solidFill>
              </a:rPr>
              <a:t>(2/9)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추상화 또는 일반화 하기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커피와 레몬차 조리법을 보면 공통된 행위를 찾을 수 있음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즉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물을 끓이거나 컵에 담는 행위는 동일하고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이를 추상클래스의 행위로 추출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4881558" y="2571744"/>
            <a:ext cx="2000264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Beverage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4881558" y="2928934"/>
            <a:ext cx="2000264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800" b="0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4881558" y="3000372"/>
            <a:ext cx="2000264" cy="57150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prepareRecipe()</a:t>
            </a:r>
            <a:endParaRPr kumimoji="1" lang="en-US" altLang="ko-KR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</a:t>
            </a:r>
            <a:r>
              <a:rPr kumimoji="1" lang="en-US" altLang="ko-KR" sz="1000" b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boilWater()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pourInCup()</a:t>
            </a:r>
            <a:endParaRPr kumimoji="1" lang="en-US" altLang="ko-KR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3595674" y="4286256"/>
            <a:ext cx="2000264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Coffee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3595674" y="4643446"/>
            <a:ext cx="2000264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800" b="0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3595674" y="4714884"/>
            <a:ext cx="2000264" cy="57150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</a:t>
            </a:r>
            <a:r>
              <a:rPr kumimoji="1" lang="en-US" altLang="ko-KR" sz="1000" b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prepareRecipe()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brewCoffeeGrinds()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</a:t>
            </a:r>
            <a:r>
              <a:rPr kumimoji="1" lang="en-US" altLang="ko-KR" sz="1000" b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addSugarAndMilk()</a:t>
            </a:r>
            <a:endParaRPr kumimoji="1" lang="en-US" altLang="ko-KR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1" name="꺾인 연결선 10"/>
          <p:cNvCxnSpPr>
            <a:stCxn id="8" idx="0"/>
            <a:endCxn id="7" idx="2"/>
          </p:cNvCxnSpPr>
          <p:nvPr/>
        </p:nvCxnSpPr>
        <p:spPr bwMode="auto">
          <a:xfrm rot="5400000" flipH="1" flipV="1">
            <a:off x="4881558" y="3286124"/>
            <a:ext cx="714380" cy="1285884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직사각형 12"/>
          <p:cNvSpPr/>
          <p:nvPr/>
        </p:nvSpPr>
        <p:spPr bwMode="auto">
          <a:xfrm>
            <a:off x="6238880" y="4286256"/>
            <a:ext cx="2000264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Tea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6238880" y="4643446"/>
            <a:ext cx="2000264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800" b="0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6238880" y="4714884"/>
            <a:ext cx="2000264" cy="57150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</a:t>
            </a:r>
            <a:r>
              <a:rPr kumimoji="1" lang="en-US" altLang="ko-KR" sz="1000" b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prepareRecipe()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steepTeaBag()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addLemon()</a:t>
            </a:r>
            <a:endParaRPr kumimoji="1" lang="en-US" altLang="ko-KR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6" name="꺾인 연결선 15"/>
          <p:cNvCxnSpPr>
            <a:stCxn id="13" idx="0"/>
            <a:endCxn id="7" idx="2"/>
          </p:cNvCxnSpPr>
          <p:nvPr/>
        </p:nvCxnSpPr>
        <p:spPr bwMode="auto">
          <a:xfrm rot="16200000" flipV="1">
            <a:off x="6203161" y="3250405"/>
            <a:ext cx="714380" cy="1357322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이등변 삼각형 11"/>
          <p:cNvSpPr/>
          <p:nvPr/>
        </p:nvSpPr>
        <p:spPr bwMode="auto">
          <a:xfrm>
            <a:off x="5738814" y="3571876"/>
            <a:ext cx="285752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66914" y="2357430"/>
            <a:ext cx="2369635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boilWater()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와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pourInCup()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메소드는 하위클래스에서 공통적으로 사용되고 있으므로 상위클래스에 정의한다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</a:p>
        </p:txBody>
      </p:sp>
      <p:sp>
        <p:nvSpPr>
          <p:cNvPr id="28" name="직사각형 27"/>
          <p:cNvSpPr/>
          <p:nvPr/>
        </p:nvSpPr>
        <p:spPr bwMode="auto">
          <a:xfrm>
            <a:off x="4738682" y="3286124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3881426" y="2928934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0" name="구부러진 연결선 32"/>
          <p:cNvCxnSpPr>
            <a:stCxn id="29" idx="2"/>
            <a:endCxn id="28" idx="1"/>
          </p:cNvCxnSpPr>
          <p:nvPr/>
        </p:nvCxnSpPr>
        <p:spPr bwMode="auto">
          <a:xfrm rot="16200000" flipH="1">
            <a:off x="4167178" y="2750338"/>
            <a:ext cx="321471" cy="821537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4881558" y="5857892"/>
            <a:ext cx="2441073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하위클래스인 커피와 레몬차는 자신의 조리법에 맞는 부분을 구현한다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</a:p>
        </p:txBody>
      </p:sp>
      <p:sp>
        <p:nvSpPr>
          <p:cNvPr id="32" name="직사각형 31"/>
          <p:cNvSpPr/>
          <p:nvPr/>
        </p:nvSpPr>
        <p:spPr bwMode="auto">
          <a:xfrm>
            <a:off x="7667640" y="5357826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7239012" y="600076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4" name="구부러진 연결선 32"/>
          <p:cNvCxnSpPr>
            <a:stCxn id="33" idx="3"/>
            <a:endCxn id="32" idx="2"/>
          </p:cNvCxnSpPr>
          <p:nvPr/>
        </p:nvCxnSpPr>
        <p:spPr bwMode="auto">
          <a:xfrm flipV="1">
            <a:off x="7310450" y="5429264"/>
            <a:ext cx="392909" cy="607223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직사각형 34"/>
          <p:cNvSpPr/>
          <p:nvPr/>
        </p:nvSpPr>
        <p:spPr bwMode="auto">
          <a:xfrm>
            <a:off x="4310054" y="5357826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4810120" y="600076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7" name="구부러진 연결선 32"/>
          <p:cNvCxnSpPr>
            <a:stCxn id="36" idx="1"/>
            <a:endCxn id="35" idx="2"/>
          </p:cNvCxnSpPr>
          <p:nvPr/>
        </p:nvCxnSpPr>
        <p:spPr bwMode="auto">
          <a:xfrm rot="10800000">
            <a:off x="4345774" y="5429265"/>
            <a:ext cx="464347" cy="607223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8084087" y="3425611"/>
            <a:ext cx="2441073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prepareRecipe()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메소드는 각각의 하위클래스마다 다르게 정의된다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이를 추상메소드로 정의하였다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</a:p>
        </p:txBody>
      </p:sp>
      <p:sp>
        <p:nvSpPr>
          <p:cNvPr id="43" name="직사각형 42"/>
          <p:cNvSpPr/>
          <p:nvPr/>
        </p:nvSpPr>
        <p:spPr bwMode="auto">
          <a:xfrm>
            <a:off x="6167442" y="3071810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8012649" y="3643314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5" name="구부러진 연결선 44"/>
          <p:cNvCxnSpPr>
            <a:stCxn id="44" idx="1"/>
            <a:endCxn id="43" idx="3"/>
          </p:cNvCxnSpPr>
          <p:nvPr/>
        </p:nvCxnSpPr>
        <p:spPr bwMode="auto">
          <a:xfrm rot="10800000">
            <a:off x="6238881" y="3107529"/>
            <a:ext cx="1773769" cy="571504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6" name="TextBox 45"/>
          <p:cNvSpPr txBox="1"/>
          <p:nvPr/>
        </p:nvSpPr>
        <p:spPr>
          <a:xfrm>
            <a:off x="452402" y="5039037"/>
            <a:ext cx="2500330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각각의 하위클래스는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prepareRecipe()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메소드를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구현한다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..</a:t>
            </a:r>
          </a:p>
        </p:txBody>
      </p:sp>
      <p:sp>
        <p:nvSpPr>
          <p:cNvPr id="47" name="직사각형 46"/>
          <p:cNvSpPr/>
          <p:nvPr/>
        </p:nvSpPr>
        <p:spPr bwMode="auto">
          <a:xfrm>
            <a:off x="3452798" y="478632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2309790" y="528638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9" name="구부러진 연결선 32"/>
          <p:cNvCxnSpPr>
            <a:stCxn id="48" idx="2"/>
            <a:endCxn id="47" idx="1"/>
          </p:cNvCxnSpPr>
          <p:nvPr/>
        </p:nvCxnSpPr>
        <p:spPr bwMode="auto">
          <a:xfrm rot="5400000" flipH="1" flipV="1">
            <a:off x="2631260" y="4536289"/>
            <a:ext cx="535785" cy="1107289"/>
          </a:xfrm>
          <a:prstGeom prst="curvedConnector4">
            <a:avLst>
              <a:gd name="adj1" fmla="val -42666"/>
              <a:gd name="adj2" fmla="val 51613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solidFill>
                  <a:schemeClr val="tx1"/>
                </a:solidFill>
              </a:rPr>
              <a:t>4.3.4 </a:t>
            </a:r>
            <a:r>
              <a:rPr kumimoji="1" lang="ko-KR" altLang="en-US" dirty="0" smtClean="0">
                <a:solidFill>
                  <a:schemeClr val="tx1"/>
                </a:solidFill>
              </a:rPr>
              <a:t>패턴소개 </a:t>
            </a:r>
            <a:r>
              <a:rPr kumimoji="1" lang="en-US" dirty="0" smtClean="0">
                <a:solidFill>
                  <a:schemeClr val="tx1"/>
                </a:solidFill>
              </a:rPr>
              <a:t>– Template Method </a:t>
            </a:r>
            <a:r>
              <a:rPr kumimoji="1" lang="ko-KR" altLang="en-US" dirty="0" smtClean="0">
                <a:solidFill>
                  <a:schemeClr val="tx1"/>
                </a:solidFill>
              </a:rPr>
              <a:t>패턴</a:t>
            </a:r>
            <a:r>
              <a:rPr kumimoji="1" lang="en-US" dirty="0" smtClean="0">
                <a:solidFill>
                  <a:schemeClr val="tx1"/>
                </a:solidFill>
              </a:rPr>
              <a:t>(3/9)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prepareRecipe()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추상화 하기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커피와 레몬차의 조리법의 알고리즘을 살펴보면 동일한 흐름을 가지고 있음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이를 통해서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prepareRecipe()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를 추상화 방안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고려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모서리가 접힌 도형 4"/>
          <p:cNvSpPr/>
          <p:nvPr/>
        </p:nvSpPr>
        <p:spPr>
          <a:xfrm>
            <a:off x="1023906" y="2919123"/>
            <a:ext cx="3929090" cy="1652885"/>
          </a:xfrm>
          <a:prstGeom prst="foldedCorner">
            <a:avLst/>
          </a:prstGeom>
          <a:solidFill>
            <a:schemeClr val="lt1"/>
          </a:solidFill>
          <a:ln>
            <a:solidFill>
              <a:srgbClr val="969696"/>
            </a:solidFill>
          </a:ln>
        </p:spPr>
        <p:txBody>
          <a:bodyPr wrap="square" rtlCol="0" anchor="ctr">
            <a:spAutoFit/>
          </a:bodyPr>
          <a:lstStyle/>
          <a:p>
            <a:pPr algn="l"/>
            <a:r>
              <a:rPr lang="ko-KR" altLang="en-US" sz="1200" b="1" dirty="0" smtClean="0">
                <a:latin typeface="Courier New"/>
              </a:rPr>
              <a:t>커피와 레몬차 조리법 알고리즘 </a:t>
            </a:r>
            <a:r>
              <a:rPr lang="en-US" altLang="ko-KR" sz="1200" b="1" dirty="0" smtClean="0">
                <a:latin typeface="Courier New"/>
              </a:rPr>
              <a:t>– prepareRecipe</a:t>
            </a:r>
          </a:p>
          <a:p>
            <a:pPr algn="l"/>
            <a:endParaRPr lang="en-US" altLang="ko-KR" sz="1200" b="1" dirty="0" smtClean="0">
              <a:latin typeface="Courier New"/>
            </a:endParaRPr>
          </a:p>
          <a:p>
            <a:pPr marL="228600" indent="-228600" algn="l">
              <a:buAutoNum type="arabicPeriod"/>
            </a:pPr>
            <a:r>
              <a:rPr lang="ko-KR" altLang="en-US" sz="1200" b="1" dirty="0" smtClean="0">
                <a:latin typeface="Courier New"/>
              </a:rPr>
              <a:t>물을 끓인다</a:t>
            </a:r>
            <a:r>
              <a:rPr lang="en-US" altLang="ko-KR" sz="1200" b="1" dirty="0" smtClean="0">
                <a:latin typeface="Courier New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1200" b="1" dirty="0" smtClean="0">
                <a:latin typeface="Courier New"/>
              </a:rPr>
              <a:t>커피 또는 차를 추출하여 뜨거운 물에 넣는다</a:t>
            </a:r>
            <a:r>
              <a:rPr lang="en-US" altLang="ko-KR" sz="1200" b="1" dirty="0" smtClean="0">
                <a:latin typeface="Courier New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1200" b="1" dirty="0" smtClean="0">
                <a:latin typeface="Courier New"/>
              </a:rPr>
              <a:t>음료조리 결과를 컵에 담는다</a:t>
            </a:r>
            <a:r>
              <a:rPr lang="en-US" altLang="ko-KR" sz="1200" b="1" dirty="0" smtClean="0">
                <a:latin typeface="Courier New"/>
              </a:rPr>
              <a:t>.</a:t>
            </a:r>
          </a:p>
          <a:p>
            <a:pPr marL="228600" indent="-228600" algn="l">
              <a:buAutoNum type="arabicPeriod"/>
            </a:pPr>
            <a:r>
              <a:rPr lang="ko-KR" altLang="en-US" sz="1200" b="1" dirty="0" smtClean="0">
                <a:latin typeface="Courier New"/>
              </a:rPr>
              <a:t>기호에 맞게 음료에 첨가물을 넣는다</a:t>
            </a:r>
            <a:endParaRPr lang="en-US" altLang="ko-KR" sz="1200" b="1" dirty="0" smtClean="0">
              <a:latin typeface="Courier New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24830" y="2857496"/>
            <a:ext cx="2428892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물을 끓이는 것과 컵에 담는 것은 이미 추상클래스 내에 정의되어 있다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95938" y="3143248"/>
            <a:ext cx="2214578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추상클래스에 정의되지 않았지만 알고리즘은 동일하다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단지 음료마다 차이만 있을 뿐이다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 bwMode="auto">
          <a:xfrm>
            <a:off x="4738682" y="3643314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5738814" y="314324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" name="구부러진 연결선 9"/>
          <p:cNvCxnSpPr>
            <a:stCxn id="9" idx="0"/>
            <a:endCxn id="8" idx="3"/>
          </p:cNvCxnSpPr>
          <p:nvPr/>
        </p:nvCxnSpPr>
        <p:spPr bwMode="auto">
          <a:xfrm rot="16200000" flipH="1" flipV="1">
            <a:off x="5024434" y="2928933"/>
            <a:ext cx="535785" cy="964413"/>
          </a:xfrm>
          <a:prstGeom prst="curvedConnector4">
            <a:avLst>
              <a:gd name="adj1" fmla="val -42666"/>
              <a:gd name="adj2" fmla="val 51852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직사각형 11"/>
          <p:cNvSpPr/>
          <p:nvPr/>
        </p:nvSpPr>
        <p:spPr bwMode="auto">
          <a:xfrm>
            <a:off x="4167178" y="4143380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5891214" y="371475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4" name="구부러진 연결선 9"/>
          <p:cNvCxnSpPr>
            <a:stCxn id="13" idx="2"/>
            <a:endCxn id="12" idx="3"/>
          </p:cNvCxnSpPr>
          <p:nvPr/>
        </p:nvCxnSpPr>
        <p:spPr bwMode="auto">
          <a:xfrm rot="5400000">
            <a:off x="4886321" y="3138486"/>
            <a:ext cx="392909" cy="1688317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직사각형 15"/>
          <p:cNvSpPr/>
          <p:nvPr/>
        </p:nvSpPr>
        <p:spPr bwMode="auto">
          <a:xfrm>
            <a:off x="6953260" y="4429132"/>
            <a:ext cx="0" cy="0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8596334" y="3286124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8" name="구부러진 연결선 9"/>
          <p:cNvCxnSpPr>
            <a:stCxn id="17" idx="2"/>
            <a:endCxn id="16" idx="3"/>
          </p:cNvCxnSpPr>
          <p:nvPr/>
        </p:nvCxnSpPr>
        <p:spPr bwMode="auto">
          <a:xfrm rot="5400000">
            <a:off x="7256872" y="3053951"/>
            <a:ext cx="1071570" cy="1678793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33" name="직사각형 32"/>
          <p:cNvSpPr/>
          <p:nvPr/>
        </p:nvSpPr>
        <p:spPr bwMode="auto">
          <a:xfrm>
            <a:off x="3667112" y="3929066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4" name="구부러진 연결선 9"/>
          <p:cNvCxnSpPr>
            <a:endCxn id="33" idx="3"/>
          </p:cNvCxnSpPr>
          <p:nvPr/>
        </p:nvCxnSpPr>
        <p:spPr bwMode="auto">
          <a:xfrm rot="10800000">
            <a:off x="3738550" y="3964786"/>
            <a:ext cx="3214710" cy="464347"/>
          </a:xfrm>
          <a:prstGeom prst="curvedConnector3">
            <a:avLst>
              <a:gd name="adj1" fmla="val 5465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4" name="직사각형 43"/>
          <p:cNvSpPr/>
          <p:nvPr/>
        </p:nvSpPr>
        <p:spPr bwMode="auto">
          <a:xfrm>
            <a:off x="2381228" y="335756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8310582" y="2857496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6" name="구부러진 연결선 9"/>
          <p:cNvCxnSpPr>
            <a:stCxn id="45" idx="0"/>
            <a:endCxn id="44" idx="0"/>
          </p:cNvCxnSpPr>
          <p:nvPr/>
        </p:nvCxnSpPr>
        <p:spPr bwMode="auto">
          <a:xfrm rot="16200000" flipH="1" flipV="1">
            <a:off x="5131591" y="142852"/>
            <a:ext cx="500066" cy="5929354"/>
          </a:xfrm>
          <a:prstGeom prst="curvedConnector3">
            <a:avLst>
              <a:gd name="adj1" fmla="val -87911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4" name="직사각형 53"/>
          <p:cNvSpPr/>
          <p:nvPr/>
        </p:nvSpPr>
        <p:spPr>
          <a:xfrm>
            <a:off x="2452666" y="5143512"/>
            <a:ext cx="257176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buClr>
                <a:srgbClr val="333333"/>
              </a:buClr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  <a:ea typeface="굴림체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  <a:ea typeface="굴림체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  <a:ea typeface="굴림체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  <a:ea typeface="굴림체"/>
              </a:rPr>
              <a:t> prepareRecipe() {</a:t>
            </a:r>
          </a:p>
          <a:p>
            <a:pPr lvl="0" algn="l">
              <a:buClr>
                <a:srgbClr val="333333"/>
              </a:buClr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  <a:ea typeface="굴림체"/>
              </a:rPr>
              <a:t>    boilWater();</a:t>
            </a:r>
          </a:p>
          <a:p>
            <a:pPr lvl="0" algn="l">
              <a:buClr>
                <a:srgbClr val="333333"/>
              </a:buClr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  <a:ea typeface="굴림체"/>
              </a:rPr>
              <a:t>    brewCoffeeGrinds();</a:t>
            </a:r>
          </a:p>
          <a:p>
            <a:pPr lvl="0" algn="l">
              <a:buClr>
                <a:srgbClr val="333333"/>
              </a:buClr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  <a:ea typeface="굴림체"/>
              </a:rPr>
              <a:t>    pourInCup();</a:t>
            </a:r>
          </a:p>
          <a:p>
            <a:pPr lvl="0" algn="l">
              <a:buClr>
                <a:srgbClr val="333333"/>
              </a:buClr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  <a:ea typeface="굴림체"/>
              </a:rPr>
              <a:t>    addSugarAndMilk();</a:t>
            </a:r>
          </a:p>
          <a:p>
            <a:pPr lvl="0" algn="l">
              <a:buClr>
                <a:srgbClr val="333333"/>
              </a:buClr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  <a:ea typeface="굴림체"/>
              </a:rPr>
              <a:t>}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867222" y="4786322"/>
            <a:ext cx="1524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Coffee </a:t>
            </a:r>
            <a:r>
              <a:rPr lang="ko-KR" altLang="en-US" sz="1600" b="1" dirty="0" smtClean="0"/>
              <a:t>클래스</a:t>
            </a:r>
            <a:endParaRPr lang="ko-KR" altLang="en-US" sz="1600" b="1" dirty="0"/>
          </a:p>
        </p:txBody>
      </p:sp>
      <p:sp>
        <p:nvSpPr>
          <p:cNvPr id="56" name="직사각형 55"/>
          <p:cNvSpPr/>
          <p:nvPr/>
        </p:nvSpPr>
        <p:spPr>
          <a:xfrm>
            <a:off x="6238880" y="5143512"/>
            <a:ext cx="257176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prepareRecipe() {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boilWater();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steepTeaBag();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pourInCup();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addLemon();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en-US" altLang="ko-KR" sz="1000" dirty="0" smtClean="0">
              <a:solidFill>
                <a:srgbClr val="000000"/>
              </a:solidFill>
              <a:latin typeface="Courier New"/>
              <a:ea typeface="굴림체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653436" y="4786322"/>
            <a:ext cx="1231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Tea </a:t>
            </a:r>
            <a:r>
              <a:rPr lang="ko-KR" altLang="en-US" sz="1600" b="1" dirty="0" smtClean="0"/>
              <a:t>클래스</a:t>
            </a:r>
            <a:endParaRPr lang="ko-KR" altLang="en-US" sz="1600" b="1" dirty="0"/>
          </a:p>
        </p:txBody>
      </p:sp>
      <p:sp>
        <p:nvSpPr>
          <p:cNvPr id="58" name="직사각형 57"/>
          <p:cNvSpPr/>
          <p:nvPr/>
        </p:nvSpPr>
        <p:spPr bwMode="auto">
          <a:xfrm>
            <a:off x="2738418" y="5527245"/>
            <a:ext cx="1571636" cy="214314"/>
          </a:xfrm>
          <a:prstGeom prst="rect">
            <a:avLst/>
          </a:prstGeom>
          <a:noFill/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직사각형 58"/>
          <p:cNvSpPr/>
          <p:nvPr/>
        </p:nvSpPr>
        <p:spPr bwMode="auto">
          <a:xfrm>
            <a:off x="2738418" y="5884435"/>
            <a:ext cx="1571636" cy="214314"/>
          </a:xfrm>
          <a:prstGeom prst="rect">
            <a:avLst/>
          </a:prstGeom>
          <a:noFill/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6524632" y="5527245"/>
            <a:ext cx="1571636" cy="214314"/>
          </a:xfrm>
          <a:prstGeom prst="rect">
            <a:avLst/>
          </a:prstGeom>
          <a:noFill/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6524632" y="5884435"/>
            <a:ext cx="1571636" cy="214314"/>
          </a:xfrm>
          <a:prstGeom prst="rect">
            <a:avLst/>
          </a:prstGeom>
          <a:noFill/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63"/>
          <p:cNvSpPr/>
          <p:nvPr/>
        </p:nvSpPr>
        <p:spPr bwMode="auto">
          <a:xfrm>
            <a:off x="4381492" y="5598683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 bwMode="auto">
          <a:xfrm>
            <a:off x="6381756" y="5598683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7" name="Shape 66"/>
          <p:cNvCxnSpPr>
            <a:stCxn id="64" idx="3"/>
            <a:endCxn id="65" idx="1"/>
          </p:cNvCxnSpPr>
          <p:nvPr/>
        </p:nvCxnSpPr>
        <p:spPr bwMode="auto">
          <a:xfrm>
            <a:off x="4452930" y="5634402"/>
            <a:ext cx="1928826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69" name="직사각형 68"/>
          <p:cNvSpPr/>
          <p:nvPr/>
        </p:nvSpPr>
        <p:spPr bwMode="auto">
          <a:xfrm>
            <a:off x="4381492" y="5955873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직사각형 69"/>
          <p:cNvSpPr/>
          <p:nvPr/>
        </p:nvSpPr>
        <p:spPr bwMode="auto">
          <a:xfrm>
            <a:off x="6381756" y="5955873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1" name="Shape 66"/>
          <p:cNvCxnSpPr>
            <a:stCxn id="69" idx="3"/>
            <a:endCxn id="70" idx="1"/>
          </p:cNvCxnSpPr>
          <p:nvPr/>
        </p:nvCxnSpPr>
        <p:spPr bwMode="auto">
          <a:xfrm>
            <a:off x="4452930" y="5991592"/>
            <a:ext cx="1928826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73" name="직선 연결선 72"/>
          <p:cNvCxnSpPr/>
          <p:nvPr/>
        </p:nvCxnSpPr>
        <p:spPr bwMode="auto">
          <a:xfrm>
            <a:off x="5238748" y="5527245"/>
            <a:ext cx="285752" cy="214314"/>
          </a:xfrm>
          <a:prstGeom prst="lin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직선 연결선 73"/>
          <p:cNvCxnSpPr/>
          <p:nvPr/>
        </p:nvCxnSpPr>
        <p:spPr bwMode="auto">
          <a:xfrm>
            <a:off x="5238748" y="5884435"/>
            <a:ext cx="285752" cy="214314"/>
          </a:xfrm>
          <a:prstGeom prst="lin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103843" tIns="51922" rIns="103843" bIns="51922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4.3.4 </a:t>
            </a:r>
            <a:r>
              <a:rPr lang="ko-KR" altLang="en-US" dirty="0"/>
              <a:t>패턴소개 </a:t>
            </a:r>
            <a:r>
              <a:rPr lang="en-US" dirty="0"/>
              <a:t>– Template Method </a:t>
            </a:r>
            <a:r>
              <a:rPr lang="ko-KR" altLang="en-US" dirty="0"/>
              <a:t>패턴</a:t>
            </a:r>
            <a:r>
              <a:rPr lang="en-US" dirty="0"/>
              <a:t>(4/9)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알고리즘 캡슐화 하기 </a:t>
            </a: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(Encapsulating Algorithms)</a:t>
            </a:r>
          </a:p>
          <a:p>
            <a:pPr lvl="1"/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앞에서 볼 수 있듯이 커피를 넣는 것이나 차를 우려내는 것은 차이가 없고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설탕과 우유를 넣는 것이나 레몬을 넣는 것 또한 차이가 없음</a:t>
            </a:r>
            <a:endParaRPr lang="en-US" altLang="ko-KR" sz="16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이 행위들을 좀 더 일반화 시켜야 함</a:t>
            </a:r>
            <a:endParaRPr lang="en-US" altLang="ko-KR" sz="16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4452930" y="2571744"/>
            <a:ext cx="2000264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Beverage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4452930" y="2928934"/>
            <a:ext cx="2000264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800" b="0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4452930" y="3000372"/>
            <a:ext cx="2000264" cy="85725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prepareRecipe()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brew()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addCondiments()</a:t>
            </a:r>
            <a:endParaRPr kumimoji="1" lang="en-US" altLang="ko-KR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</a:t>
            </a:r>
            <a:r>
              <a:rPr kumimoji="1" lang="en-US" altLang="ko-KR" sz="1000" b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boilWater()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pourInCup()</a:t>
            </a:r>
            <a:endParaRPr kumimoji="1" lang="en-US" altLang="ko-KR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3167046" y="4357694"/>
            <a:ext cx="2000264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Coffee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3167046" y="4714884"/>
            <a:ext cx="2000264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800" b="0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3167046" y="4786322"/>
            <a:ext cx="2000264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</a:t>
            </a:r>
            <a:r>
              <a:rPr kumimoji="1" lang="en-US" altLang="ko-KR" sz="1000" b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brew()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addCondiments()</a:t>
            </a:r>
            <a:endParaRPr kumimoji="1" lang="en-US" altLang="ko-KR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7" name="꺾인 연결선 46"/>
          <p:cNvCxnSpPr>
            <a:stCxn id="41" idx="0"/>
            <a:endCxn id="40" idx="2"/>
          </p:cNvCxnSpPr>
          <p:nvPr/>
        </p:nvCxnSpPr>
        <p:spPr bwMode="auto">
          <a:xfrm rot="5400000" flipH="1" flipV="1">
            <a:off x="4560087" y="3464719"/>
            <a:ext cx="500066" cy="1285884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8" name="직사각형 47"/>
          <p:cNvSpPr/>
          <p:nvPr/>
        </p:nvSpPr>
        <p:spPr bwMode="auto">
          <a:xfrm>
            <a:off x="5810252" y="4357694"/>
            <a:ext cx="2000264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Tea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5810252" y="4714884"/>
            <a:ext cx="2000264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800" b="0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직사각형 49"/>
          <p:cNvSpPr/>
          <p:nvPr/>
        </p:nvSpPr>
        <p:spPr bwMode="auto">
          <a:xfrm>
            <a:off x="5810252" y="4786322"/>
            <a:ext cx="2000264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brew()</a:t>
            </a:r>
          </a:p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addCondiments()</a:t>
            </a:r>
          </a:p>
        </p:txBody>
      </p:sp>
      <p:cxnSp>
        <p:nvCxnSpPr>
          <p:cNvPr id="51" name="꺾인 연결선 50"/>
          <p:cNvCxnSpPr>
            <a:stCxn id="48" idx="0"/>
            <a:endCxn id="40" idx="2"/>
          </p:cNvCxnSpPr>
          <p:nvPr/>
        </p:nvCxnSpPr>
        <p:spPr bwMode="auto">
          <a:xfrm rot="16200000" flipV="1">
            <a:off x="5881690" y="3429000"/>
            <a:ext cx="500066" cy="1357322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2" name="이등변 삼각형 51"/>
          <p:cNvSpPr/>
          <p:nvPr/>
        </p:nvSpPr>
        <p:spPr bwMode="auto">
          <a:xfrm>
            <a:off x="5310186" y="3857628"/>
            <a:ext cx="285752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38154" y="2568355"/>
            <a:ext cx="2857520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이제 커피나 레몬차나 동일한 조리법 메소드를 사용할 수 있다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 prepareRecipe()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메소드는 이제 하위클래스에서 재 구현할 수 없게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final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로 선언해야 한다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</a:p>
        </p:txBody>
      </p:sp>
      <p:sp>
        <p:nvSpPr>
          <p:cNvPr id="83" name="직사각형 82"/>
          <p:cNvSpPr/>
          <p:nvPr/>
        </p:nvSpPr>
        <p:spPr bwMode="auto">
          <a:xfrm>
            <a:off x="4238616" y="3071810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직사각형 83"/>
          <p:cNvSpPr/>
          <p:nvPr/>
        </p:nvSpPr>
        <p:spPr bwMode="auto">
          <a:xfrm>
            <a:off x="2809856" y="3214686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5" name="구부러진 연결선 32"/>
          <p:cNvCxnSpPr>
            <a:stCxn id="84" idx="2"/>
            <a:endCxn id="83" idx="1"/>
          </p:cNvCxnSpPr>
          <p:nvPr/>
        </p:nvCxnSpPr>
        <p:spPr bwMode="auto">
          <a:xfrm rot="5400000" flipH="1" flipV="1">
            <a:off x="3452797" y="2500306"/>
            <a:ext cx="178595" cy="1393041"/>
          </a:xfrm>
          <a:prstGeom prst="curvedConnector4">
            <a:avLst>
              <a:gd name="adj1" fmla="val -127999"/>
              <a:gd name="adj2" fmla="val 51282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6" name="TextBox 85"/>
          <p:cNvSpPr txBox="1"/>
          <p:nvPr/>
        </p:nvSpPr>
        <p:spPr>
          <a:xfrm>
            <a:off x="7310450" y="3071810"/>
            <a:ext cx="3286148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brew()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와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addCondiments()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메소드는 커피와 레몬차가 서로 다른 조리법을 적용하므로 추상메소드로 선언하고 하위클래스에서 이를 구현한다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</a:p>
        </p:txBody>
      </p:sp>
      <p:sp>
        <p:nvSpPr>
          <p:cNvPr id="87" name="직사각형 86"/>
          <p:cNvSpPr/>
          <p:nvPr/>
        </p:nvSpPr>
        <p:spPr bwMode="auto">
          <a:xfrm>
            <a:off x="6524632" y="335756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직사각형 87"/>
          <p:cNvSpPr/>
          <p:nvPr/>
        </p:nvSpPr>
        <p:spPr bwMode="auto">
          <a:xfrm>
            <a:off x="7667640" y="300037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9" name="구부러진 연결선 88"/>
          <p:cNvCxnSpPr>
            <a:stCxn id="88" idx="0"/>
            <a:endCxn id="87" idx="3"/>
          </p:cNvCxnSpPr>
          <p:nvPr/>
        </p:nvCxnSpPr>
        <p:spPr bwMode="auto">
          <a:xfrm rot="16200000" flipH="1" flipV="1">
            <a:off x="6953260" y="2643181"/>
            <a:ext cx="392909" cy="1107289"/>
          </a:xfrm>
          <a:prstGeom prst="curvedConnector4">
            <a:avLst>
              <a:gd name="adj1" fmla="val -58181"/>
              <a:gd name="adj2" fmla="val 51613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3" name="직사각형 102"/>
          <p:cNvSpPr/>
          <p:nvPr/>
        </p:nvSpPr>
        <p:spPr bwMode="auto">
          <a:xfrm>
            <a:off x="4452930" y="3214686"/>
            <a:ext cx="2000264" cy="285752"/>
          </a:xfrm>
          <a:prstGeom prst="rect">
            <a:avLst/>
          </a:prstGeom>
          <a:noFill/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595278" y="5256118"/>
            <a:ext cx="4786346" cy="116955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addCondiments() {</a:t>
            </a:r>
          </a:p>
          <a:p>
            <a:pPr algn="l">
              <a:spcBef>
                <a:spcPts val="0"/>
              </a:spcBef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System.</a:t>
            </a:r>
            <a:r>
              <a:rPr lang="en-US" altLang="ko-KR" sz="1000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.println(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"Adding Sugar and Milk..."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>
              <a:spcBef>
                <a:spcPts val="0"/>
              </a:spcBef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 algn="l">
              <a:spcBef>
                <a:spcPts val="0"/>
              </a:spcBef>
            </a:pPr>
            <a:endParaRPr lang="en-US" altLang="ko-KR" sz="1000" b="1" dirty="0" smtClean="0">
              <a:solidFill>
                <a:srgbClr val="7F0055"/>
              </a:solidFill>
              <a:latin typeface="Courier New"/>
            </a:endParaRP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brew() {</a:t>
            </a:r>
          </a:p>
          <a:p>
            <a:pPr algn="l">
              <a:spcBef>
                <a:spcPts val="0"/>
              </a:spcBef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System.</a:t>
            </a:r>
            <a:r>
              <a:rPr lang="en-US" altLang="ko-KR" sz="1000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.println(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"Dripping Coffee through filter..."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); </a:t>
            </a:r>
          </a:p>
          <a:p>
            <a:pPr algn="l">
              <a:spcBef>
                <a:spcPts val="0"/>
              </a:spcBef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ko-KR" altLang="en-US" sz="1000" dirty="0"/>
          </a:p>
        </p:txBody>
      </p:sp>
      <p:sp>
        <p:nvSpPr>
          <p:cNvPr id="106" name="직사각형 105"/>
          <p:cNvSpPr/>
          <p:nvPr/>
        </p:nvSpPr>
        <p:spPr>
          <a:xfrm>
            <a:off x="5810252" y="5256118"/>
            <a:ext cx="3929090" cy="116955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addCondiments() {</a:t>
            </a:r>
          </a:p>
          <a:p>
            <a:pPr algn="l">
              <a:spcBef>
                <a:spcPts val="0"/>
              </a:spcBef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System.</a:t>
            </a:r>
            <a:r>
              <a:rPr lang="en-US" altLang="ko-KR" sz="1000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.println(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"Adding Lemon..."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>
              <a:spcBef>
                <a:spcPts val="0"/>
              </a:spcBef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 algn="l">
              <a:spcBef>
                <a:spcPts val="0"/>
              </a:spcBef>
            </a:pPr>
            <a:endParaRPr lang="en-US" altLang="ko-KR" sz="1000" b="1" dirty="0" smtClean="0">
              <a:solidFill>
                <a:srgbClr val="7F0055"/>
              </a:solidFill>
              <a:latin typeface="Courier New"/>
            </a:endParaRP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brew() {</a:t>
            </a:r>
          </a:p>
          <a:p>
            <a:pPr algn="l">
              <a:spcBef>
                <a:spcPts val="0"/>
              </a:spcBef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System.</a:t>
            </a:r>
            <a:r>
              <a:rPr lang="en-US" altLang="ko-KR" sz="1000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.println(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"Steeping the tea..."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>
              <a:spcBef>
                <a:spcPts val="0"/>
              </a:spcBef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ko-KR" altLang="en-US" sz="1000" dirty="0"/>
          </a:p>
        </p:txBody>
      </p:sp>
      <p:sp>
        <p:nvSpPr>
          <p:cNvPr id="107" name="TextBox 106"/>
          <p:cNvSpPr txBox="1"/>
          <p:nvPr/>
        </p:nvSpPr>
        <p:spPr>
          <a:xfrm>
            <a:off x="666716" y="4643446"/>
            <a:ext cx="2286016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커피클래스에서 커피를 넣고 설탕과 우유를 첨가하는 행위를 구현한다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</a:p>
        </p:txBody>
      </p:sp>
      <p:sp>
        <p:nvSpPr>
          <p:cNvPr id="108" name="직사각형 107"/>
          <p:cNvSpPr/>
          <p:nvPr/>
        </p:nvSpPr>
        <p:spPr bwMode="auto">
          <a:xfrm>
            <a:off x="523841" y="5357826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9" name="직사각형 108"/>
          <p:cNvSpPr/>
          <p:nvPr/>
        </p:nvSpPr>
        <p:spPr bwMode="auto">
          <a:xfrm>
            <a:off x="595279" y="4857760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10" name="구부러진 연결선 32"/>
          <p:cNvCxnSpPr>
            <a:stCxn id="109" idx="1"/>
            <a:endCxn id="108" idx="1"/>
          </p:cNvCxnSpPr>
          <p:nvPr/>
        </p:nvCxnSpPr>
        <p:spPr bwMode="auto">
          <a:xfrm rot="10800000" flipV="1">
            <a:off x="523841" y="4893479"/>
            <a:ext cx="71438" cy="500066"/>
          </a:xfrm>
          <a:prstGeom prst="curvedConnector3">
            <a:avLst>
              <a:gd name="adj1" fmla="val 419998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1" name="TextBox 110"/>
          <p:cNvSpPr txBox="1"/>
          <p:nvPr/>
        </p:nvSpPr>
        <p:spPr>
          <a:xfrm>
            <a:off x="8524896" y="4643446"/>
            <a:ext cx="2286016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차클래스에서 차를 우려내고 레몬을 첨가하는 행위를 구현한다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</a:p>
        </p:txBody>
      </p:sp>
      <p:sp>
        <p:nvSpPr>
          <p:cNvPr id="112" name="직사각형 111"/>
          <p:cNvSpPr/>
          <p:nvPr/>
        </p:nvSpPr>
        <p:spPr bwMode="auto">
          <a:xfrm>
            <a:off x="9810780" y="5357826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3" name="직사각형 112"/>
          <p:cNvSpPr/>
          <p:nvPr/>
        </p:nvSpPr>
        <p:spPr bwMode="auto">
          <a:xfrm>
            <a:off x="10167970" y="5000636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14" name="구부러진 연결선 88"/>
          <p:cNvCxnSpPr>
            <a:stCxn id="113" idx="2"/>
            <a:endCxn id="112" idx="3"/>
          </p:cNvCxnSpPr>
          <p:nvPr/>
        </p:nvCxnSpPr>
        <p:spPr bwMode="auto">
          <a:xfrm rot="5400000">
            <a:off x="9882219" y="5072074"/>
            <a:ext cx="321471" cy="321471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103843" tIns="51922" rIns="103843" bIns="51922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4.3.4 </a:t>
            </a:r>
            <a:r>
              <a:rPr lang="ko-KR" altLang="en-US" dirty="0"/>
              <a:t>패턴소개 </a:t>
            </a:r>
            <a:r>
              <a:rPr lang="en-US" dirty="0"/>
              <a:t>– Template Method </a:t>
            </a:r>
            <a:r>
              <a:rPr lang="ko-KR" altLang="en-US" dirty="0"/>
              <a:t>패턴</a:t>
            </a:r>
            <a:r>
              <a:rPr lang="en-US" dirty="0"/>
              <a:t>(5/9)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Template 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메소드와 </a:t>
            </a: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Hook 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메소드</a:t>
            </a:r>
            <a:endParaRPr lang="en-US" altLang="ko-KR" sz="18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템플릿 메소드는 알고리즘 단계를 정의하고 하나 또는 그 이상의 단계를 하위클래스에서 구현하도록 제공</a:t>
            </a:r>
            <a:endParaRPr lang="en-US" altLang="ko-KR" sz="16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훅 메소드는 추상클래스에 정의된 메소드들 중에서 구현이 비어있거나 기본 구현만 되어 있는 메소드를 의미</a:t>
            </a:r>
            <a:endParaRPr lang="ko-KR" altLang="en-US" sz="16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4056844" y="2490038"/>
            <a:ext cx="2643206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Beverage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4056844" y="2847228"/>
            <a:ext cx="2643206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800" b="0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4056844" y="2918666"/>
            <a:ext cx="2643206" cy="10278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prepareRecipe()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brew()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addCondiments()</a:t>
            </a:r>
            <a:endParaRPr kumimoji="1" lang="en-US" altLang="ko-KR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</a:t>
            </a:r>
            <a:r>
              <a:rPr kumimoji="1" lang="en-US" altLang="ko-KR" sz="1000" b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boilWater()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pourInCup()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customerWantsCondiments() : boolean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7820" y="2420860"/>
            <a:ext cx="2857520" cy="105259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prepareRecipe()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메소드는 템플릿 메소드이다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그 이유는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전체를 수행하는 메소드이고 또한 알고리즘에 대한 템플릿을 제공하기 때문이다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</a:p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템플릿에서 알고리즘의 각 단계는 메소드에 의해서 표현된다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</a:p>
        </p:txBody>
      </p:sp>
      <p:sp>
        <p:nvSpPr>
          <p:cNvPr id="10" name="직사각형 9"/>
          <p:cNvSpPr/>
          <p:nvPr/>
        </p:nvSpPr>
        <p:spPr bwMode="auto">
          <a:xfrm>
            <a:off x="3985406" y="3089215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3485340" y="270661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2" name="구부러진 연결선 32"/>
          <p:cNvCxnSpPr>
            <a:stCxn id="11" idx="3"/>
            <a:endCxn id="10" idx="1"/>
          </p:cNvCxnSpPr>
          <p:nvPr/>
        </p:nvCxnSpPr>
        <p:spPr bwMode="auto">
          <a:xfrm>
            <a:off x="3556778" y="2742331"/>
            <a:ext cx="428628" cy="382603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직사각형 13"/>
          <p:cNvSpPr/>
          <p:nvPr/>
        </p:nvSpPr>
        <p:spPr>
          <a:xfrm>
            <a:off x="627820" y="3635306"/>
            <a:ext cx="2857520" cy="10156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prepareRecipe() {</a:t>
            </a:r>
          </a:p>
          <a:p>
            <a:pPr algn="l">
              <a:spcBef>
                <a:spcPts val="0"/>
              </a:spcBef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boilWater();</a:t>
            </a:r>
          </a:p>
          <a:p>
            <a:pPr algn="l">
              <a:spcBef>
                <a:spcPts val="0"/>
              </a:spcBef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brew();</a:t>
            </a:r>
          </a:p>
          <a:p>
            <a:pPr algn="l">
              <a:spcBef>
                <a:spcPts val="0"/>
              </a:spcBef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pourInCup();</a:t>
            </a:r>
          </a:p>
          <a:p>
            <a:pPr algn="l">
              <a:spcBef>
                <a:spcPts val="0"/>
              </a:spcBef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addCondiments();</a:t>
            </a:r>
          </a:p>
          <a:p>
            <a:pPr algn="l">
              <a:spcBef>
                <a:spcPts val="0"/>
              </a:spcBef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ko-KR" alt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7128678" y="2660587"/>
            <a:ext cx="2857520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훅 메소드는 하위클래스에서 알고리즘의 변화를 주기 위해서 구현할 수도 있고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,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그렇지 않다면 훅 메소드를 무시할 수 있다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</a:p>
        </p:txBody>
      </p:sp>
      <p:sp>
        <p:nvSpPr>
          <p:cNvPr id="16" name="직사각형 15"/>
          <p:cNvSpPr/>
          <p:nvPr/>
        </p:nvSpPr>
        <p:spPr bwMode="auto">
          <a:xfrm>
            <a:off x="6771488" y="3589281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7414430" y="3232091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8" name="구부러진 연결선 32"/>
          <p:cNvCxnSpPr>
            <a:stCxn id="17" idx="2"/>
            <a:endCxn id="16" idx="3"/>
          </p:cNvCxnSpPr>
          <p:nvPr/>
        </p:nvCxnSpPr>
        <p:spPr bwMode="auto">
          <a:xfrm rot="5400000">
            <a:off x="6985803" y="3160653"/>
            <a:ext cx="321471" cy="607223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직사각형 20"/>
          <p:cNvSpPr/>
          <p:nvPr/>
        </p:nvSpPr>
        <p:spPr bwMode="auto">
          <a:xfrm>
            <a:off x="3985406" y="5160917"/>
            <a:ext cx="2857520" cy="571504"/>
          </a:xfrm>
          <a:prstGeom prst="rect">
            <a:avLst/>
          </a:prstGeom>
          <a:noFill/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lvl="0" algn="l">
              <a:spcBef>
                <a:spcPts val="0"/>
              </a:spcBef>
              <a:buClr>
                <a:srgbClr val="333333"/>
              </a:buClr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  <a:ea typeface="굴림체" pitchFamily="49" charset="-127"/>
              </a:rPr>
              <a:t>if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  <a:ea typeface="굴림체" pitchFamily="49" charset="-127"/>
              </a:rPr>
              <a:t> (customerWantsCondiments()) {</a:t>
            </a:r>
          </a:p>
          <a:p>
            <a:pPr lvl="0" algn="l">
              <a:spcBef>
                <a:spcPts val="0"/>
              </a:spcBef>
              <a:buClr>
                <a:srgbClr val="333333"/>
              </a:buClr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  <a:ea typeface="굴림체" pitchFamily="49" charset="-127"/>
              </a:rPr>
              <a:t>    addCondiments();</a:t>
            </a:r>
          </a:p>
          <a:p>
            <a:pPr lvl="0" algn="l">
              <a:spcBef>
                <a:spcPts val="0"/>
              </a:spcBef>
              <a:buClr>
                <a:srgbClr val="333333"/>
              </a:buClr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  <a:ea typeface="굴림체" pitchFamily="49" charset="-127"/>
              </a:rPr>
              <a:t>}</a:t>
            </a:r>
            <a:endParaRPr lang="ko-KR" altLang="en-US" sz="1000" dirty="0">
              <a:solidFill>
                <a:srgbClr val="333333"/>
              </a:solidFill>
              <a:latin typeface="Tahoma" pitchFamily="34" charset="0"/>
              <a:ea typeface="굴림체" pitchFamily="49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057240" y="3803595"/>
            <a:ext cx="3429024" cy="55399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boolean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customerWantsCondiments() {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return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true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 algn="l">
              <a:spcBef>
                <a:spcPts val="0"/>
              </a:spcBef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ko-KR" altLang="en-US" sz="1000" dirty="0"/>
          </a:p>
        </p:txBody>
      </p:sp>
      <p:sp>
        <p:nvSpPr>
          <p:cNvPr id="24" name="직사각형 23"/>
          <p:cNvSpPr/>
          <p:nvPr/>
        </p:nvSpPr>
        <p:spPr bwMode="auto">
          <a:xfrm>
            <a:off x="627820" y="4303661"/>
            <a:ext cx="2857520" cy="142876"/>
          </a:xfrm>
          <a:prstGeom prst="rect">
            <a:avLst/>
          </a:prstGeom>
          <a:noFill/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lvl="0" algn="l">
              <a:buClr>
                <a:srgbClr val="333333"/>
              </a:buClr>
            </a:pPr>
            <a:endParaRPr lang="ko-KR" altLang="en-US" sz="800" dirty="0">
              <a:solidFill>
                <a:srgbClr val="333333"/>
              </a:solidFill>
              <a:latin typeface="Tahoma" pitchFamily="34" charset="0"/>
              <a:ea typeface="굴림체" pitchFamily="49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3842530" y="5375231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2556646" y="4589413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99390" y="4955356"/>
            <a:ext cx="2214578" cy="276999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템플릿 메소드 내에 훅 메소드 적용</a:t>
            </a:r>
            <a:endParaRPr lang="en-US" altLang="ko-KR" sz="1200" b="1" dirty="0" smtClean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628744" y="4829986"/>
            <a:ext cx="2857520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customerWantsConditions()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메소드는 하위클래스에서 알고리즘 변화가 필요할 경우 구현할 수 있다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원하지 않을 경우에는 기본적인 구현이 있으므로 알고리즘 수행에 영향이 없다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</a:p>
        </p:txBody>
      </p:sp>
      <p:sp>
        <p:nvSpPr>
          <p:cNvPr id="31" name="직사각형 30"/>
          <p:cNvSpPr/>
          <p:nvPr/>
        </p:nvSpPr>
        <p:spPr bwMode="auto">
          <a:xfrm>
            <a:off x="6842926" y="5303793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7628744" y="5303793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3" name="구부러진 연결선 32"/>
          <p:cNvCxnSpPr>
            <a:stCxn id="32" idx="1"/>
            <a:endCxn id="31" idx="3"/>
          </p:cNvCxnSpPr>
          <p:nvPr/>
        </p:nvCxnSpPr>
        <p:spPr bwMode="auto">
          <a:xfrm rot="10800000">
            <a:off x="6914364" y="5339512"/>
            <a:ext cx="714380" cy="1588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직사각형 35"/>
          <p:cNvSpPr/>
          <p:nvPr/>
        </p:nvSpPr>
        <p:spPr bwMode="auto">
          <a:xfrm>
            <a:off x="8271686" y="4803727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8271686" y="4384623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8" name="구부러진 연결선 32"/>
          <p:cNvCxnSpPr>
            <a:stCxn id="37" idx="2"/>
            <a:endCxn id="36" idx="0"/>
          </p:cNvCxnSpPr>
          <p:nvPr/>
        </p:nvCxnSpPr>
        <p:spPr bwMode="auto">
          <a:xfrm rot="5400000">
            <a:off x="8133572" y="4629894"/>
            <a:ext cx="347666" cy="1588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구부러진 연결선 32"/>
          <p:cNvCxnSpPr>
            <a:stCxn id="26" idx="2"/>
            <a:endCxn id="25" idx="1"/>
          </p:cNvCxnSpPr>
          <p:nvPr/>
        </p:nvCxnSpPr>
        <p:spPr bwMode="auto">
          <a:xfrm rot="16200000" flipH="1">
            <a:off x="2842398" y="4410817"/>
            <a:ext cx="750099" cy="1250165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5595938" y="4786322"/>
            <a:ext cx="1428760" cy="1357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l"/>
            <a:endParaRPr lang="ko-KR" altLang="en-US" sz="800" b="1" dirty="0" smtClean="0">
              <a:solidFill>
                <a:srgbClr val="7F0055"/>
              </a:solidFill>
              <a:latin typeface="Courier New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81426" y="4786322"/>
            <a:ext cx="1428760" cy="1357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l"/>
            <a:endParaRPr lang="ko-KR" altLang="en-US" sz="800" b="1" dirty="0" smtClean="0">
              <a:solidFill>
                <a:srgbClr val="7F0055"/>
              </a:solidFill>
              <a:latin typeface="Courier New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103843" tIns="51922" rIns="103843" bIns="51922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4.3.4 </a:t>
            </a:r>
            <a:r>
              <a:rPr lang="ko-KR" altLang="en-US" dirty="0"/>
              <a:t>패턴소개 </a:t>
            </a:r>
            <a:r>
              <a:rPr lang="en-US" dirty="0"/>
              <a:t>– Template Method </a:t>
            </a:r>
            <a:r>
              <a:rPr lang="ko-KR" altLang="en-US" dirty="0"/>
              <a:t>패턴</a:t>
            </a:r>
            <a:r>
              <a:rPr lang="en-US" dirty="0"/>
              <a:t>(6/9)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할리우드 원칙 </a:t>
            </a: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(Hollywood Principle)</a:t>
            </a:r>
          </a:p>
          <a:p>
            <a:pPr lvl="1"/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의존성 문제로 고수준의 구성요소가 저수준의 구성요소에 의존하고 반대로 저수준의 구성요소가 고수준의 구성요소에 의존하게 되면 의존성이 꼬이게 됨</a:t>
            </a:r>
            <a:endParaRPr lang="en-US" altLang="ko-KR" sz="16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이러한 복잡한 문제를 처리하기 위한 원칙을 말함</a:t>
            </a:r>
            <a:endParaRPr lang="ko-KR" altLang="en-US" sz="16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667112" y="3571876"/>
            <a:ext cx="3571900" cy="12144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l"/>
            <a:endParaRPr lang="ko-KR" altLang="en-US" sz="800" b="1" dirty="0" smtClean="0">
              <a:solidFill>
                <a:srgbClr val="7F0055"/>
              </a:solidFill>
              <a:latin typeface="Courier New"/>
            </a:endParaRPr>
          </a:p>
        </p:txBody>
      </p:sp>
      <p:sp>
        <p:nvSpPr>
          <p:cNvPr id="6" name="이등변 삼각형 5"/>
          <p:cNvSpPr/>
          <p:nvPr/>
        </p:nvSpPr>
        <p:spPr>
          <a:xfrm>
            <a:off x="4024302" y="4312632"/>
            <a:ext cx="1143008" cy="500066"/>
          </a:xfrm>
          <a:prstGeom prst="triangl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ko-KR" altLang="en-US" sz="800" b="1" dirty="0" smtClean="0">
              <a:solidFill>
                <a:srgbClr val="7F0055"/>
              </a:solidFill>
              <a:latin typeface="Courier New"/>
            </a:endParaRPr>
          </a:p>
        </p:txBody>
      </p:sp>
      <p:sp>
        <p:nvSpPr>
          <p:cNvPr id="7" name="타원 6"/>
          <p:cNvSpPr>
            <a:spLocks/>
          </p:cNvSpPr>
          <p:nvPr/>
        </p:nvSpPr>
        <p:spPr>
          <a:xfrm>
            <a:off x="5810252" y="4312632"/>
            <a:ext cx="1000132" cy="100013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l"/>
            <a:endParaRPr lang="ko-KR" altLang="en-US" sz="800" b="1" dirty="0" smtClean="0">
              <a:solidFill>
                <a:srgbClr val="7F0055"/>
              </a:solidFill>
              <a:latin typeface="Courier New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52864" y="4803906"/>
            <a:ext cx="1285884" cy="2143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endParaRPr lang="ko-KR" altLang="en-US" sz="800" b="1" dirty="0" smtClean="0">
              <a:solidFill>
                <a:srgbClr val="7F0055"/>
              </a:solidFill>
              <a:latin typeface="Courier New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738814" y="4803906"/>
            <a:ext cx="1143008" cy="6253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/>
          <a:p>
            <a:pPr algn="l"/>
            <a:endParaRPr lang="ko-KR" altLang="en-US" sz="800" b="1" dirty="0" smtClean="0">
              <a:solidFill>
                <a:srgbClr val="7F0055"/>
              </a:solidFill>
              <a:latin typeface="Courier New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27792" y="3714752"/>
            <a:ext cx="2239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High-Level Component</a:t>
            </a:r>
            <a:endParaRPr lang="ko-KR" alt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4015336" y="5162148"/>
            <a:ext cx="1223412" cy="63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Low-Level</a:t>
            </a:r>
          </a:p>
          <a:p>
            <a:r>
              <a:rPr lang="en-US" altLang="ko-KR" sz="1600" dirty="0" smtClean="0"/>
              <a:t>Component</a:t>
            </a:r>
            <a:endParaRPr lang="ko-KR" alt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5729848" y="5143512"/>
            <a:ext cx="1223412" cy="63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Low-Level</a:t>
            </a:r>
          </a:p>
          <a:p>
            <a:r>
              <a:rPr lang="en-US" altLang="ko-KR" sz="1600" dirty="0" smtClean="0"/>
              <a:t>Component</a:t>
            </a:r>
            <a:endParaRPr lang="ko-KR" alt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3667112" y="2643182"/>
            <a:ext cx="3571900" cy="4985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The Hollywood Principle</a:t>
            </a:r>
          </a:p>
          <a:p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“Don not call us, we will call you”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81030" y="4857760"/>
            <a:ext cx="2500330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Low-Level Component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는 각각 자신의 알고리즘에 충실하면 된다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24764" y="5643578"/>
            <a:ext cx="2643206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Low-Level Component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는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절대 직접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High-Level Component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를 호출할 수 없다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739078" y="3071810"/>
            <a:ext cx="2643206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High-Level Component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는 알고리즘 시작과 방법을 제어한다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3840" y="3199155"/>
            <a:ext cx="2786082" cy="101566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Template Method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패턴에서도 템플릿 메소드를 포함하고 있는 상위클래스가 전체 알고리즘을 제어하고 있고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하위 클래스는 알고리즘의 각 단계를 구현하고 있어 할리우드 원칙을 적용한 좋은 예이다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</a:p>
        </p:txBody>
      </p:sp>
      <p:sp>
        <p:nvSpPr>
          <p:cNvPr id="20" name="직사각형 19"/>
          <p:cNvSpPr/>
          <p:nvPr/>
        </p:nvSpPr>
        <p:spPr bwMode="auto">
          <a:xfrm>
            <a:off x="3524236" y="278605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2881294" y="314324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2" name="구부러진 연결선 32"/>
          <p:cNvCxnSpPr>
            <a:stCxn id="21" idx="0"/>
            <a:endCxn id="20" idx="1"/>
          </p:cNvCxnSpPr>
          <p:nvPr/>
        </p:nvCxnSpPr>
        <p:spPr bwMode="auto">
          <a:xfrm rot="5400000" flipH="1" flipV="1">
            <a:off x="3059889" y="2678902"/>
            <a:ext cx="321471" cy="607223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직사각형 22"/>
          <p:cNvSpPr/>
          <p:nvPr/>
        </p:nvSpPr>
        <p:spPr bwMode="auto">
          <a:xfrm>
            <a:off x="3667112" y="564357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2890818" y="5143513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5" name="구부러진 연결선 32"/>
          <p:cNvCxnSpPr>
            <a:stCxn id="24" idx="2"/>
            <a:endCxn id="23" idx="1"/>
          </p:cNvCxnSpPr>
          <p:nvPr/>
        </p:nvCxnSpPr>
        <p:spPr bwMode="auto">
          <a:xfrm rot="16200000" flipH="1">
            <a:off x="3064651" y="5076836"/>
            <a:ext cx="464346" cy="740575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8" name="직사각형 27"/>
          <p:cNvSpPr/>
          <p:nvPr/>
        </p:nvSpPr>
        <p:spPr bwMode="auto">
          <a:xfrm>
            <a:off x="7167574" y="528638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7881954" y="5572141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0" name="구부러진 연결선 32"/>
          <p:cNvCxnSpPr>
            <a:stCxn id="29" idx="0"/>
            <a:endCxn id="28" idx="3"/>
          </p:cNvCxnSpPr>
          <p:nvPr/>
        </p:nvCxnSpPr>
        <p:spPr bwMode="auto">
          <a:xfrm rot="16200000" flipV="1">
            <a:off x="7453326" y="5107793"/>
            <a:ext cx="250034" cy="678661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4" name="직사각형 33"/>
          <p:cNvSpPr/>
          <p:nvPr/>
        </p:nvSpPr>
        <p:spPr bwMode="auto">
          <a:xfrm>
            <a:off x="7381888" y="407194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8024830" y="350043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6" name="구부러진 연결선 32"/>
          <p:cNvCxnSpPr>
            <a:stCxn id="35" idx="2"/>
            <a:endCxn id="34" idx="3"/>
          </p:cNvCxnSpPr>
          <p:nvPr/>
        </p:nvCxnSpPr>
        <p:spPr bwMode="auto">
          <a:xfrm rot="5400000">
            <a:off x="7489046" y="3536157"/>
            <a:ext cx="535785" cy="607223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103843" tIns="51922" rIns="103843" bIns="51922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4.3.4 </a:t>
            </a:r>
            <a:r>
              <a:rPr lang="ko-KR" altLang="en-US" dirty="0"/>
              <a:t>패턴소개 </a:t>
            </a:r>
            <a:r>
              <a:rPr lang="en-US" dirty="0"/>
              <a:t>– Template Method </a:t>
            </a:r>
            <a:r>
              <a:rPr lang="ko-KR" altLang="en-US" dirty="0"/>
              <a:t>패턴</a:t>
            </a:r>
            <a:r>
              <a:rPr lang="en-US" dirty="0"/>
              <a:t>(7/9)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Client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클래스 수행 결과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95938" y="2071678"/>
            <a:ext cx="4857750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직사각형 5"/>
          <p:cNvSpPr/>
          <p:nvPr/>
        </p:nvSpPr>
        <p:spPr>
          <a:xfrm>
            <a:off x="738154" y="2240530"/>
            <a:ext cx="4643470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main(String[]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args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Client </a:t>
            </a:r>
            <a:r>
              <a:rPr lang="en-US" altLang="ko-KR" sz="1000" dirty="0" err="1" smtClean="0">
                <a:solidFill>
                  <a:srgbClr val="000000"/>
                </a:solidFill>
                <a:latin typeface="Courier New"/>
              </a:rPr>
              <a:t>client</a:t>
            </a: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Client();</a:t>
            </a:r>
          </a:p>
          <a:p>
            <a:pPr algn="l"/>
            <a:endParaRPr lang="ko-KR" altLang="en-US" sz="1000" dirty="0" smtClean="0">
              <a:latin typeface="Courier New"/>
            </a:endParaRP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Beverage coffee = </a:t>
            </a:r>
            <a:r>
              <a:rPr lang="en-US" altLang="ko-KR" sz="1000" dirty="0" err="1" smtClean="0">
                <a:solidFill>
                  <a:srgbClr val="000000"/>
                </a:solidFill>
                <a:latin typeface="Courier New"/>
              </a:rPr>
              <a:t>client.pressCoffeeButton</a:t>
            </a: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altLang="ko-KR" sz="1000" dirty="0" err="1" smtClean="0">
                <a:solidFill>
                  <a:srgbClr val="000000"/>
                </a:solidFill>
                <a:latin typeface="Courier New"/>
              </a:rPr>
              <a:t>coffee.prepareRecipe</a:t>
            </a: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 algn="l"/>
            <a:endParaRPr lang="ko-KR" altLang="en-US" sz="1000" dirty="0" smtClean="0">
              <a:latin typeface="Courier New"/>
            </a:endParaRP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System.</a:t>
            </a:r>
            <a:r>
              <a:rPr lang="en-US" altLang="ko-KR" sz="1000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.println();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Beverage tea = </a:t>
            </a:r>
            <a:r>
              <a:rPr lang="en-US" altLang="ko-KR" sz="1000" dirty="0" err="1" smtClean="0">
                <a:solidFill>
                  <a:srgbClr val="000000"/>
                </a:solidFill>
                <a:latin typeface="Courier New"/>
              </a:rPr>
              <a:t>client.pressTeaButton</a:t>
            </a: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altLang="ko-KR" sz="1000" dirty="0" err="1" smtClean="0">
                <a:solidFill>
                  <a:srgbClr val="000000"/>
                </a:solidFill>
                <a:latin typeface="Courier New"/>
              </a:rPr>
              <a:t>tea.prepareRecipe</a:t>
            </a: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 algn="l"/>
            <a:endParaRPr lang="ko-KR" altLang="en-US" sz="1000" dirty="0" smtClean="0">
              <a:latin typeface="Courier New"/>
            </a:endParaRP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System.</a:t>
            </a:r>
            <a:r>
              <a:rPr lang="en-US" altLang="ko-KR" sz="1000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.println();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System.</a:t>
            </a:r>
            <a:r>
              <a:rPr lang="en-US" altLang="ko-KR" sz="1000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.println(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000" i="1" dirty="0" smtClean="0">
                <a:solidFill>
                  <a:srgbClr val="2A00FF"/>
                </a:solidFill>
                <a:latin typeface="Courier New"/>
              </a:rPr>
              <a:t>블랙커피버튼을 누르셨습니다</a:t>
            </a:r>
            <a:r>
              <a:rPr lang="en-US" altLang="ko-KR" sz="1000" i="1" dirty="0" smtClean="0">
                <a:solidFill>
                  <a:srgbClr val="2A00FF"/>
                </a:solidFill>
                <a:latin typeface="Courier New"/>
              </a:rPr>
              <a:t>."</a:t>
            </a:r>
            <a:r>
              <a:rPr lang="en-US" altLang="ko-KR" sz="1000" i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((Coffee) coffee).</a:t>
            </a:r>
            <a:r>
              <a:rPr lang="en-US" altLang="ko-KR" sz="1000" dirty="0" err="1" smtClean="0">
                <a:solidFill>
                  <a:srgbClr val="000000"/>
                </a:solidFill>
                <a:latin typeface="Courier New"/>
              </a:rPr>
              <a:t>setCustomerWantsCondiments</a:t>
            </a: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false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altLang="ko-KR" sz="1000" dirty="0" err="1" smtClean="0">
                <a:solidFill>
                  <a:srgbClr val="000000"/>
                </a:solidFill>
                <a:latin typeface="Courier New"/>
              </a:rPr>
              <a:t>coffee.prepareRecipe</a:t>
            </a: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ko-KR" altLang="en-US" sz="1000" dirty="0"/>
          </a:p>
        </p:txBody>
      </p:sp>
      <p:sp>
        <p:nvSpPr>
          <p:cNvPr id="7" name="직사각형 6"/>
          <p:cNvSpPr/>
          <p:nvPr/>
        </p:nvSpPr>
        <p:spPr bwMode="auto">
          <a:xfrm>
            <a:off x="1023906" y="4286256"/>
            <a:ext cx="4143404" cy="571504"/>
          </a:xfrm>
          <a:prstGeom prst="rect">
            <a:avLst/>
          </a:prstGeom>
          <a:noFill/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lvl="0" algn="l">
              <a:buClr>
                <a:srgbClr val="333333"/>
              </a:buClr>
            </a:pPr>
            <a:endParaRPr lang="ko-KR" altLang="en-US" sz="800" dirty="0">
              <a:solidFill>
                <a:srgbClr val="333333"/>
              </a:solidFill>
              <a:latin typeface="Tahoma" pitchFamily="34" charset="0"/>
              <a:ea typeface="굴림체" pitchFamily="49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5595938" y="4214818"/>
            <a:ext cx="4857784" cy="714380"/>
          </a:xfrm>
          <a:prstGeom prst="rect">
            <a:avLst/>
          </a:prstGeom>
          <a:noFill/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lvl="0" algn="l">
              <a:buClr>
                <a:srgbClr val="333333"/>
              </a:buClr>
            </a:pPr>
            <a:endParaRPr lang="ko-KR" altLang="en-US" sz="800" dirty="0">
              <a:solidFill>
                <a:srgbClr val="333333"/>
              </a:solidFill>
              <a:latin typeface="Tahoma" pitchFamily="34" charset="0"/>
              <a:ea typeface="굴림체" pitchFamily="49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24170" y="5214950"/>
            <a:ext cx="2214578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Hook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메소드를 이용하여 알고리즘을 변경한 결과이다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</a:p>
        </p:txBody>
      </p:sp>
      <p:sp>
        <p:nvSpPr>
          <p:cNvPr id="10" name="직사각형 9"/>
          <p:cNvSpPr/>
          <p:nvPr/>
        </p:nvSpPr>
        <p:spPr bwMode="auto">
          <a:xfrm>
            <a:off x="2452666" y="4857760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2962256" y="5357826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2" name="구부러진 연결선 32"/>
          <p:cNvCxnSpPr>
            <a:stCxn id="11" idx="1"/>
            <a:endCxn id="10" idx="2"/>
          </p:cNvCxnSpPr>
          <p:nvPr/>
        </p:nvCxnSpPr>
        <p:spPr bwMode="auto">
          <a:xfrm rot="10800000">
            <a:off x="2488386" y="4929199"/>
            <a:ext cx="473871" cy="464347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직사각형 14"/>
          <p:cNvSpPr/>
          <p:nvPr/>
        </p:nvSpPr>
        <p:spPr bwMode="auto">
          <a:xfrm>
            <a:off x="5738814" y="492919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5238748" y="5357826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7" name="구부러진 연결선 32"/>
          <p:cNvCxnSpPr>
            <a:stCxn id="16" idx="3"/>
            <a:endCxn id="15" idx="2"/>
          </p:cNvCxnSpPr>
          <p:nvPr/>
        </p:nvCxnSpPr>
        <p:spPr bwMode="auto">
          <a:xfrm flipV="1">
            <a:off x="5310186" y="5000636"/>
            <a:ext cx="464347" cy="392909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103843" tIns="51922" rIns="103843" bIns="51922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4.3.4 </a:t>
            </a:r>
            <a:r>
              <a:rPr lang="ko-KR" altLang="en-US" dirty="0"/>
              <a:t>패턴소개 </a:t>
            </a:r>
            <a:r>
              <a:rPr lang="en-US" dirty="0"/>
              <a:t>– Template Method </a:t>
            </a:r>
            <a:r>
              <a:rPr lang="ko-KR" altLang="en-US" dirty="0"/>
              <a:t>패턴</a:t>
            </a:r>
            <a:r>
              <a:rPr lang="en-US" dirty="0"/>
              <a:t>(8/9)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적용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알고리즘의 변하지 않는 부분을 한 번 정의하고 다양해질 수 있는 부분을 하위클래스에서 정의할 수 있도록 구현하고자 할 때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하위클래스 사이의 공통적인 행위를 추출하여 하나의 공통 클래스로 정의할 때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일반화를 위한 리펙토링의 예라고 볼 수 있음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기존 코드에서의 차이를 식별한 후 이를 새로운 오퍼레이션으로 구별할 수 있음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차이를 보이는 부분을 템플릿메소드로 정의하고 나중에 상속받은 하위클래스가 정의하는 오퍼레이션을 호출하게 함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하위클래스 확장을 제어할 수 있음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템플릿 메소드가 어떤 특정한 시점에 훅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(Hook)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메소드를 호출하도록 정의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실제로 이 훅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(Hook)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메소드가 호출되는 순간 새로운 확장이 이루어짐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103843" tIns="51922" rIns="103843" bIns="51922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4.3.4 </a:t>
            </a:r>
            <a:r>
              <a:rPr lang="ko-KR" altLang="en-US" dirty="0"/>
              <a:t>패턴소개 </a:t>
            </a:r>
            <a:r>
              <a:rPr lang="en-US" altLang="ko-KR" dirty="0"/>
              <a:t>– Template Method </a:t>
            </a:r>
            <a:r>
              <a:rPr lang="ko-KR" altLang="en-US" dirty="0"/>
              <a:t>패턴</a:t>
            </a:r>
            <a:r>
              <a:rPr lang="en-US" altLang="ko-KR" dirty="0"/>
              <a:t>(9/9)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클래스 구조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3167046" y="2143116"/>
            <a:ext cx="2000264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AbstractClass</a:t>
            </a:r>
            <a:endParaRPr kumimoji="1" lang="ko-KR" altLang="en-US" sz="12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3167046" y="2500306"/>
            <a:ext cx="2000264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800" b="0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3167046" y="2571744"/>
            <a:ext cx="2000264" cy="50006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8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templateMethod()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800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primitiveOperation1()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</a:t>
            </a:r>
            <a:r>
              <a:rPr kumimoji="1" lang="en-US" altLang="ko-KR" sz="800" b="0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primitiveOperataon2()</a:t>
            </a:r>
            <a:endParaRPr kumimoji="1" lang="en-US" altLang="ko-KR" sz="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3167046" y="4643446"/>
            <a:ext cx="2000264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ConcreteClass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3167046" y="5000636"/>
            <a:ext cx="2000264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800" b="0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3167046" y="5072074"/>
            <a:ext cx="2000264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r>
              <a:rPr lang="en-US" altLang="ko-KR" sz="8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primitiveOperation1()</a:t>
            </a:r>
          </a:p>
          <a:p>
            <a:pPr marL="360363" indent="-360363" algn="l" defTabSz="1038225"/>
            <a:r>
              <a:rPr lang="en-US" altLang="ko-KR" sz="8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primitiveOperataon2()</a:t>
            </a:r>
          </a:p>
        </p:txBody>
      </p:sp>
      <p:cxnSp>
        <p:nvCxnSpPr>
          <p:cNvPr id="11" name="꺾인 연결선 10"/>
          <p:cNvCxnSpPr>
            <a:stCxn id="8" idx="0"/>
            <a:endCxn id="7" idx="2"/>
          </p:cNvCxnSpPr>
          <p:nvPr/>
        </p:nvCxnSpPr>
        <p:spPr bwMode="auto">
          <a:xfrm rot="5400000" flipH="1" flipV="1">
            <a:off x="3381360" y="3857628"/>
            <a:ext cx="1571636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이등변 삼각형 11"/>
          <p:cNvSpPr/>
          <p:nvPr/>
        </p:nvSpPr>
        <p:spPr bwMode="auto">
          <a:xfrm>
            <a:off x="4024302" y="3071810"/>
            <a:ext cx="285752" cy="142876"/>
          </a:xfrm>
          <a:prstGeom prst="triangle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4310054" y="264318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6238880" y="264318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7" name="꺾인 연결선 10"/>
          <p:cNvCxnSpPr>
            <a:stCxn id="15" idx="3"/>
            <a:endCxn id="16" idx="1"/>
          </p:cNvCxnSpPr>
          <p:nvPr/>
        </p:nvCxnSpPr>
        <p:spPr bwMode="auto">
          <a:xfrm>
            <a:off x="4381492" y="2678901"/>
            <a:ext cx="1857388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oval" w="med" len="med"/>
            <a:tailEnd type="triangle"/>
          </a:ln>
          <a:effectLst/>
        </p:spPr>
      </p:cxnSp>
      <p:sp>
        <p:nvSpPr>
          <p:cNvPr id="21" name="모서리가 접힌 도형 20"/>
          <p:cNvSpPr/>
          <p:nvPr/>
        </p:nvSpPr>
        <p:spPr>
          <a:xfrm>
            <a:off x="6238880" y="2500307"/>
            <a:ext cx="2214578" cy="1138654"/>
          </a:xfrm>
          <a:prstGeom prst="foldedCorner">
            <a:avLst/>
          </a:prstGeom>
          <a:solidFill>
            <a:schemeClr val="lt1"/>
          </a:solidFill>
          <a:ln>
            <a:solidFill>
              <a:srgbClr val="969696"/>
            </a:solidFill>
          </a:ln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800" b="1" dirty="0" smtClean="0">
                <a:solidFill>
                  <a:srgbClr val="7F0055"/>
                </a:solidFill>
                <a:latin typeface="Courier New"/>
              </a:rPr>
              <a:t>public void </a:t>
            </a:r>
            <a:r>
              <a:rPr lang="en-US" altLang="ko-KR" sz="800" b="1" dirty="0" smtClean="0">
                <a:latin typeface="Courier New"/>
              </a:rPr>
              <a:t>templateMethod() {</a:t>
            </a:r>
          </a:p>
          <a:p>
            <a:pPr algn="l"/>
            <a:r>
              <a:rPr lang="en-US" altLang="ko-KR" sz="800" b="1" dirty="0" smtClean="0">
                <a:latin typeface="Courier New"/>
              </a:rPr>
              <a:t>    ...</a:t>
            </a:r>
          </a:p>
          <a:p>
            <a:pPr algn="l"/>
            <a:r>
              <a:rPr lang="en-US" altLang="ko-KR" sz="800" b="1" dirty="0" smtClean="0">
                <a:latin typeface="Courier New"/>
              </a:rPr>
              <a:t>    primitiveOperation1();</a:t>
            </a:r>
          </a:p>
          <a:p>
            <a:pPr algn="l"/>
            <a:r>
              <a:rPr lang="en-US" altLang="ko-KR" sz="800" b="1" dirty="0" smtClean="0">
                <a:latin typeface="Courier New"/>
              </a:rPr>
              <a:t>    primitiveOperation2();</a:t>
            </a:r>
          </a:p>
          <a:p>
            <a:pPr algn="l"/>
            <a:r>
              <a:rPr lang="en-US" altLang="ko-KR" sz="800" b="1" dirty="0" smtClean="0">
                <a:latin typeface="Courier New"/>
              </a:rPr>
              <a:t>    ...</a:t>
            </a:r>
          </a:p>
          <a:p>
            <a:pPr algn="l"/>
            <a:r>
              <a:rPr lang="en-US" altLang="ko-KR" sz="800" b="1" dirty="0" smtClean="0">
                <a:latin typeface="Courier New"/>
              </a:rPr>
              <a:t>}</a:t>
            </a:r>
            <a:endParaRPr lang="ko-KR" altLang="en-US" sz="800" b="1" dirty="0" smtClean="0">
              <a:latin typeface="Courier New"/>
            </a:endParaRP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7770" y="138582"/>
            <a:ext cx="10034587" cy="554038"/>
          </a:xfrm>
        </p:spPr>
        <p:txBody>
          <a:bodyPr/>
          <a:lstStyle/>
          <a:p>
            <a:r>
              <a:rPr lang="en-US" altLang="ko-KR" dirty="0" smtClean="0"/>
              <a:t>4.4 </a:t>
            </a:r>
            <a:r>
              <a:rPr lang="ko-KR" altLang="en-US" dirty="0" smtClean="0"/>
              <a:t>기타 생성 패턴 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1652633" y="836640"/>
            <a:ext cx="9272617" cy="299795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4.4.1  Command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패턴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4.4.2  Interpreter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패턴 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4.4.3  Iterator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패턴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4.4.4  Mediator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패턴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4.4.5  Memento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패턴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4.4.6  Observer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패턴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4.4.7  State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패턴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4.4.8  Visitor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패턴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77" y="836613"/>
            <a:ext cx="1395384" cy="5688817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103843" tIns="51922" rIns="103843" bIns="51922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4.4.1 Command </a:t>
            </a:r>
            <a:r>
              <a:rPr lang="ko-KR" altLang="en-US" dirty="0"/>
              <a:t>패턴</a:t>
            </a:r>
            <a:r>
              <a:rPr lang="en-US" dirty="0"/>
              <a:t>(1/6)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의도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요청 자체를 객체화하는 것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서로 다른 요청을 객체화하여 클라이언트에게 파라메터로 넘겨줄 수 있게 함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동기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간단한 그림 그리기 예제로 마우스를 끌면 빨간 점이 연결되어 그림이 그려짐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[clear]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버튼을 누르면 점이 모두 지원 짐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 t="1013"/>
          <a:stretch>
            <a:fillRect/>
          </a:stretch>
        </p:blipFill>
        <p:spPr bwMode="auto">
          <a:xfrm>
            <a:off x="3578397" y="3123228"/>
            <a:ext cx="3871904" cy="3186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1.2.4.</a:t>
            </a:r>
            <a:r>
              <a:rPr lang="ko-KR" altLang="en-US" dirty="0" smtClean="0"/>
              <a:t>디자인 패턴 유래 </a:t>
            </a:r>
            <a:r>
              <a:rPr lang="en-US" altLang="ko-KR" dirty="0" smtClean="0"/>
              <a:t>(2/2)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2510294"/>
          </a:xfrm>
          <a:prstGeom prst="rect">
            <a:avLst/>
          </a:prstGeom>
        </p:spPr>
        <p:txBody>
          <a:bodyPr/>
          <a:lstStyle/>
          <a:p>
            <a:r>
              <a:rPr lang="ko-KR" altLang="en-US" sz="1800" b="0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패턴은 </a:t>
            </a:r>
            <a:r>
              <a:rPr lang="en-US" altLang="ko-KR" sz="1800" b="0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Christopher Alexander</a:t>
            </a:r>
            <a:r>
              <a:rPr lang="ko-KR" altLang="en-US" sz="1800" b="0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의 아키텍처 개념</a:t>
            </a:r>
            <a:r>
              <a:rPr lang="en-US" altLang="ko-KR" sz="1800" b="0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(1977)</a:t>
            </a:r>
            <a:r>
              <a:rPr lang="ko-KR" altLang="en-US" sz="1800" b="0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에서 유래하였다</a:t>
            </a:r>
            <a:r>
              <a:rPr lang="en-US" altLang="ko-KR" sz="1800" b="0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. </a:t>
            </a:r>
          </a:p>
          <a:p>
            <a:r>
              <a:rPr lang="en-US" sz="1800" b="0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1987</a:t>
            </a:r>
            <a:r>
              <a:rPr lang="ko-KR" altLang="en-US" sz="1800" b="0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년에 </a:t>
            </a:r>
            <a:r>
              <a:rPr lang="en-US" altLang="ko-KR" sz="1800" b="0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Kent Beck</a:t>
            </a:r>
            <a:r>
              <a:rPr lang="ko-KR" altLang="en-US" sz="1800" b="0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과 </a:t>
            </a:r>
            <a:r>
              <a:rPr lang="en-US" altLang="ko-KR" sz="1800" b="0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Ward Cunningham</a:t>
            </a:r>
            <a:r>
              <a:rPr lang="ko-KR" altLang="en-US" sz="1800" b="0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이 프로그래밍에 패턴을 적용하기 시작했고 그 결과를 </a:t>
            </a:r>
            <a:r>
              <a:rPr lang="en-US" altLang="ko-KR" sz="1800" b="0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OOPSLA </a:t>
            </a:r>
            <a:r>
              <a:rPr lang="ko-KR" altLang="en-US" sz="1800" b="0" dirty="0" err="1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컨퍼런스에서</a:t>
            </a:r>
            <a:r>
              <a:rPr lang="ko-KR" altLang="en-US" sz="1800" b="0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 발표하였다</a:t>
            </a:r>
            <a:r>
              <a:rPr lang="en-US" altLang="ko-KR" sz="1800" b="0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.  </a:t>
            </a:r>
            <a:endParaRPr lang="en-US" sz="1800" b="0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r>
              <a:rPr lang="en-US" sz="1800" b="0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1994</a:t>
            </a:r>
            <a:r>
              <a:rPr lang="ko-KR" altLang="en-US" sz="1800" b="0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년에 </a:t>
            </a:r>
            <a:r>
              <a:rPr lang="en-US" sz="1800" b="0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“Design Patterns: Elements of Reusable Object-Oriented Software” </a:t>
            </a:r>
            <a:r>
              <a:rPr lang="ko-KR" altLang="en-US" sz="1800" b="0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책</a:t>
            </a:r>
            <a:r>
              <a:rPr lang="en-US" altLang="ko-KR" sz="1800" b="0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(Gamma </a:t>
            </a:r>
            <a:r>
              <a:rPr lang="ko-KR" altLang="en-US" sz="1800" b="0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외</a:t>
            </a:r>
            <a:r>
              <a:rPr lang="en-US" altLang="ko-KR" sz="1800" b="0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)</a:t>
            </a:r>
            <a:r>
              <a:rPr lang="ko-KR" altLang="en-US" sz="1800" b="0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이 출간된 이후 컴퓨터공학 영역에서 디자인패턴이 널리 알려지기 시작했다</a:t>
            </a:r>
            <a:r>
              <a:rPr lang="en-US" altLang="ko-KR" sz="1800" b="0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. </a:t>
            </a:r>
          </a:p>
          <a:p>
            <a:r>
              <a:rPr lang="en-US" sz="1800" b="0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1994</a:t>
            </a:r>
            <a:r>
              <a:rPr lang="ko-KR" altLang="en-US" sz="1800" b="0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년에 </a:t>
            </a:r>
            <a:r>
              <a:rPr lang="en-US" altLang="ko-KR" sz="1800" b="0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“</a:t>
            </a:r>
            <a:r>
              <a:rPr lang="ko-KR" altLang="en-US" sz="1800" b="0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프로그램의 패턴 언어</a:t>
            </a:r>
            <a:r>
              <a:rPr lang="en-US" altLang="ko-KR" sz="1800" b="0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(Pattern Languages of Programs)” </a:t>
            </a:r>
            <a:r>
              <a:rPr lang="ko-KR" altLang="en-US" sz="1800" b="0" dirty="0" err="1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컨퍼런스가</a:t>
            </a:r>
            <a:r>
              <a:rPr lang="ko-KR" altLang="en-US" sz="1800" b="0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 개최되었고</a:t>
            </a:r>
            <a:r>
              <a:rPr lang="en-US" altLang="ko-KR" sz="1800" b="0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, </a:t>
            </a:r>
            <a:r>
              <a:rPr lang="ko-KR" altLang="en-US" sz="1800" b="0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이듬해에 디자인 패턴에 대한 문서화를 위해 </a:t>
            </a:r>
            <a:r>
              <a:rPr lang="ko-KR" altLang="en-US" sz="1800" b="0" dirty="0" err="1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포틀랜드</a:t>
            </a:r>
            <a:r>
              <a:rPr lang="ko-KR" altLang="en-US" sz="1800" b="0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 패턴 </a:t>
            </a:r>
            <a:r>
              <a:rPr lang="ko-KR" altLang="en-US" sz="1800" b="0" dirty="0" err="1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리파지토리가</a:t>
            </a:r>
            <a:r>
              <a:rPr lang="ko-KR" altLang="en-US" sz="1800" b="0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 설립되었다</a:t>
            </a:r>
            <a:r>
              <a:rPr lang="en-US" altLang="ko-KR" sz="1800" b="0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.  </a:t>
            </a:r>
          </a:p>
          <a:p>
            <a:r>
              <a:rPr lang="ko-KR" altLang="en-US" sz="1800" b="0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최근에는</a:t>
            </a:r>
            <a:r>
              <a:rPr lang="en-US" altLang="ko-KR" sz="1800" b="0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...</a:t>
            </a:r>
            <a:endParaRPr lang="ko-KR" altLang="en-US" sz="1800" b="0" dirty="0">
              <a:latin typeface="Optima" panose="00000400000000000000" pitchFamily="2" charset="2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구름 60"/>
          <p:cNvSpPr/>
          <p:nvPr/>
        </p:nvSpPr>
        <p:spPr bwMode="auto">
          <a:xfrm>
            <a:off x="2309790" y="5000636"/>
            <a:ext cx="3000396" cy="642942"/>
          </a:xfrm>
          <a:prstGeom prst="cloud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구름 53"/>
          <p:cNvSpPr/>
          <p:nvPr/>
        </p:nvSpPr>
        <p:spPr bwMode="auto">
          <a:xfrm>
            <a:off x="7167574" y="4071942"/>
            <a:ext cx="3643338" cy="1285884"/>
          </a:xfrm>
          <a:prstGeom prst="cloud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구름 48"/>
          <p:cNvSpPr/>
          <p:nvPr/>
        </p:nvSpPr>
        <p:spPr bwMode="auto">
          <a:xfrm>
            <a:off x="380964" y="1714488"/>
            <a:ext cx="3643338" cy="785818"/>
          </a:xfrm>
          <a:prstGeom prst="cloud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103843" tIns="51922" rIns="103843" bIns="51922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4.4.1 </a:t>
            </a:r>
            <a:r>
              <a:rPr lang="en-US" dirty="0"/>
              <a:t>Command </a:t>
            </a:r>
            <a:r>
              <a:rPr lang="ko-KR" altLang="en-US" dirty="0"/>
              <a:t>패턴</a:t>
            </a:r>
            <a:r>
              <a:rPr lang="en-US" dirty="0"/>
              <a:t>(2/6)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동기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6238880" y="1571604"/>
            <a:ext cx="1357322" cy="35721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&lt;&lt;interface&gt;&gt;</a:t>
            </a: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/>
            </a:r>
            <a:b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</a:br>
            <a:r>
              <a:rPr kumimoji="1" lang="en-US" altLang="ko-KR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Command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6238880" y="1928810"/>
            <a:ext cx="1357322" cy="7144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6238880" y="2000240"/>
            <a:ext cx="1357322" cy="2143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execute() </a:t>
            </a:r>
          </a:p>
        </p:txBody>
      </p:sp>
      <p:sp>
        <p:nvSpPr>
          <p:cNvPr id="8" name="직사각형 7"/>
          <p:cNvSpPr/>
          <p:nvPr/>
        </p:nvSpPr>
        <p:spPr bwMode="auto">
          <a:xfrm>
            <a:off x="6238880" y="2786047"/>
            <a:ext cx="1357322" cy="35720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MacroCommand</a:t>
            </a:r>
            <a:endParaRPr kumimoji="1" lang="ko-KR" altLang="en-US" sz="1200" b="1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6238880" y="3143247"/>
            <a:ext cx="1357322" cy="714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6238880" y="3214680"/>
            <a:ext cx="1357322" cy="50007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execute() </a:t>
            </a:r>
          </a:p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clear()</a:t>
            </a:r>
          </a:p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undo()</a:t>
            </a:r>
          </a:p>
        </p:txBody>
      </p:sp>
      <p:sp>
        <p:nvSpPr>
          <p:cNvPr id="11" name="직사각형 10"/>
          <p:cNvSpPr/>
          <p:nvPr/>
        </p:nvSpPr>
        <p:spPr bwMode="auto">
          <a:xfrm>
            <a:off x="3952864" y="2786069"/>
            <a:ext cx="1214446" cy="35720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DrawCommand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3952864" y="3143269"/>
            <a:ext cx="1214446" cy="714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3952864" y="3214702"/>
            <a:ext cx="1214446" cy="2143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execute() </a:t>
            </a:r>
          </a:p>
        </p:txBody>
      </p:sp>
      <p:sp>
        <p:nvSpPr>
          <p:cNvPr id="14" name="직사각형 13"/>
          <p:cNvSpPr/>
          <p:nvPr/>
        </p:nvSpPr>
        <p:spPr bwMode="auto">
          <a:xfrm>
            <a:off x="1309658" y="2786058"/>
            <a:ext cx="1214446" cy="35720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&lt;&lt;interface&gt;&gt;</a:t>
            </a: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/>
            </a:r>
            <a:b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</a:br>
            <a:r>
              <a:rPr kumimoji="1" lang="en-US" altLang="ko-KR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Drawable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1309658" y="3143258"/>
            <a:ext cx="1214446" cy="714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1309658" y="3214691"/>
            <a:ext cx="1214446" cy="2143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draw() </a:t>
            </a:r>
          </a:p>
        </p:txBody>
      </p:sp>
      <p:sp>
        <p:nvSpPr>
          <p:cNvPr id="17" name="직사각형 16"/>
          <p:cNvSpPr/>
          <p:nvPr/>
        </p:nvSpPr>
        <p:spPr bwMode="auto">
          <a:xfrm>
            <a:off x="1309658" y="4071942"/>
            <a:ext cx="1214446" cy="35720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DrawCanvas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1309658" y="4429142"/>
            <a:ext cx="1214446" cy="714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1309658" y="4500575"/>
            <a:ext cx="1214446" cy="35719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draw()</a:t>
            </a:r>
          </a:p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paint() </a:t>
            </a:r>
          </a:p>
        </p:txBody>
      </p:sp>
      <p:sp>
        <p:nvSpPr>
          <p:cNvPr id="20" name="직사각형 19"/>
          <p:cNvSpPr/>
          <p:nvPr/>
        </p:nvSpPr>
        <p:spPr bwMode="auto">
          <a:xfrm>
            <a:off x="3809988" y="5786454"/>
            <a:ext cx="1214446" cy="35720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Main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3809988" y="6143654"/>
            <a:ext cx="1214446" cy="714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3809988" y="6215087"/>
            <a:ext cx="1214446" cy="7143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endParaRPr lang="en-US" altLang="ko-KR" sz="8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3" name="꺾인 연결선 23"/>
          <p:cNvCxnSpPr>
            <a:stCxn id="11" idx="0"/>
            <a:endCxn id="5" idx="1"/>
          </p:cNvCxnSpPr>
          <p:nvPr/>
        </p:nvCxnSpPr>
        <p:spPr bwMode="auto">
          <a:xfrm rot="5400000" flipH="1" flipV="1">
            <a:off x="4881553" y="1428743"/>
            <a:ext cx="1035860" cy="1678793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꺾인 연결선 23"/>
          <p:cNvCxnSpPr>
            <a:stCxn id="8" idx="0"/>
            <a:endCxn id="7" idx="2"/>
          </p:cNvCxnSpPr>
          <p:nvPr/>
        </p:nvCxnSpPr>
        <p:spPr bwMode="auto">
          <a:xfrm rot="5400000" flipH="1" flipV="1">
            <a:off x="6631800" y="2500306"/>
            <a:ext cx="571482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꺾인 연결선 24"/>
          <p:cNvCxnSpPr>
            <a:stCxn id="9" idx="3"/>
            <a:endCxn id="6" idx="3"/>
          </p:cNvCxnSpPr>
          <p:nvPr/>
        </p:nvCxnSpPr>
        <p:spPr bwMode="auto">
          <a:xfrm flipV="1">
            <a:off x="7596202" y="1964531"/>
            <a:ext cx="1588" cy="1214436"/>
          </a:xfrm>
          <a:prstGeom prst="bentConnector3">
            <a:avLst>
              <a:gd name="adj1" fmla="val 84158087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6" name="Shape 30"/>
          <p:cNvCxnSpPr>
            <a:stCxn id="11" idx="1"/>
            <a:endCxn id="14" idx="3"/>
          </p:cNvCxnSpPr>
          <p:nvPr/>
        </p:nvCxnSpPr>
        <p:spPr bwMode="auto">
          <a:xfrm rot="10800000">
            <a:off x="2524104" y="2964660"/>
            <a:ext cx="1428760" cy="1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꺾인 연결선 26"/>
          <p:cNvCxnSpPr>
            <a:stCxn id="17" idx="0"/>
            <a:endCxn id="16" idx="2"/>
          </p:cNvCxnSpPr>
          <p:nvPr/>
        </p:nvCxnSpPr>
        <p:spPr bwMode="auto">
          <a:xfrm rot="5400000" flipH="1" flipV="1">
            <a:off x="1595416" y="3750477"/>
            <a:ext cx="642931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hape 27"/>
          <p:cNvCxnSpPr>
            <a:stCxn id="20" idx="1"/>
            <a:endCxn id="19" idx="2"/>
          </p:cNvCxnSpPr>
          <p:nvPr/>
        </p:nvCxnSpPr>
        <p:spPr bwMode="auto">
          <a:xfrm rot="10800000">
            <a:off x="1916882" y="4857771"/>
            <a:ext cx="1893107" cy="1107284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hape 28"/>
          <p:cNvCxnSpPr>
            <a:stCxn id="20" idx="3"/>
            <a:endCxn id="10" idx="2"/>
          </p:cNvCxnSpPr>
          <p:nvPr/>
        </p:nvCxnSpPr>
        <p:spPr bwMode="auto">
          <a:xfrm flipV="1">
            <a:off x="5024434" y="3714752"/>
            <a:ext cx="1893107" cy="2250303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꺾인 연결선 40"/>
          <p:cNvCxnSpPr>
            <a:endCxn id="31" idx="2"/>
          </p:cNvCxnSpPr>
          <p:nvPr/>
        </p:nvCxnSpPr>
        <p:spPr bwMode="auto">
          <a:xfrm flipV="1">
            <a:off x="2390752" y="3714752"/>
            <a:ext cx="4067204" cy="785818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1" name="직사각형 30"/>
          <p:cNvSpPr/>
          <p:nvPr/>
        </p:nvSpPr>
        <p:spPr bwMode="auto">
          <a:xfrm>
            <a:off x="6381756" y="3581400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순서도: 판단 31"/>
          <p:cNvSpPr/>
          <p:nvPr/>
        </p:nvSpPr>
        <p:spPr>
          <a:xfrm>
            <a:off x="3738550" y="2928934"/>
            <a:ext cx="214314" cy="71438"/>
          </a:xfrm>
          <a:prstGeom prst="flowChartDecision">
            <a:avLst/>
          </a:prstGeom>
          <a:solidFill>
            <a:schemeClr val="lt1"/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ko-KR" altLang="en-US" sz="800" b="1" dirty="0" smtClean="0">
              <a:solidFill>
                <a:srgbClr val="7F0055"/>
              </a:solidFill>
              <a:latin typeface="Courier New"/>
            </a:endParaRPr>
          </a:p>
        </p:txBody>
      </p:sp>
      <p:sp>
        <p:nvSpPr>
          <p:cNvPr id="33" name="순서도: 판단 32"/>
          <p:cNvSpPr/>
          <p:nvPr/>
        </p:nvSpPr>
        <p:spPr>
          <a:xfrm>
            <a:off x="2524104" y="4464300"/>
            <a:ext cx="214314" cy="71438"/>
          </a:xfrm>
          <a:prstGeom prst="flowChartDecision">
            <a:avLst/>
          </a:prstGeom>
          <a:solidFill>
            <a:schemeClr val="lt1"/>
          </a:solidFill>
          <a:ln w="19050">
            <a:solidFill>
              <a:srgbClr val="969696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ko-KR" altLang="en-US" sz="800" b="1" dirty="0" smtClean="0">
              <a:solidFill>
                <a:srgbClr val="7F0055"/>
              </a:solidFill>
              <a:latin typeface="Courier New"/>
            </a:endParaRPr>
          </a:p>
        </p:txBody>
      </p:sp>
      <p:sp>
        <p:nvSpPr>
          <p:cNvPr id="34" name="순서도: 판단 33"/>
          <p:cNvSpPr/>
          <p:nvPr/>
        </p:nvSpPr>
        <p:spPr>
          <a:xfrm>
            <a:off x="3595674" y="5929330"/>
            <a:ext cx="214314" cy="71438"/>
          </a:xfrm>
          <a:prstGeom prst="flowChartDecision">
            <a:avLst/>
          </a:prstGeom>
          <a:solidFill>
            <a:schemeClr val="lt1"/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ko-KR" altLang="en-US" sz="800" b="1" dirty="0" smtClean="0">
              <a:solidFill>
                <a:srgbClr val="7F0055"/>
              </a:solidFill>
              <a:latin typeface="Courier New"/>
            </a:endParaRPr>
          </a:p>
        </p:txBody>
      </p:sp>
      <p:sp>
        <p:nvSpPr>
          <p:cNvPr id="35" name="순서도: 판단 34"/>
          <p:cNvSpPr/>
          <p:nvPr/>
        </p:nvSpPr>
        <p:spPr>
          <a:xfrm>
            <a:off x="5024434" y="5929330"/>
            <a:ext cx="214314" cy="71438"/>
          </a:xfrm>
          <a:prstGeom prst="flowChartDecision">
            <a:avLst/>
          </a:prstGeom>
          <a:solidFill>
            <a:schemeClr val="lt1"/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ko-KR" altLang="en-US" sz="800" b="1" dirty="0" smtClean="0">
              <a:solidFill>
                <a:srgbClr val="7F0055"/>
              </a:solidFill>
              <a:latin typeface="Courier New"/>
            </a:endParaRPr>
          </a:p>
        </p:txBody>
      </p:sp>
      <p:sp>
        <p:nvSpPr>
          <p:cNvPr id="36" name="순서도: 판단 35"/>
          <p:cNvSpPr/>
          <p:nvPr/>
        </p:nvSpPr>
        <p:spPr>
          <a:xfrm>
            <a:off x="7596202" y="3143237"/>
            <a:ext cx="214314" cy="71438"/>
          </a:xfrm>
          <a:prstGeom prst="flowChartDecision">
            <a:avLst/>
          </a:prstGeom>
          <a:solidFill>
            <a:schemeClr val="lt1"/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ko-KR" altLang="en-US" sz="800" b="1" dirty="0" smtClean="0">
              <a:solidFill>
                <a:srgbClr val="7F0055"/>
              </a:solidFill>
              <a:latin typeface="Courier New"/>
            </a:endParaRPr>
          </a:p>
        </p:txBody>
      </p:sp>
      <p:sp>
        <p:nvSpPr>
          <p:cNvPr id="37" name="이등변 삼각형 36"/>
          <p:cNvSpPr/>
          <p:nvPr/>
        </p:nvSpPr>
        <p:spPr bwMode="auto">
          <a:xfrm>
            <a:off x="6738946" y="2214554"/>
            <a:ext cx="357190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이등변 삼각형 37"/>
          <p:cNvSpPr/>
          <p:nvPr/>
        </p:nvSpPr>
        <p:spPr bwMode="auto">
          <a:xfrm>
            <a:off x="1738286" y="3429000"/>
            <a:ext cx="357190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이등변 삼각형 38"/>
          <p:cNvSpPr/>
          <p:nvPr/>
        </p:nvSpPr>
        <p:spPr bwMode="auto">
          <a:xfrm rot="5400000">
            <a:off x="5988847" y="1678769"/>
            <a:ext cx="357190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552775" y="2714620"/>
            <a:ext cx="8771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 drawable</a:t>
            </a:r>
            <a:endParaRPr lang="ko-KR" altLang="en-US" sz="10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7667640" y="1714488"/>
            <a:ext cx="10134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smtClean="0"/>
              <a:t>- commands</a:t>
            </a:r>
            <a:endParaRPr lang="ko-KR" altLang="en-US" sz="105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7898080" y="1999110"/>
            <a:ext cx="2696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smtClean="0"/>
              <a:t>*</a:t>
            </a:r>
            <a:endParaRPr lang="ko-KR" altLang="en-US" sz="105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1238220" y="4929198"/>
            <a:ext cx="7184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 canvas</a:t>
            </a:r>
            <a:endParaRPr lang="ko-KR" altLang="en-US" sz="1000" b="1" dirty="0"/>
          </a:p>
        </p:txBody>
      </p:sp>
      <p:sp>
        <p:nvSpPr>
          <p:cNvPr id="47" name="직사각형 46"/>
          <p:cNvSpPr/>
          <p:nvPr/>
        </p:nvSpPr>
        <p:spPr>
          <a:xfrm>
            <a:off x="666716" y="1785926"/>
            <a:ext cx="34290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execute() {</a:t>
            </a:r>
          </a:p>
          <a:p>
            <a:pPr algn="l">
              <a:spcBef>
                <a:spcPts val="0"/>
              </a:spcBef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altLang="ko-KR" sz="1000" dirty="0" err="1" smtClean="0">
                <a:solidFill>
                  <a:srgbClr val="000000"/>
                </a:solidFill>
                <a:latin typeface="Courier New"/>
              </a:rPr>
              <a:t>drawable.draw</a:t>
            </a: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000" dirty="0" err="1" smtClean="0">
                <a:solidFill>
                  <a:srgbClr val="000000"/>
                </a:solidFill>
                <a:latin typeface="Courier New"/>
              </a:rPr>
              <a:t>position.x</a:t>
            </a: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ko-KR" sz="1000" dirty="0" err="1" smtClean="0">
                <a:solidFill>
                  <a:srgbClr val="000000"/>
                </a:solidFill>
                <a:latin typeface="Courier New"/>
              </a:rPr>
              <a:t>position.y</a:t>
            </a: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>
              <a:spcBef>
                <a:spcPts val="0"/>
              </a:spcBef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ko-KR" altLang="en-US" sz="1000" dirty="0"/>
          </a:p>
        </p:txBody>
      </p:sp>
      <p:sp>
        <p:nvSpPr>
          <p:cNvPr id="48" name="직사각형 47"/>
          <p:cNvSpPr/>
          <p:nvPr/>
        </p:nvSpPr>
        <p:spPr>
          <a:xfrm>
            <a:off x="7453326" y="4199287"/>
            <a:ext cx="32861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execute() {</a:t>
            </a:r>
          </a:p>
          <a:p>
            <a:pPr algn="l">
              <a:spcBef>
                <a:spcPts val="0"/>
              </a:spcBef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Iterator it = </a:t>
            </a:r>
            <a:r>
              <a:rPr lang="en-US" altLang="ko-KR" sz="1000" dirty="0" err="1" smtClean="0">
                <a:solidFill>
                  <a:srgbClr val="000000"/>
                </a:solidFill>
                <a:latin typeface="Courier New"/>
              </a:rPr>
              <a:t>commands.iterator</a:t>
            </a: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while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(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it.hasNext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()) {</a:t>
            </a:r>
          </a:p>
          <a:p>
            <a:pPr algn="l">
              <a:spcBef>
                <a:spcPts val="0"/>
              </a:spcBef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    ((Command) </a:t>
            </a:r>
            <a:r>
              <a:rPr lang="en-US" altLang="ko-KR" sz="1000" dirty="0" err="1" smtClean="0">
                <a:solidFill>
                  <a:srgbClr val="000000"/>
                </a:solidFill>
                <a:latin typeface="Courier New"/>
              </a:rPr>
              <a:t>it.next</a:t>
            </a: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()).execute();</a:t>
            </a:r>
          </a:p>
          <a:p>
            <a:pPr algn="l">
              <a:spcBef>
                <a:spcPts val="0"/>
              </a:spcBef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}</a:t>
            </a:r>
          </a:p>
          <a:p>
            <a:pPr algn="l">
              <a:spcBef>
                <a:spcPts val="0"/>
              </a:spcBef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ko-KR" altLang="en-US" sz="1000" dirty="0"/>
          </a:p>
        </p:txBody>
      </p:sp>
      <p:sp>
        <p:nvSpPr>
          <p:cNvPr id="50" name="직사각형 49"/>
          <p:cNvSpPr/>
          <p:nvPr/>
        </p:nvSpPr>
        <p:spPr bwMode="auto">
          <a:xfrm>
            <a:off x="4024302" y="3286124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 bwMode="auto">
          <a:xfrm>
            <a:off x="3167046" y="2214554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2" name="구부러진 연결선 32"/>
          <p:cNvCxnSpPr>
            <a:stCxn id="51" idx="2"/>
            <a:endCxn id="50" idx="1"/>
          </p:cNvCxnSpPr>
          <p:nvPr/>
        </p:nvCxnSpPr>
        <p:spPr bwMode="auto">
          <a:xfrm rot="16200000" flipH="1">
            <a:off x="3095608" y="2393148"/>
            <a:ext cx="1035851" cy="821537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5" name="직사각형 54"/>
          <p:cNvSpPr/>
          <p:nvPr/>
        </p:nvSpPr>
        <p:spPr bwMode="auto">
          <a:xfrm>
            <a:off x="7087732" y="3286124"/>
            <a:ext cx="79842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9167838" y="3929066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7" name="구부러진 연결선 32"/>
          <p:cNvCxnSpPr>
            <a:stCxn id="56" idx="0"/>
            <a:endCxn id="55" idx="3"/>
          </p:cNvCxnSpPr>
          <p:nvPr/>
        </p:nvCxnSpPr>
        <p:spPr bwMode="auto">
          <a:xfrm rot="16200000" flipV="1">
            <a:off x="7881955" y="2607463"/>
            <a:ext cx="607223" cy="2035983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0" name="직사각형 59"/>
          <p:cNvSpPr/>
          <p:nvPr/>
        </p:nvSpPr>
        <p:spPr>
          <a:xfrm>
            <a:off x="2666980" y="5028025"/>
            <a:ext cx="27146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paint(Graphics g) {</a:t>
            </a:r>
          </a:p>
          <a:p>
            <a:pPr algn="l">
              <a:spcBef>
                <a:spcPts val="0"/>
              </a:spcBef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altLang="ko-KR" sz="1000" dirty="0" err="1" smtClean="0">
                <a:solidFill>
                  <a:srgbClr val="000000"/>
                </a:solidFill>
                <a:latin typeface="Courier New"/>
              </a:rPr>
              <a:t>history.execute</a:t>
            </a: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 algn="l">
              <a:spcBef>
                <a:spcPts val="0"/>
              </a:spcBef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ko-KR" altLang="en-US" sz="1000" dirty="0"/>
          </a:p>
        </p:txBody>
      </p:sp>
      <p:sp>
        <p:nvSpPr>
          <p:cNvPr id="62" name="직사각형 61"/>
          <p:cNvSpPr/>
          <p:nvPr/>
        </p:nvSpPr>
        <p:spPr bwMode="auto">
          <a:xfrm>
            <a:off x="1881162" y="4714884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직사각형 62"/>
          <p:cNvSpPr/>
          <p:nvPr/>
        </p:nvSpPr>
        <p:spPr bwMode="auto">
          <a:xfrm>
            <a:off x="2666980" y="5357826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4" name="구부러진 연결선 32"/>
          <p:cNvCxnSpPr>
            <a:stCxn id="63" idx="1"/>
            <a:endCxn id="62" idx="3"/>
          </p:cNvCxnSpPr>
          <p:nvPr/>
        </p:nvCxnSpPr>
        <p:spPr bwMode="auto">
          <a:xfrm rot="10800000">
            <a:off x="1952600" y="4750603"/>
            <a:ext cx="714380" cy="642942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1095344" y="2214554"/>
            <a:ext cx="857256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그리기 호출</a:t>
            </a:r>
            <a:endParaRPr lang="en-US" altLang="ko-KR" sz="1200" b="1" dirty="0" smtClean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70" name="직사각형 69"/>
          <p:cNvSpPr/>
          <p:nvPr/>
        </p:nvSpPr>
        <p:spPr bwMode="auto">
          <a:xfrm>
            <a:off x="1381096" y="457200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직사각형 70"/>
          <p:cNvSpPr/>
          <p:nvPr/>
        </p:nvSpPr>
        <p:spPr bwMode="auto">
          <a:xfrm>
            <a:off x="1095344" y="2357430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2" name="구부러진 연결선 32"/>
          <p:cNvCxnSpPr>
            <a:stCxn id="71" idx="1"/>
            <a:endCxn id="70" idx="1"/>
          </p:cNvCxnSpPr>
          <p:nvPr/>
        </p:nvCxnSpPr>
        <p:spPr bwMode="auto">
          <a:xfrm rot="10800000" flipH="1" flipV="1">
            <a:off x="1095344" y="2393149"/>
            <a:ext cx="285752" cy="2214578"/>
          </a:xfrm>
          <a:prstGeom prst="curvedConnector3">
            <a:avLst>
              <a:gd name="adj1" fmla="val -175383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5" name="TextBox 74"/>
          <p:cNvSpPr txBox="1"/>
          <p:nvPr/>
        </p:nvSpPr>
        <p:spPr>
          <a:xfrm>
            <a:off x="3952864" y="3429000"/>
            <a:ext cx="1714512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그림그리기 명령 클래스</a:t>
            </a:r>
            <a:endParaRPr lang="en-US" altLang="ko-KR" sz="1200" b="1" dirty="0" smtClean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024698" y="3794943"/>
            <a:ext cx="1928826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여러 명령을 모은 명령 클래스</a:t>
            </a:r>
            <a:endParaRPr lang="en-US" altLang="ko-KR" sz="1200" b="1" dirty="0" smtClean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238880" y="1285860"/>
            <a:ext cx="1419236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명령표현 인터페이스</a:t>
            </a:r>
            <a:endParaRPr lang="en-US" altLang="ko-KR" sz="1200" b="1" dirty="0" smtClean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809988" y="6295273"/>
            <a:ext cx="1357322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동작테스트용 클래스</a:t>
            </a:r>
            <a:endParaRPr lang="en-US" altLang="ko-KR" sz="1200" b="1" dirty="0" smtClean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524104" y="4643446"/>
            <a:ext cx="1357322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그리기 대상 클래스</a:t>
            </a:r>
            <a:endParaRPr lang="en-US" altLang="ko-KR" sz="1200" b="1" dirty="0" smtClean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166782" y="2500306"/>
            <a:ext cx="1643074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그리기 대상 인터페이스</a:t>
            </a:r>
            <a:endParaRPr lang="en-US" altLang="ko-KR" sz="1200" b="1" dirty="0" smtClean="0">
              <a:latin typeface="휴먼편지체" pitchFamily="18" charset="-127"/>
              <a:ea typeface="휴먼편지체" pitchFamily="18" charset="-127"/>
            </a:endParaRP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103843" tIns="51922" rIns="103843" bIns="51922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4.4.1 </a:t>
            </a:r>
            <a:r>
              <a:rPr lang="en-US" dirty="0"/>
              <a:t>Command </a:t>
            </a:r>
            <a:r>
              <a:rPr lang="ko-KR" altLang="en-US" dirty="0"/>
              <a:t>패턴</a:t>
            </a:r>
            <a:r>
              <a:rPr lang="en-US" dirty="0"/>
              <a:t>(3/6)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동기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881030" y="1643050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framework of</a:t>
            </a:r>
            <a:b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java.awt</a:t>
            </a:r>
          </a:p>
        </p:txBody>
      </p:sp>
      <p:sp>
        <p:nvSpPr>
          <p:cNvPr id="6" name="직사각형 5"/>
          <p:cNvSpPr/>
          <p:nvPr/>
        </p:nvSpPr>
        <p:spPr bwMode="auto">
          <a:xfrm>
            <a:off x="2881294" y="1643050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: Main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4881558" y="2428868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: DrawCommand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1452534" y="6492899"/>
            <a:ext cx="285752" cy="142876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9" name="꺾인 연결선 8"/>
          <p:cNvCxnSpPr>
            <a:stCxn id="5" idx="2"/>
            <a:endCxn id="8" idx="0"/>
          </p:cNvCxnSpPr>
          <p:nvPr/>
        </p:nvCxnSpPr>
        <p:spPr bwMode="auto">
          <a:xfrm rot="5400000">
            <a:off x="-650919" y="4246569"/>
            <a:ext cx="4492659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직사각형 9"/>
          <p:cNvSpPr/>
          <p:nvPr/>
        </p:nvSpPr>
        <p:spPr bwMode="auto">
          <a:xfrm>
            <a:off x="3452798" y="6492899"/>
            <a:ext cx="285752" cy="142876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1" name="꺾인 연결선 10"/>
          <p:cNvCxnSpPr>
            <a:stCxn id="6" idx="2"/>
            <a:endCxn id="10" idx="0"/>
          </p:cNvCxnSpPr>
          <p:nvPr/>
        </p:nvCxnSpPr>
        <p:spPr bwMode="auto">
          <a:xfrm rot="5400000">
            <a:off x="1349345" y="4246569"/>
            <a:ext cx="4492659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직사각형 11"/>
          <p:cNvSpPr/>
          <p:nvPr/>
        </p:nvSpPr>
        <p:spPr bwMode="auto">
          <a:xfrm>
            <a:off x="5453062" y="6492899"/>
            <a:ext cx="285752" cy="142876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3" name="꺾인 연결선 12"/>
          <p:cNvCxnSpPr>
            <a:stCxn id="7" idx="2"/>
            <a:endCxn id="12" idx="0"/>
          </p:cNvCxnSpPr>
          <p:nvPr/>
        </p:nvCxnSpPr>
        <p:spPr bwMode="auto">
          <a:xfrm rot="5400000">
            <a:off x="3742518" y="4639478"/>
            <a:ext cx="3706841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직사각형 13"/>
          <p:cNvSpPr/>
          <p:nvPr/>
        </p:nvSpPr>
        <p:spPr bwMode="auto">
          <a:xfrm>
            <a:off x="1523972" y="2285992"/>
            <a:ext cx="142876" cy="414340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1523972" y="2213424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3514712" y="2213424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7" name="꺾인 연결선 16"/>
          <p:cNvCxnSpPr>
            <a:stCxn id="15" idx="3"/>
            <a:endCxn id="16" idx="1"/>
          </p:cNvCxnSpPr>
          <p:nvPr/>
        </p:nvCxnSpPr>
        <p:spPr bwMode="auto">
          <a:xfrm>
            <a:off x="1676372" y="2280100"/>
            <a:ext cx="183834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8" name="직사각형 17"/>
          <p:cNvSpPr/>
          <p:nvPr/>
        </p:nvSpPr>
        <p:spPr bwMode="auto">
          <a:xfrm>
            <a:off x="3524236" y="2285992"/>
            <a:ext cx="142876" cy="164307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52600" y="2039771"/>
            <a:ext cx="12731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mouseDragged()</a:t>
            </a:r>
            <a:endParaRPr lang="ko-KR" altLang="en-US" sz="1000" b="1" dirty="0"/>
          </a:p>
        </p:txBody>
      </p:sp>
      <p:sp>
        <p:nvSpPr>
          <p:cNvPr id="24" name="직사각형 23"/>
          <p:cNvSpPr/>
          <p:nvPr/>
        </p:nvSpPr>
        <p:spPr bwMode="auto">
          <a:xfrm>
            <a:off x="1514448" y="3786190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3514712" y="3786190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6" name="꺾인 연결선 25"/>
          <p:cNvCxnSpPr>
            <a:stCxn id="24" idx="3"/>
            <a:endCxn id="25" idx="1"/>
          </p:cNvCxnSpPr>
          <p:nvPr/>
        </p:nvCxnSpPr>
        <p:spPr bwMode="auto">
          <a:xfrm>
            <a:off x="1666848" y="3852866"/>
            <a:ext cx="1847864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arrow" w="med" len="med"/>
            <a:tailEnd type="none" w="med" len="med"/>
          </a:ln>
          <a:effectLst/>
        </p:spPr>
      </p:cxnSp>
      <p:sp>
        <p:nvSpPr>
          <p:cNvPr id="28" name="직사각형 27"/>
          <p:cNvSpPr/>
          <p:nvPr/>
        </p:nvSpPr>
        <p:spPr bwMode="auto">
          <a:xfrm>
            <a:off x="3514712" y="2510960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4881558" y="2510960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0" name="꺾인 연결선 29"/>
          <p:cNvCxnSpPr>
            <a:stCxn id="28" idx="3"/>
            <a:endCxn id="29" idx="1"/>
          </p:cNvCxnSpPr>
          <p:nvPr/>
        </p:nvCxnSpPr>
        <p:spPr bwMode="auto">
          <a:xfrm>
            <a:off x="3667112" y="2577636"/>
            <a:ext cx="1214446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4095740" y="2357430"/>
            <a:ext cx="4571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new</a:t>
            </a:r>
            <a:endParaRPr lang="ko-KR" altLang="en-US" sz="1000" b="1" dirty="0"/>
          </a:p>
        </p:txBody>
      </p:sp>
      <p:sp>
        <p:nvSpPr>
          <p:cNvPr id="32" name="직사각형 31"/>
          <p:cNvSpPr/>
          <p:nvPr/>
        </p:nvSpPr>
        <p:spPr bwMode="auto">
          <a:xfrm>
            <a:off x="5524500" y="3071810"/>
            <a:ext cx="142876" cy="64294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3524236" y="2999242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5514976" y="2999242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5" name="꺾인 연결선 34"/>
          <p:cNvCxnSpPr>
            <a:stCxn id="33" idx="3"/>
            <a:endCxn id="34" idx="1"/>
          </p:cNvCxnSpPr>
          <p:nvPr/>
        </p:nvCxnSpPr>
        <p:spPr bwMode="auto">
          <a:xfrm>
            <a:off x="3676636" y="3065918"/>
            <a:ext cx="183834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4214597" y="2857496"/>
            <a:ext cx="8098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execute()</a:t>
            </a:r>
            <a:endParaRPr lang="ko-KR" altLang="en-US" sz="1000" b="1" dirty="0"/>
          </a:p>
        </p:txBody>
      </p:sp>
      <p:sp>
        <p:nvSpPr>
          <p:cNvPr id="37" name="직사각형 36"/>
          <p:cNvSpPr/>
          <p:nvPr/>
        </p:nvSpPr>
        <p:spPr bwMode="auto">
          <a:xfrm>
            <a:off x="309526" y="4285126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3514712" y="3643314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5514976" y="3643314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9" name="꺾인 연결선 48"/>
          <p:cNvCxnSpPr>
            <a:stCxn id="47" idx="3"/>
            <a:endCxn id="48" idx="1"/>
          </p:cNvCxnSpPr>
          <p:nvPr/>
        </p:nvCxnSpPr>
        <p:spPr bwMode="auto">
          <a:xfrm>
            <a:off x="3667112" y="3709990"/>
            <a:ext cx="1847864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arrow" w="med" len="med"/>
            <a:tailEnd type="none" w="med" len="med"/>
          </a:ln>
          <a:effectLst/>
        </p:spPr>
      </p:cxnSp>
      <p:sp>
        <p:nvSpPr>
          <p:cNvPr id="50" name="직사각형 49"/>
          <p:cNvSpPr/>
          <p:nvPr/>
        </p:nvSpPr>
        <p:spPr bwMode="auto">
          <a:xfrm>
            <a:off x="6810384" y="1643050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: DrawCanvas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 bwMode="auto">
          <a:xfrm>
            <a:off x="7381888" y="6492899"/>
            <a:ext cx="285752" cy="142876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2" name="꺾인 연결선 51"/>
          <p:cNvCxnSpPr>
            <a:stCxn id="50" idx="2"/>
            <a:endCxn id="51" idx="0"/>
          </p:cNvCxnSpPr>
          <p:nvPr/>
        </p:nvCxnSpPr>
        <p:spPr bwMode="auto">
          <a:xfrm rot="5400000">
            <a:off x="5278435" y="4246569"/>
            <a:ext cx="4492659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직사각형 54"/>
          <p:cNvSpPr/>
          <p:nvPr/>
        </p:nvSpPr>
        <p:spPr bwMode="auto">
          <a:xfrm>
            <a:off x="7453326" y="2652706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7453326" y="3286124"/>
            <a:ext cx="142876" cy="28575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직사각형 57"/>
          <p:cNvSpPr/>
          <p:nvPr/>
        </p:nvSpPr>
        <p:spPr bwMode="auto">
          <a:xfrm>
            <a:off x="8739210" y="1643050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: MacroCommand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직사각형 58"/>
          <p:cNvSpPr/>
          <p:nvPr/>
        </p:nvSpPr>
        <p:spPr bwMode="auto">
          <a:xfrm>
            <a:off x="9310714" y="6492899"/>
            <a:ext cx="285752" cy="142876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0" name="꺾인 연결선 59"/>
          <p:cNvCxnSpPr>
            <a:stCxn id="58" idx="2"/>
            <a:endCxn id="59" idx="0"/>
          </p:cNvCxnSpPr>
          <p:nvPr/>
        </p:nvCxnSpPr>
        <p:spPr bwMode="auto">
          <a:xfrm rot="5400000">
            <a:off x="7207261" y="4246569"/>
            <a:ext cx="4492659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직사각형 65"/>
          <p:cNvSpPr/>
          <p:nvPr/>
        </p:nvSpPr>
        <p:spPr bwMode="auto">
          <a:xfrm>
            <a:off x="5524500" y="3224210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직사각형 66"/>
          <p:cNvSpPr/>
          <p:nvPr/>
        </p:nvSpPr>
        <p:spPr bwMode="auto">
          <a:xfrm>
            <a:off x="7453326" y="3224210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8" name="꺾인 연결선 67"/>
          <p:cNvCxnSpPr>
            <a:stCxn id="66" idx="3"/>
            <a:endCxn id="67" idx="1"/>
          </p:cNvCxnSpPr>
          <p:nvPr/>
        </p:nvCxnSpPr>
        <p:spPr bwMode="auto">
          <a:xfrm>
            <a:off x="5676900" y="3290886"/>
            <a:ext cx="1776426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69" name="TextBox 68"/>
          <p:cNvSpPr txBox="1"/>
          <p:nvPr/>
        </p:nvSpPr>
        <p:spPr>
          <a:xfrm>
            <a:off x="6167442" y="3082464"/>
            <a:ext cx="6270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draw()</a:t>
            </a:r>
            <a:endParaRPr lang="ko-KR" altLang="en-US" sz="1000" b="1" dirty="0"/>
          </a:p>
        </p:txBody>
      </p:sp>
      <p:sp>
        <p:nvSpPr>
          <p:cNvPr id="71" name="직사각형 70"/>
          <p:cNvSpPr/>
          <p:nvPr/>
        </p:nvSpPr>
        <p:spPr bwMode="auto">
          <a:xfrm>
            <a:off x="5514976" y="3509962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직사각형 71"/>
          <p:cNvSpPr/>
          <p:nvPr/>
        </p:nvSpPr>
        <p:spPr bwMode="auto">
          <a:xfrm>
            <a:off x="7443802" y="3509962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3" name="꺾인 연결선 72"/>
          <p:cNvCxnSpPr>
            <a:stCxn id="71" idx="3"/>
            <a:endCxn id="72" idx="1"/>
          </p:cNvCxnSpPr>
          <p:nvPr/>
        </p:nvCxnSpPr>
        <p:spPr bwMode="auto">
          <a:xfrm>
            <a:off x="5667376" y="3576638"/>
            <a:ext cx="1776426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arrow" w="med" len="med"/>
            <a:tailEnd type="none" w="med" len="med"/>
          </a:ln>
          <a:effectLst/>
        </p:spPr>
      </p:cxnSp>
      <p:sp>
        <p:nvSpPr>
          <p:cNvPr id="74" name="직사각형 73"/>
          <p:cNvSpPr/>
          <p:nvPr/>
        </p:nvSpPr>
        <p:spPr bwMode="auto">
          <a:xfrm>
            <a:off x="1523972" y="4143380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직사각형 74"/>
          <p:cNvSpPr/>
          <p:nvPr/>
        </p:nvSpPr>
        <p:spPr bwMode="auto">
          <a:xfrm>
            <a:off x="7443802" y="4143380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6" name="꺾인 연결선 75"/>
          <p:cNvCxnSpPr>
            <a:stCxn id="74" idx="3"/>
            <a:endCxn id="75" idx="1"/>
          </p:cNvCxnSpPr>
          <p:nvPr/>
        </p:nvCxnSpPr>
        <p:spPr bwMode="auto">
          <a:xfrm>
            <a:off x="1676372" y="4210056"/>
            <a:ext cx="576743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77" name="TextBox 76"/>
          <p:cNvSpPr txBox="1"/>
          <p:nvPr/>
        </p:nvSpPr>
        <p:spPr>
          <a:xfrm>
            <a:off x="4247842" y="3929066"/>
            <a:ext cx="6303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paint()</a:t>
            </a:r>
            <a:endParaRPr lang="ko-KR" altLang="en-US" sz="1000" b="1" dirty="0"/>
          </a:p>
        </p:txBody>
      </p:sp>
      <p:sp>
        <p:nvSpPr>
          <p:cNvPr id="78" name="직사각형 77"/>
          <p:cNvSpPr/>
          <p:nvPr/>
        </p:nvSpPr>
        <p:spPr bwMode="auto">
          <a:xfrm>
            <a:off x="7453326" y="4214818"/>
            <a:ext cx="142876" cy="21431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직사각형 78"/>
          <p:cNvSpPr/>
          <p:nvPr/>
        </p:nvSpPr>
        <p:spPr bwMode="auto">
          <a:xfrm>
            <a:off x="7443802" y="4356564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직사각형 79"/>
          <p:cNvSpPr/>
          <p:nvPr/>
        </p:nvSpPr>
        <p:spPr bwMode="auto">
          <a:xfrm>
            <a:off x="9372628" y="4356564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1" name="꺾인 연결선 80"/>
          <p:cNvCxnSpPr>
            <a:stCxn id="79" idx="3"/>
            <a:endCxn id="80" idx="1"/>
          </p:cNvCxnSpPr>
          <p:nvPr/>
        </p:nvCxnSpPr>
        <p:spPr bwMode="auto">
          <a:xfrm>
            <a:off x="7596202" y="4423240"/>
            <a:ext cx="1776426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82" name="TextBox 81"/>
          <p:cNvSpPr txBox="1"/>
          <p:nvPr/>
        </p:nvSpPr>
        <p:spPr>
          <a:xfrm>
            <a:off x="8096268" y="4214818"/>
            <a:ext cx="8098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execute()</a:t>
            </a:r>
            <a:endParaRPr lang="ko-KR" altLang="en-US" sz="1000" b="1" dirty="0"/>
          </a:p>
        </p:txBody>
      </p:sp>
      <p:sp>
        <p:nvSpPr>
          <p:cNvPr id="83" name="직사각형 82"/>
          <p:cNvSpPr/>
          <p:nvPr/>
        </p:nvSpPr>
        <p:spPr bwMode="auto">
          <a:xfrm>
            <a:off x="9382152" y="4429132"/>
            <a:ext cx="142876" cy="178595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직사각형 83"/>
          <p:cNvSpPr/>
          <p:nvPr/>
        </p:nvSpPr>
        <p:spPr bwMode="auto">
          <a:xfrm>
            <a:off x="5524500" y="4724408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직사각형 84"/>
          <p:cNvSpPr/>
          <p:nvPr/>
        </p:nvSpPr>
        <p:spPr bwMode="auto">
          <a:xfrm>
            <a:off x="9372628" y="4724408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6" name="꺾인 연결선 85"/>
          <p:cNvCxnSpPr>
            <a:stCxn id="84" idx="3"/>
            <a:endCxn id="85" idx="1"/>
          </p:cNvCxnSpPr>
          <p:nvPr/>
        </p:nvCxnSpPr>
        <p:spPr bwMode="auto">
          <a:xfrm>
            <a:off x="5676900" y="4791084"/>
            <a:ext cx="3695728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87" name="TextBox 86"/>
          <p:cNvSpPr txBox="1"/>
          <p:nvPr/>
        </p:nvSpPr>
        <p:spPr>
          <a:xfrm>
            <a:off x="6714927" y="4572008"/>
            <a:ext cx="8098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execute()</a:t>
            </a:r>
            <a:endParaRPr lang="ko-KR" altLang="en-US" sz="1000" b="1" dirty="0"/>
          </a:p>
        </p:txBody>
      </p:sp>
      <p:sp>
        <p:nvSpPr>
          <p:cNvPr id="90" name="직사각형 89"/>
          <p:cNvSpPr/>
          <p:nvPr/>
        </p:nvSpPr>
        <p:spPr bwMode="auto">
          <a:xfrm>
            <a:off x="5514976" y="5081598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직사각형 90"/>
          <p:cNvSpPr/>
          <p:nvPr/>
        </p:nvSpPr>
        <p:spPr bwMode="auto">
          <a:xfrm>
            <a:off x="7443802" y="5081598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92" name="꺾인 연결선 91"/>
          <p:cNvCxnSpPr>
            <a:stCxn id="90" idx="3"/>
            <a:endCxn id="91" idx="1"/>
          </p:cNvCxnSpPr>
          <p:nvPr/>
        </p:nvCxnSpPr>
        <p:spPr bwMode="auto">
          <a:xfrm>
            <a:off x="5667376" y="5148274"/>
            <a:ext cx="1776426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93" name="TextBox 92"/>
          <p:cNvSpPr txBox="1"/>
          <p:nvPr/>
        </p:nvSpPr>
        <p:spPr>
          <a:xfrm>
            <a:off x="6167442" y="4928068"/>
            <a:ext cx="6270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draw()</a:t>
            </a:r>
            <a:endParaRPr lang="ko-KR" altLang="en-US" sz="1000" b="1" dirty="0"/>
          </a:p>
        </p:txBody>
      </p:sp>
      <p:sp>
        <p:nvSpPr>
          <p:cNvPr id="94" name="직사각형 93"/>
          <p:cNvSpPr/>
          <p:nvPr/>
        </p:nvSpPr>
        <p:spPr bwMode="auto">
          <a:xfrm>
            <a:off x="5524500" y="5367350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5" name="직사각형 94"/>
          <p:cNvSpPr/>
          <p:nvPr/>
        </p:nvSpPr>
        <p:spPr bwMode="auto">
          <a:xfrm>
            <a:off x="7453326" y="5367350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96" name="꺾인 연결선 95"/>
          <p:cNvCxnSpPr>
            <a:stCxn id="94" idx="3"/>
            <a:endCxn id="95" idx="1"/>
          </p:cNvCxnSpPr>
          <p:nvPr/>
        </p:nvCxnSpPr>
        <p:spPr bwMode="auto">
          <a:xfrm>
            <a:off x="5676900" y="5434026"/>
            <a:ext cx="1776426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arrow" w="med" len="med"/>
            <a:tailEnd type="none" w="med" len="med"/>
          </a:ln>
          <a:effectLst/>
        </p:spPr>
      </p:cxnSp>
      <p:sp>
        <p:nvSpPr>
          <p:cNvPr id="97" name="직사각형 96"/>
          <p:cNvSpPr/>
          <p:nvPr/>
        </p:nvSpPr>
        <p:spPr bwMode="auto">
          <a:xfrm>
            <a:off x="5524500" y="5653102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 bwMode="auto">
          <a:xfrm>
            <a:off x="9372628" y="5653102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99" name="꺾인 연결선 98"/>
          <p:cNvCxnSpPr>
            <a:stCxn id="97" idx="3"/>
            <a:endCxn id="98" idx="1"/>
          </p:cNvCxnSpPr>
          <p:nvPr/>
        </p:nvCxnSpPr>
        <p:spPr bwMode="auto">
          <a:xfrm>
            <a:off x="5676900" y="5719778"/>
            <a:ext cx="3695728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 w="med" len="med"/>
          </a:ln>
          <a:effectLst/>
        </p:spPr>
      </p:cxnSp>
      <p:sp>
        <p:nvSpPr>
          <p:cNvPr id="100" name="직사각형 99"/>
          <p:cNvSpPr/>
          <p:nvPr/>
        </p:nvSpPr>
        <p:spPr bwMode="auto">
          <a:xfrm>
            <a:off x="7443802" y="6000768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1" name="직사각형 100"/>
          <p:cNvSpPr/>
          <p:nvPr/>
        </p:nvSpPr>
        <p:spPr bwMode="auto">
          <a:xfrm>
            <a:off x="9372628" y="6000768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2" name="꺾인 연결선 101"/>
          <p:cNvCxnSpPr>
            <a:stCxn id="100" idx="3"/>
            <a:endCxn id="101" idx="1"/>
          </p:cNvCxnSpPr>
          <p:nvPr/>
        </p:nvCxnSpPr>
        <p:spPr bwMode="auto">
          <a:xfrm>
            <a:off x="7596202" y="6067444"/>
            <a:ext cx="1776426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arrow" w="med" len="med"/>
            <a:tailEnd type="none" w="med" len="med"/>
          </a:ln>
          <a:effectLst/>
        </p:spPr>
      </p:cxnSp>
      <p:sp>
        <p:nvSpPr>
          <p:cNvPr id="103" name="직사각형 102"/>
          <p:cNvSpPr/>
          <p:nvPr/>
        </p:nvSpPr>
        <p:spPr bwMode="auto">
          <a:xfrm>
            <a:off x="1523972" y="6224606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4" name="직사각형 103"/>
          <p:cNvSpPr/>
          <p:nvPr/>
        </p:nvSpPr>
        <p:spPr bwMode="auto">
          <a:xfrm>
            <a:off x="7443802" y="6224606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5" name="꺾인 연결선 104"/>
          <p:cNvCxnSpPr>
            <a:stCxn id="103" idx="3"/>
            <a:endCxn id="104" idx="1"/>
          </p:cNvCxnSpPr>
          <p:nvPr/>
        </p:nvCxnSpPr>
        <p:spPr bwMode="auto">
          <a:xfrm>
            <a:off x="1676372" y="6291282"/>
            <a:ext cx="576743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arrow" w="med" len="med"/>
            <a:tailEnd type="none" w="med" len="med"/>
          </a:ln>
          <a:effectLst/>
        </p:spPr>
      </p:cxnSp>
      <p:sp>
        <p:nvSpPr>
          <p:cNvPr id="106" name="직사각형 105"/>
          <p:cNvSpPr/>
          <p:nvPr/>
        </p:nvSpPr>
        <p:spPr bwMode="auto">
          <a:xfrm>
            <a:off x="5524500" y="4786322"/>
            <a:ext cx="142876" cy="107157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103843" tIns="51922" rIns="103843" bIns="51922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4.4.1 </a:t>
            </a:r>
            <a:r>
              <a:rPr lang="en-US" dirty="0"/>
              <a:t>Command </a:t>
            </a:r>
            <a:r>
              <a:rPr lang="ko-KR" altLang="en-US" dirty="0"/>
              <a:t>패턴</a:t>
            </a:r>
            <a:r>
              <a:rPr lang="en-US" dirty="0"/>
              <a:t>(4/6)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적용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수행할 행위 자체를 객체로 파라메터화하고자 할 때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Command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패턴을 사용한다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서로 다른 시간에 요청을 명시하고 저장하고 수행할 수 있다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Command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객체는 원래의 요청과는 다른 생명주기를 갖는다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명령어 객체 자체에 실행 취소에 필요한 상태를 저장할 수 있다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변경 과정에 대한 로그를 남겨 두면 시스템이 고장 났을 때 원상태로 복구가 가능하다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기본적인 오퍼레이션의 조합으로 좀 더 고난이도의 오퍼레이션을 구성할 수 있다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정보 시스템의 일반적인 특성은 트랜잭션을 처리해야 한다는 것이다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Command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패턴은 이런 트랜잭션의 모델링을 가능하게 한다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103843" tIns="51922" rIns="103843" bIns="51922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4.4.1 </a:t>
            </a:r>
            <a:r>
              <a:rPr lang="en-US" dirty="0"/>
              <a:t>Command </a:t>
            </a:r>
            <a:r>
              <a:rPr lang="ko-KR" altLang="en-US" dirty="0"/>
              <a:t>패턴</a:t>
            </a:r>
            <a:r>
              <a:rPr lang="en-US" dirty="0"/>
              <a:t>(5/6)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클래스 구조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4667244" y="5357826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Client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4667244" y="5715016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4667244" y="5786454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5595937" y="5786454"/>
            <a:ext cx="178595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4667244" y="2285992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8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&lt;&lt;interface&gt;&gt;</a:t>
            </a:r>
            <a:r>
              <a:rPr kumimoji="1" lang="en-US" altLang="ko-KR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/>
            </a:r>
            <a:br>
              <a:rPr kumimoji="1" lang="en-US" altLang="ko-KR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</a:br>
            <a:r>
              <a:rPr kumimoji="1" lang="en-US" altLang="ko-KR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Command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4667244" y="2643182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4667244" y="2714620"/>
            <a:ext cx="1785950" cy="21431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execute()</a:t>
            </a:r>
            <a:endParaRPr kumimoji="1" lang="ko-KR" altLang="en-US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1238220" y="3714754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Receiver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1238220" y="4071944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1238220" y="4143381"/>
            <a:ext cx="1785950" cy="2143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action()</a:t>
            </a:r>
          </a:p>
        </p:txBody>
      </p:sp>
      <p:sp>
        <p:nvSpPr>
          <p:cNvPr id="16" name="직사각형 15"/>
          <p:cNvSpPr/>
          <p:nvPr/>
        </p:nvSpPr>
        <p:spPr bwMode="auto">
          <a:xfrm>
            <a:off x="4667244" y="3714754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defTabSz="1038225"/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ConcreteCommand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4667244" y="4071944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4667244" y="4143381"/>
            <a:ext cx="1785950" cy="2143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lvl="0" indent="-360363" algn="l" defTabSz="1038225">
              <a:buClr>
                <a:srgbClr val="333333"/>
              </a:buClr>
            </a:pPr>
            <a:r>
              <a:rPr lang="en-US" altLang="ko-KR" sz="1000" b="1" dirty="0" smtClean="0">
                <a:solidFill>
                  <a:srgbClr val="333333"/>
                </a:solidFill>
                <a:latin typeface="맑은 고딕" pitchFamily="50" charset="-127"/>
                <a:ea typeface="맑은 고딕" pitchFamily="50" charset="-127"/>
              </a:rPr>
              <a:t>+ execute()</a:t>
            </a:r>
          </a:p>
        </p:txBody>
      </p:sp>
      <p:cxnSp>
        <p:nvCxnSpPr>
          <p:cNvPr id="20" name="꺾인 연결선 19"/>
          <p:cNvCxnSpPr>
            <a:stCxn id="16" idx="0"/>
            <a:endCxn id="11" idx="2"/>
          </p:cNvCxnSpPr>
          <p:nvPr/>
        </p:nvCxnSpPr>
        <p:spPr bwMode="auto">
          <a:xfrm rot="5400000" flipH="1" flipV="1">
            <a:off x="5167309" y="3321844"/>
            <a:ext cx="78582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직사각형 20"/>
          <p:cNvSpPr/>
          <p:nvPr/>
        </p:nvSpPr>
        <p:spPr bwMode="auto">
          <a:xfrm>
            <a:off x="8453458" y="2285992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defTabSz="1038225"/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Invoker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8453458" y="2643182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8453458" y="2714619"/>
            <a:ext cx="1785950" cy="714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lvl="0" indent="-360363" algn="l" defTabSz="1038225">
              <a:buClr>
                <a:srgbClr val="333333"/>
              </a:buClr>
            </a:pPr>
            <a:endParaRPr lang="en-US" altLang="ko-KR" sz="800" b="1" dirty="0" smtClean="0">
              <a:solidFill>
                <a:srgbClr val="33333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이등변 삼각형 24"/>
          <p:cNvSpPr/>
          <p:nvPr/>
        </p:nvSpPr>
        <p:spPr bwMode="auto">
          <a:xfrm>
            <a:off x="5381624" y="2928934"/>
            <a:ext cx="357190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24170" y="3856498"/>
            <a:ext cx="7986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 receiver</a:t>
            </a:r>
            <a:endParaRPr lang="ko-KR" altLang="en-US" sz="1000" b="1" dirty="0"/>
          </a:p>
        </p:txBody>
      </p:sp>
      <p:cxnSp>
        <p:nvCxnSpPr>
          <p:cNvPr id="28" name="꺾인 연결선 27"/>
          <p:cNvCxnSpPr>
            <a:stCxn id="17" idx="1"/>
            <a:endCxn id="14" idx="3"/>
          </p:cNvCxnSpPr>
          <p:nvPr/>
        </p:nvCxnSpPr>
        <p:spPr bwMode="auto">
          <a:xfrm rot="10800000">
            <a:off x="3024170" y="4107663"/>
            <a:ext cx="1643074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9" name="순서도: 판단 28"/>
          <p:cNvSpPr/>
          <p:nvPr/>
        </p:nvSpPr>
        <p:spPr>
          <a:xfrm>
            <a:off x="4452930" y="4071942"/>
            <a:ext cx="214314" cy="71438"/>
          </a:xfrm>
          <a:prstGeom prst="flowChartDecision">
            <a:avLst/>
          </a:prstGeom>
          <a:solidFill>
            <a:schemeClr val="lt1"/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ko-KR" altLang="en-US" sz="800" b="1" dirty="0" smtClean="0">
              <a:solidFill>
                <a:srgbClr val="7F0055"/>
              </a:solidFill>
              <a:latin typeface="Courier New"/>
            </a:endParaRPr>
          </a:p>
        </p:txBody>
      </p:sp>
      <p:cxnSp>
        <p:nvCxnSpPr>
          <p:cNvPr id="31" name="Shape 30"/>
          <p:cNvCxnSpPr>
            <a:stCxn id="5" idx="1"/>
            <a:endCxn id="15" idx="2"/>
          </p:cNvCxnSpPr>
          <p:nvPr/>
        </p:nvCxnSpPr>
        <p:spPr bwMode="auto">
          <a:xfrm rot="10800000">
            <a:off x="2131196" y="4357695"/>
            <a:ext cx="2536049" cy="1178727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꺾인 연결선 32"/>
          <p:cNvCxnSpPr>
            <a:stCxn id="5" idx="0"/>
            <a:endCxn id="18" idx="2"/>
          </p:cNvCxnSpPr>
          <p:nvPr/>
        </p:nvCxnSpPr>
        <p:spPr bwMode="auto">
          <a:xfrm rot="5400000" flipH="1" flipV="1">
            <a:off x="5060153" y="4857760"/>
            <a:ext cx="1000132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5310186" y="4786322"/>
            <a:ext cx="6575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creates</a:t>
            </a:r>
            <a:endParaRPr lang="ko-KR" altLang="en-US" sz="1000" b="1" dirty="0"/>
          </a:p>
        </p:txBody>
      </p:sp>
      <p:cxnSp>
        <p:nvCxnSpPr>
          <p:cNvPr id="36" name="꺾인 연결선 35"/>
          <p:cNvCxnSpPr>
            <a:stCxn id="21" idx="1"/>
            <a:endCxn id="9" idx="3"/>
          </p:cNvCxnSpPr>
          <p:nvPr/>
        </p:nvCxnSpPr>
        <p:spPr bwMode="auto">
          <a:xfrm rot="10800000">
            <a:off x="6453194" y="2464587"/>
            <a:ext cx="2000264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7" name="순서도: 판단 36"/>
          <p:cNvSpPr/>
          <p:nvPr/>
        </p:nvSpPr>
        <p:spPr>
          <a:xfrm>
            <a:off x="8239144" y="2428868"/>
            <a:ext cx="214314" cy="71438"/>
          </a:xfrm>
          <a:prstGeom prst="flowChartDecision">
            <a:avLst/>
          </a:prstGeom>
          <a:solidFill>
            <a:schemeClr val="lt1"/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ko-KR" altLang="en-US" sz="800" b="1" dirty="0" smtClean="0">
              <a:solidFill>
                <a:srgbClr val="7F0055"/>
              </a:solidFill>
              <a:latin typeface="Courier New"/>
            </a:endParaRP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103843" tIns="51922" rIns="103843" bIns="51922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4.4.1 Command </a:t>
            </a:r>
            <a:r>
              <a:rPr lang="ko-KR" altLang="en-US" dirty="0"/>
              <a:t>패턴</a:t>
            </a:r>
            <a:r>
              <a:rPr lang="en-US" altLang="ko-KR" dirty="0"/>
              <a:t>(6/6)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Sequence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3581481" y="1785926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: Client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6024566" y="2285992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: ConcreteCommand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8382020" y="1785926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1" lang="en-US" altLang="ko-KR" sz="1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Reciever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4152985" y="6072206"/>
            <a:ext cx="285752" cy="142876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9" name="꺾인 연결선 8"/>
          <p:cNvCxnSpPr>
            <a:stCxn id="5" idx="2"/>
            <a:endCxn id="8" idx="0"/>
          </p:cNvCxnSpPr>
          <p:nvPr/>
        </p:nvCxnSpPr>
        <p:spPr bwMode="auto">
          <a:xfrm rot="5400000">
            <a:off x="2331316" y="4107661"/>
            <a:ext cx="392909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직사각형 9"/>
          <p:cNvSpPr/>
          <p:nvPr/>
        </p:nvSpPr>
        <p:spPr bwMode="auto">
          <a:xfrm>
            <a:off x="6596070" y="6072206"/>
            <a:ext cx="285752" cy="142876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1" name="꺾인 연결선 10"/>
          <p:cNvCxnSpPr>
            <a:stCxn id="6" idx="2"/>
            <a:endCxn id="10" idx="0"/>
          </p:cNvCxnSpPr>
          <p:nvPr/>
        </p:nvCxnSpPr>
        <p:spPr bwMode="auto">
          <a:xfrm rot="5400000">
            <a:off x="5024434" y="4357694"/>
            <a:ext cx="3429024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직사각형 11"/>
          <p:cNvSpPr/>
          <p:nvPr/>
        </p:nvSpPr>
        <p:spPr bwMode="auto">
          <a:xfrm>
            <a:off x="8953524" y="6072206"/>
            <a:ext cx="285752" cy="142876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3" name="꺾인 연결선 12"/>
          <p:cNvCxnSpPr>
            <a:stCxn id="7" idx="2"/>
            <a:endCxn id="12" idx="0"/>
          </p:cNvCxnSpPr>
          <p:nvPr/>
        </p:nvCxnSpPr>
        <p:spPr bwMode="auto">
          <a:xfrm rot="5400000">
            <a:off x="7131855" y="4107661"/>
            <a:ext cx="392909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직사각형 13"/>
          <p:cNvSpPr/>
          <p:nvPr/>
        </p:nvSpPr>
        <p:spPr bwMode="auto">
          <a:xfrm>
            <a:off x="4224423" y="2500306"/>
            <a:ext cx="142876" cy="252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4224423" y="2427738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6024566" y="2427738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7" name="꺾인 연결선 16"/>
          <p:cNvCxnSpPr>
            <a:stCxn id="15" idx="3"/>
            <a:endCxn id="16" idx="1"/>
          </p:cNvCxnSpPr>
          <p:nvPr/>
        </p:nvCxnSpPr>
        <p:spPr bwMode="auto">
          <a:xfrm>
            <a:off x="4376823" y="2494414"/>
            <a:ext cx="1647743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8" name="직사각형 17"/>
          <p:cNvSpPr/>
          <p:nvPr/>
        </p:nvSpPr>
        <p:spPr bwMode="auto">
          <a:xfrm>
            <a:off x="6667508" y="3071810"/>
            <a:ext cx="142876" cy="157163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10120" y="2285992"/>
            <a:ext cx="7761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// create</a:t>
            </a:r>
            <a:endParaRPr lang="ko-KR" altLang="en-US" sz="1000" b="1" dirty="0"/>
          </a:p>
        </p:txBody>
      </p:sp>
      <p:sp>
        <p:nvSpPr>
          <p:cNvPr id="28" name="직사각형 27"/>
          <p:cNvSpPr/>
          <p:nvPr/>
        </p:nvSpPr>
        <p:spPr bwMode="auto">
          <a:xfrm>
            <a:off x="1809724" y="3009896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6657984" y="3009896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0" name="꺾인 연결선 29"/>
          <p:cNvCxnSpPr>
            <a:stCxn id="28" idx="3"/>
            <a:endCxn id="29" idx="1"/>
          </p:cNvCxnSpPr>
          <p:nvPr/>
        </p:nvCxnSpPr>
        <p:spPr bwMode="auto">
          <a:xfrm>
            <a:off x="1962124" y="3076572"/>
            <a:ext cx="469586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3381360" y="2856366"/>
            <a:ext cx="8098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execute()</a:t>
            </a:r>
            <a:endParaRPr lang="ko-KR" altLang="en-US" sz="1000" b="1" dirty="0"/>
          </a:p>
        </p:txBody>
      </p:sp>
      <p:sp>
        <p:nvSpPr>
          <p:cNvPr id="32" name="직사각형 31"/>
          <p:cNvSpPr/>
          <p:nvPr/>
        </p:nvSpPr>
        <p:spPr bwMode="auto">
          <a:xfrm>
            <a:off x="9024962" y="3429000"/>
            <a:ext cx="142876" cy="7143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6667508" y="3356432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9024962" y="3356432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5" name="꺾인 연결선 34"/>
          <p:cNvCxnSpPr>
            <a:stCxn id="33" idx="3"/>
            <a:endCxn id="34" idx="1"/>
          </p:cNvCxnSpPr>
          <p:nvPr/>
        </p:nvCxnSpPr>
        <p:spPr bwMode="auto">
          <a:xfrm>
            <a:off x="6819908" y="3423108"/>
            <a:ext cx="2205054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7614558" y="3214686"/>
            <a:ext cx="6960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action()</a:t>
            </a:r>
            <a:endParaRPr lang="ko-KR" altLang="en-US" sz="1000" b="1" dirty="0"/>
          </a:p>
        </p:txBody>
      </p:sp>
      <p:sp>
        <p:nvSpPr>
          <p:cNvPr id="51" name="직사각형 50"/>
          <p:cNvSpPr/>
          <p:nvPr/>
        </p:nvSpPr>
        <p:spPr bwMode="auto">
          <a:xfrm>
            <a:off x="1166782" y="1785926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: Invoker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직사각형 51"/>
          <p:cNvSpPr/>
          <p:nvPr/>
        </p:nvSpPr>
        <p:spPr bwMode="auto">
          <a:xfrm>
            <a:off x="1738286" y="6072206"/>
            <a:ext cx="285752" cy="142876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3" name="꺾인 연결선 52"/>
          <p:cNvCxnSpPr>
            <a:stCxn id="51" idx="2"/>
            <a:endCxn id="52" idx="0"/>
          </p:cNvCxnSpPr>
          <p:nvPr/>
        </p:nvCxnSpPr>
        <p:spPr bwMode="auto">
          <a:xfrm rot="5400000">
            <a:off x="-83383" y="4107661"/>
            <a:ext cx="392909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직사각형 53"/>
          <p:cNvSpPr/>
          <p:nvPr/>
        </p:nvSpPr>
        <p:spPr bwMode="auto">
          <a:xfrm>
            <a:off x="1809724" y="3071810"/>
            <a:ext cx="142876" cy="228601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6657984" y="4071942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9015438" y="4071942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2" name="꺾인 연결선 61"/>
          <p:cNvCxnSpPr>
            <a:stCxn id="60" idx="3"/>
            <a:endCxn id="61" idx="1"/>
          </p:cNvCxnSpPr>
          <p:nvPr/>
        </p:nvCxnSpPr>
        <p:spPr bwMode="auto">
          <a:xfrm>
            <a:off x="6810384" y="4138618"/>
            <a:ext cx="2205054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arrow" w="med" len="med"/>
            <a:tailEnd type="none" w="med" len="med"/>
          </a:ln>
          <a:effectLst/>
        </p:spPr>
      </p:cxnSp>
      <p:sp>
        <p:nvSpPr>
          <p:cNvPr id="63" name="직사각형 62"/>
          <p:cNvSpPr/>
          <p:nvPr/>
        </p:nvSpPr>
        <p:spPr bwMode="auto">
          <a:xfrm>
            <a:off x="4238616" y="4581532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63"/>
          <p:cNvSpPr/>
          <p:nvPr/>
        </p:nvSpPr>
        <p:spPr bwMode="auto">
          <a:xfrm>
            <a:off x="6657984" y="4581532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5" name="꺾인 연결선 64"/>
          <p:cNvCxnSpPr>
            <a:stCxn id="63" idx="3"/>
            <a:endCxn id="64" idx="1"/>
          </p:cNvCxnSpPr>
          <p:nvPr/>
        </p:nvCxnSpPr>
        <p:spPr bwMode="auto">
          <a:xfrm>
            <a:off x="4391016" y="4648208"/>
            <a:ext cx="2266968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arrow" w="med" len="med"/>
            <a:tailEnd type="none" w="med" len="med"/>
          </a:ln>
          <a:effectLst/>
        </p:spPr>
      </p:cxnSp>
      <p:sp>
        <p:nvSpPr>
          <p:cNvPr id="66" name="직사각형 65"/>
          <p:cNvSpPr/>
          <p:nvPr/>
        </p:nvSpPr>
        <p:spPr bwMode="auto">
          <a:xfrm>
            <a:off x="1809724" y="4938722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직사각형 66"/>
          <p:cNvSpPr/>
          <p:nvPr/>
        </p:nvSpPr>
        <p:spPr bwMode="auto">
          <a:xfrm>
            <a:off x="4229092" y="4938722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8" name="꺾인 연결선 67"/>
          <p:cNvCxnSpPr>
            <a:stCxn id="66" idx="3"/>
            <a:endCxn id="67" idx="1"/>
          </p:cNvCxnSpPr>
          <p:nvPr/>
        </p:nvCxnSpPr>
        <p:spPr bwMode="auto">
          <a:xfrm>
            <a:off x="1962124" y="5005398"/>
            <a:ext cx="2266968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arrow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103843" tIns="51922" rIns="103843" bIns="51922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4.4.2 Interpreter </a:t>
            </a:r>
            <a:r>
              <a:rPr lang="ko-KR" altLang="en-US" dirty="0"/>
              <a:t>패턴</a:t>
            </a:r>
            <a:r>
              <a:rPr lang="en-US" dirty="0"/>
              <a:t>(1/5)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의도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어떤 언어는 문법에 대한 표현을 정의하면서 그 언어로 기술된 문장을 해석하는 기법을 표현하기 위해서 인터프리터도 함께 정의하는 경우가 있음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동기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무선조정기로 자동차를 움직이는 미니 언어 예제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자동차를 움직일 수 있는 명령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앞으로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1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미터 전진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(go)</a:t>
            </a: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오른쪽으로 방향전환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(right)</a:t>
            </a: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왼쪽으로 방향전환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(left)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반복명령을 통해서 자동차를 움직일 수 있게 함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pic>
        <p:nvPicPr>
          <p:cNvPr id="2054" name="Picture 6" descr="C:\Documents and Settings\Administrator\Local Settings\Temporary Internet Files\Content.IE5\32VJBRF1\MCj04189900000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24170" y="5429264"/>
            <a:ext cx="781240" cy="527390"/>
          </a:xfrm>
          <a:prstGeom prst="rect">
            <a:avLst/>
          </a:prstGeom>
          <a:noFill/>
        </p:spPr>
      </p:pic>
      <p:sp>
        <p:nvSpPr>
          <p:cNvPr id="59" name="직사각형 58"/>
          <p:cNvSpPr/>
          <p:nvPr/>
        </p:nvSpPr>
        <p:spPr bwMode="auto">
          <a:xfrm>
            <a:off x="4024302" y="514351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3524236" y="5357826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2" name="구부러진 연결선 32"/>
          <p:cNvCxnSpPr>
            <a:stCxn id="60" idx="0"/>
            <a:endCxn id="59" idx="1"/>
          </p:cNvCxnSpPr>
          <p:nvPr/>
        </p:nvCxnSpPr>
        <p:spPr bwMode="auto">
          <a:xfrm rot="5400000" flipH="1" flipV="1">
            <a:off x="3702831" y="5036356"/>
            <a:ext cx="178595" cy="464347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3" name="직사각형 62"/>
          <p:cNvSpPr/>
          <p:nvPr/>
        </p:nvSpPr>
        <p:spPr bwMode="auto">
          <a:xfrm>
            <a:off x="2666980" y="514351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 bwMode="auto">
          <a:xfrm>
            <a:off x="3238484" y="5357826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6" name="구부러진 연결선 32"/>
          <p:cNvCxnSpPr>
            <a:stCxn id="65" idx="0"/>
            <a:endCxn id="63" idx="3"/>
          </p:cNvCxnSpPr>
          <p:nvPr/>
        </p:nvCxnSpPr>
        <p:spPr bwMode="auto">
          <a:xfrm rot="16200000" flipV="1">
            <a:off x="2917014" y="5000636"/>
            <a:ext cx="178595" cy="535785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9" name="직사각형 68"/>
          <p:cNvSpPr/>
          <p:nvPr/>
        </p:nvSpPr>
        <p:spPr bwMode="auto">
          <a:xfrm>
            <a:off x="3381360" y="4714884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직사각형 70"/>
          <p:cNvSpPr/>
          <p:nvPr/>
        </p:nvSpPr>
        <p:spPr bwMode="auto">
          <a:xfrm>
            <a:off x="3381360" y="528638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3" name="구부러진 연결선 32"/>
          <p:cNvCxnSpPr>
            <a:stCxn id="71" idx="0"/>
            <a:endCxn id="69" idx="2"/>
          </p:cNvCxnSpPr>
          <p:nvPr/>
        </p:nvCxnSpPr>
        <p:spPr bwMode="auto">
          <a:xfrm rot="5400000" flipH="1" flipV="1">
            <a:off x="3167046" y="5036355"/>
            <a:ext cx="500066" cy="1588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6" name="TextBox 75"/>
          <p:cNvSpPr txBox="1"/>
          <p:nvPr/>
        </p:nvSpPr>
        <p:spPr>
          <a:xfrm>
            <a:off x="3238484" y="4500570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go</a:t>
            </a:r>
            <a:endParaRPr lang="ko-KR" altLang="en-US" sz="1200" b="1" dirty="0"/>
          </a:p>
        </p:txBody>
      </p:sp>
      <p:sp>
        <p:nvSpPr>
          <p:cNvPr id="77" name="TextBox 76"/>
          <p:cNvSpPr txBox="1"/>
          <p:nvPr/>
        </p:nvSpPr>
        <p:spPr>
          <a:xfrm>
            <a:off x="4028510" y="5009389"/>
            <a:ext cx="5565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right</a:t>
            </a:r>
            <a:endParaRPr lang="ko-KR" altLang="en-US" sz="1200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2335743" y="5000636"/>
            <a:ext cx="445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left</a:t>
            </a:r>
            <a:endParaRPr lang="ko-KR" altLang="en-US" sz="1200" b="1" dirty="0"/>
          </a:p>
        </p:txBody>
      </p:sp>
      <p:sp>
        <p:nvSpPr>
          <p:cNvPr id="80" name="이등변 삼각형 79"/>
          <p:cNvSpPr/>
          <p:nvPr/>
        </p:nvSpPr>
        <p:spPr bwMode="auto">
          <a:xfrm rot="5400000">
            <a:off x="4655342" y="5155414"/>
            <a:ext cx="1141408" cy="403224"/>
          </a:xfrm>
          <a:prstGeom prst="triangle">
            <a:avLst/>
          </a:prstGeom>
          <a:gradFill flip="none" rotWithShape="1">
            <a:gsLst>
              <a:gs pos="0">
                <a:srgbClr val="FFFF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99855" tIns="49928" rIns="99855" bIns="49928" anchor="b"/>
          <a:lstStyle/>
          <a:p>
            <a:pPr marL="360363" indent="-360363" defTabSz="1038225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1" name="직사각형 80"/>
          <p:cNvSpPr/>
          <p:nvPr/>
        </p:nvSpPr>
        <p:spPr bwMode="auto">
          <a:xfrm>
            <a:off x="6491692" y="4867284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직사각형 82"/>
          <p:cNvSpPr/>
          <p:nvPr/>
        </p:nvSpPr>
        <p:spPr bwMode="auto">
          <a:xfrm>
            <a:off x="6491692" y="585789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7" name="구부러진 연결선 32"/>
          <p:cNvCxnSpPr>
            <a:stCxn id="83" idx="0"/>
            <a:endCxn id="81" idx="2"/>
          </p:cNvCxnSpPr>
          <p:nvPr/>
        </p:nvCxnSpPr>
        <p:spPr bwMode="auto">
          <a:xfrm rot="5400000" flipH="1" flipV="1">
            <a:off x="6067826" y="5398307"/>
            <a:ext cx="919170" cy="1588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8" name="직사각형 87"/>
          <p:cNvSpPr/>
          <p:nvPr/>
        </p:nvSpPr>
        <p:spPr bwMode="auto">
          <a:xfrm>
            <a:off x="7634700" y="4857760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9" name="직사각형 88"/>
          <p:cNvSpPr/>
          <p:nvPr/>
        </p:nvSpPr>
        <p:spPr bwMode="auto">
          <a:xfrm>
            <a:off x="7634700" y="584836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90" name="구부러진 연결선 32"/>
          <p:cNvCxnSpPr>
            <a:stCxn id="88" idx="2"/>
            <a:endCxn id="89" idx="0"/>
          </p:cNvCxnSpPr>
          <p:nvPr/>
        </p:nvCxnSpPr>
        <p:spPr bwMode="auto">
          <a:xfrm rot="5400000">
            <a:off x="7210834" y="5388783"/>
            <a:ext cx="919170" cy="1588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4" name="구부러진 연결선 32"/>
          <p:cNvCxnSpPr>
            <a:stCxn id="81" idx="3"/>
            <a:endCxn id="88" idx="1"/>
          </p:cNvCxnSpPr>
          <p:nvPr/>
        </p:nvCxnSpPr>
        <p:spPr bwMode="auto">
          <a:xfrm flipV="1">
            <a:off x="6563130" y="4893479"/>
            <a:ext cx="1071570" cy="9524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7" name="구부러진 연결선 32"/>
          <p:cNvCxnSpPr>
            <a:stCxn id="89" idx="1"/>
            <a:endCxn id="83" idx="3"/>
          </p:cNvCxnSpPr>
          <p:nvPr/>
        </p:nvCxnSpPr>
        <p:spPr bwMode="auto">
          <a:xfrm rot="10800000" flipV="1">
            <a:off x="6563130" y="5884087"/>
            <a:ext cx="1071570" cy="9524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0" name="TextBox 99"/>
          <p:cNvSpPr txBox="1"/>
          <p:nvPr/>
        </p:nvSpPr>
        <p:spPr>
          <a:xfrm>
            <a:off x="6578071" y="5223703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1.go</a:t>
            </a:r>
            <a:endParaRPr lang="ko-KR" altLang="en-US" sz="1200" b="1" dirty="0"/>
          </a:p>
        </p:txBody>
      </p:sp>
      <p:sp>
        <p:nvSpPr>
          <p:cNvPr id="101" name="TextBox 100"/>
          <p:cNvSpPr txBox="1"/>
          <p:nvPr/>
        </p:nvSpPr>
        <p:spPr>
          <a:xfrm>
            <a:off x="5848750" y="4723637"/>
            <a:ext cx="702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2.right</a:t>
            </a:r>
            <a:endParaRPr lang="ko-KR" altLang="en-US" sz="1200" b="1" dirty="0"/>
          </a:p>
        </p:txBody>
      </p:sp>
      <p:sp>
        <p:nvSpPr>
          <p:cNvPr id="102" name="TextBox 101"/>
          <p:cNvSpPr txBox="1"/>
          <p:nvPr/>
        </p:nvSpPr>
        <p:spPr>
          <a:xfrm>
            <a:off x="6756213" y="4572008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3.go</a:t>
            </a:r>
            <a:endParaRPr lang="ko-KR" altLang="en-US" sz="1200" b="1" dirty="0"/>
          </a:p>
        </p:txBody>
      </p:sp>
      <p:sp>
        <p:nvSpPr>
          <p:cNvPr id="103" name="TextBox 102"/>
          <p:cNvSpPr txBox="1"/>
          <p:nvPr/>
        </p:nvSpPr>
        <p:spPr>
          <a:xfrm>
            <a:off x="7634700" y="4723637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4. right</a:t>
            </a:r>
            <a:endParaRPr lang="ko-KR" altLang="en-US" sz="1200" b="1" dirty="0"/>
          </a:p>
        </p:txBody>
      </p:sp>
      <p:sp>
        <p:nvSpPr>
          <p:cNvPr id="104" name="TextBox 103"/>
          <p:cNvSpPr txBox="1"/>
          <p:nvPr/>
        </p:nvSpPr>
        <p:spPr>
          <a:xfrm>
            <a:off x="7563262" y="5795207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6. right</a:t>
            </a:r>
            <a:endParaRPr lang="ko-KR" altLang="en-US" sz="1200" b="1" dirty="0"/>
          </a:p>
        </p:txBody>
      </p:sp>
      <p:sp>
        <p:nvSpPr>
          <p:cNvPr id="105" name="TextBox 104"/>
          <p:cNvSpPr txBox="1"/>
          <p:nvPr/>
        </p:nvSpPr>
        <p:spPr>
          <a:xfrm>
            <a:off x="5848750" y="5786454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8. right</a:t>
            </a:r>
            <a:endParaRPr lang="ko-KR" altLang="en-US" sz="1200" b="1" dirty="0"/>
          </a:p>
        </p:txBody>
      </p:sp>
      <p:sp>
        <p:nvSpPr>
          <p:cNvPr id="106" name="TextBox 105"/>
          <p:cNvSpPr txBox="1"/>
          <p:nvPr/>
        </p:nvSpPr>
        <p:spPr>
          <a:xfrm>
            <a:off x="7684907" y="5223703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5.go</a:t>
            </a:r>
            <a:endParaRPr lang="ko-KR" altLang="en-US" sz="1200" b="1" dirty="0"/>
          </a:p>
        </p:txBody>
      </p:sp>
      <p:sp>
        <p:nvSpPr>
          <p:cNvPr id="107" name="TextBox 106"/>
          <p:cNvSpPr txBox="1"/>
          <p:nvPr/>
        </p:nvSpPr>
        <p:spPr>
          <a:xfrm>
            <a:off x="6848882" y="5938083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7.go</a:t>
            </a:r>
            <a:endParaRPr lang="ko-KR" altLang="en-US" sz="1200" b="1" dirty="0"/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구름 76"/>
          <p:cNvSpPr/>
          <p:nvPr/>
        </p:nvSpPr>
        <p:spPr bwMode="auto">
          <a:xfrm>
            <a:off x="6096004" y="2571744"/>
            <a:ext cx="4857784" cy="2071702"/>
          </a:xfrm>
          <a:prstGeom prst="cloud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103843" tIns="51922" rIns="103843" bIns="51922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4.4.2 </a:t>
            </a:r>
            <a:r>
              <a:rPr lang="en-US" dirty="0"/>
              <a:t>Interpreter </a:t>
            </a:r>
            <a:r>
              <a:rPr lang="ko-KR" altLang="en-US" dirty="0"/>
              <a:t>패턴</a:t>
            </a:r>
            <a:r>
              <a:rPr lang="en-US" dirty="0"/>
              <a:t>(2/5)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동기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4595806" y="3428999"/>
            <a:ext cx="1214446" cy="35720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Node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4595806" y="3786189"/>
            <a:ext cx="1214446" cy="714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4595806" y="3857622"/>
            <a:ext cx="1214446" cy="2143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parse() </a:t>
            </a:r>
          </a:p>
        </p:txBody>
      </p:sp>
      <p:sp>
        <p:nvSpPr>
          <p:cNvPr id="8" name="직사각형 7"/>
          <p:cNvSpPr/>
          <p:nvPr/>
        </p:nvSpPr>
        <p:spPr bwMode="auto">
          <a:xfrm>
            <a:off x="4609021" y="2000240"/>
            <a:ext cx="1214446" cy="35720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Context</a:t>
            </a:r>
            <a:endParaRPr kumimoji="1" lang="ko-KR" altLang="en-US" sz="1200" b="1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4609021" y="2357440"/>
            <a:ext cx="1214446" cy="714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4609021" y="2428872"/>
            <a:ext cx="1214446" cy="57149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nextToken() </a:t>
            </a:r>
          </a:p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currentToken()</a:t>
            </a:r>
          </a:p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skipToken()</a:t>
            </a:r>
          </a:p>
        </p:txBody>
      </p:sp>
      <p:sp>
        <p:nvSpPr>
          <p:cNvPr id="11" name="직사각형 10"/>
          <p:cNvSpPr/>
          <p:nvPr/>
        </p:nvSpPr>
        <p:spPr bwMode="auto">
          <a:xfrm>
            <a:off x="2666980" y="5143535"/>
            <a:ext cx="1643074" cy="35719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RepeatCommandNode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2666980" y="5500727"/>
            <a:ext cx="1643074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2666980" y="5572160"/>
            <a:ext cx="1643074" cy="7144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endParaRPr lang="en-US" altLang="ko-KR" sz="8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1309658" y="5143526"/>
            <a:ext cx="1214446" cy="35720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ProgramNode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1309658" y="5500726"/>
            <a:ext cx="1214446" cy="714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1309658" y="5572159"/>
            <a:ext cx="1214446" cy="714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endParaRPr lang="en-US" altLang="ko-KR" sz="8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1595410" y="2000251"/>
            <a:ext cx="1214446" cy="35720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Main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1595410" y="2357451"/>
            <a:ext cx="1214446" cy="714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1595410" y="2428884"/>
            <a:ext cx="1214446" cy="7143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endParaRPr lang="en-US" altLang="ko-KR" sz="8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0" name="Shape 28"/>
          <p:cNvCxnSpPr>
            <a:stCxn id="17" idx="3"/>
            <a:endCxn id="8" idx="1"/>
          </p:cNvCxnSpPr>
          <p:nvPr/>
        </p:nvCxnSpPr>
        <p:spPr bwMode="auto">
          <a:xfrm flipV="1">
            <a:off x="2809856" y="2178841"/>
            <a:ext cx="1799165" cy="1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꺾인 연결선 40"/>
          <p:cNvCxnSpPr>
            <a:stCxn id="19" idx="2"/>
            <a:endCxn id="5" idx="1"/>
          </p:cNvCxnSpPr>
          <p:nvPr/>
        </p:nvCxnSpPr>
        <p:spPr bwMode="auto">
          <a:xfrm rot="16200000" flipH="1">
            <a:off x="2845578" y="1857371"/>
            <a:ext cx="1107283" cy="2393173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3238484" y="1928802"/>
            <a:ext cx="6575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creates</a:t>
            </a:r>
            <a:endParaRPr lang="ko-KR" altLang="en-US" sz="10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3238484" y="3357562"/>
            <a:ext cx="4748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uses</a:t>
            </a:r>
            <a:endParaRPr lang="ko-KR" altLang="en-US" sz="1000" b="1" dirty="0"/>
          </a:p>
        </p:txBody>
      </p:sp>
      <p:sp>
        <p:nvSpPr>
          <p:cNvPr id="24" name="직사각형 23"/>
          <p:cNvSpPr/>
          <p:nvPr/>
        </p:nvSpPr>
        <p:spPr bwMode="auto">
          <a:xfrm>
            <a:off x="4452930" y="5143512"/>
            <a:ext cx="1500198" cy="35722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CommandListNode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4452930" y="5500702"/>
            <a:ext cx="1500198" cy="7144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4452930" y="5572165"/>
            <a:ext cx="1500198" cy="7144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endParaRPr lang="en-US" altLang="ko-KR" sz="8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6096004" y="5143537"/>
            <a:ext cx="1214446" cy="35720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CommandNode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6096004" y="5500737"/>
            <a:ext cx="1214446" cy="714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6096004" y="5572170"/>
            <a:ext cx="1214446" cy="714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endParaRPr lang="en-US" altLang="ko-KR" sz="8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7453326" y="5143402"/>
            <a:ext cx="1857388" cy="35732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PrimitiveCommandNode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7453326" y="5500702"/>
            <a:ext cx="1857388" cy="714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7453326" y="5572135"/>
            <a:ext cx="1857388" cy="7146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endParaRPr lang="en-US" altLang="ko-KR" sz="8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3" name="꺾인 연결선 32"/>
          <p:cNvCxnSpPr>
            <a:stCxn id="14" idx="0"/>
            <a:endCxn id="7" idx="2"/>
          </p:cNvCxnSpPr>
          <p:nvPr/>
        </p:nvCxnSpPr>
        <p:spPr bwMode="auto">
          <a:xfrm rot="5400000" flipH="1" flipV="1">
            <a:off x="3024163" y="2964660"/>
            <a:ext cx="1071584" cy="328614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꺾인 연결선 33"/>
          <p:cNvCxnSpPr>
            <a:stCxn id="11" idx="0"/>
            <a:endCxn id="7" idx="2"/>
          </p:cNvCxnSpPr>
          <p:nvPr/>
        </p:nvCxnSpPr>
        <p:spPr bwMode="auto">
          <a:xfrm rot="5400000" flipH="1" flipV="1">
            <a:off x="3809977" y="3750483"/>
            <a:ext cx="1071593" cy="1714512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꺾인 연결선 34"/>
          <p:cNvCxnSpPr>
            <a:stCxn id="24" idx="0"/>
            <a:endCxn id="7" idx="2"/>
          </p:cNvCxnSpPr>
          <p:nvPr/>
        </p:nvCxnSpPr>
        <p:spPr bwMode="auto">
          <a:xfrm rot="5400000" flipH="1" flipV="1">
            <a:off x="4667244" y="4607727"/>
            <a:ext cx="107157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꺾인 연결선 35"/>
          <p:cNvCxnSpPr>
            <a:stCxn id="27" idx="0"/>
            <a:endCxn id="7" idx="2"/>
          </p:cNvCxnSpPr>
          <p:nvPr/>
        </p:nvCxnSpPr>
        <p:spPr bwMode="auto">
          <a:xfrm rot="16200000" flipV="1">
            <a:off x="5417331" y="3857641"/>
            <a:ext cx="1071595" cy="150019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꺾인 연결선 36"/>
          <p:cNvCxnSpPr>
            <a:stCxn id="30" idx="0"/>
            <a:endCxn id="7" idx="2"/>
          </p:cNvCxnSpPr>
          <p:nvPr/>
        </p:nvCxnSpPr>
        <p:spPr bwMode="auto">
          <a:xfrm rot="16200000" flipV="1">
            <a:off x="6256795" y="3018176"/>
            <a:ext cx="1071460" cy="317899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이등변 삼각형 37"/>
          <p:cNvSpPr/>
          <p:nvPr/>
        </p:nvSpPr>
        <p:spPr bwMode="auto">
          <a:xfrm>
            <a:off x="5024434" y="4071941"/>
            <a:ext cx="357190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595278" y="6286519"/>
            <a:ext cx="0" cy="0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8" name="Shape 57"/>
          <p:cNvCxnSpPr>
            <a:stCxn id="16" idx="2"/>
            <a:endCxn id="56" idx="3"/>
          </p:cNvCxnSpPr>
          <p:nvPr/>
        </p:nvCxnSpPr>
        <p:spPr bwMode="auto">
          <a:xfrm rot="5400000">
            <a:off x="934622" y="5304260"/>
            <a:ext cx="642916" cy="1321603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hape 59"/>
          <p:cNvCxnSpPr>
            <a:stCxn id="13" idx="2"/>
            <a:endCxn id="56" idx="3"/>
          </p:cNvCxnSpPr>
          <p:nvPr/>
        </p:nvCxnSpPr>
        <p:spPr bwMode="auto">
          <a:xfrm rot="5400000">
            <a:off x="1720440" y="4518441"/>
            <a:ext cx="642917" cy="2893239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hape 61"/>
          <p:cNvCxnSpPr>
            <a:stCxn id="26" idx="2"/>
            <a:endCxn id="56" idx="3"/>
          </p:cNvCxnSpPr>
          <p:nvPr/>
        </p:nvCxnSpPr>
        <p:spPr bwMode="auto">
          <a:xfrm rot="5400000">
            <a:off x="2577702" y="3661191"/>
            <a:ext cx="642905" cy="4607751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Shape 63"/>
          <p:cNvCxnSpPr>
            <a:stCxn id="29" idx="2"/>
            <a:endCxn id="56" idx="3"/>
          </p:cNvCxnSpPr>
          <p:nvPr/>
        </p:nvCxnSpPr>
        <p:spPr bwMode="auto">
          <a:xfrm rot="5400000">
            <a:off x="3327801" y="2911092"/>
            <a:ext cx="642905" cy="6107949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3" name="순서도: 판단 42"/>
          <p:cNvSpPr/>
          <p:nvPr/>
        </p:nvSpPr>
        <p:spPr>
          <a:xfrm>
            <a:off x="1881162" y="5643578"/>
            <a:ext cx="71438" cy="142876"/>
          </a:xfrm>
          <a:prstGeom prst="flowChartDecision">
            <a:avLst/>
          </a:prstGeom>
          <a:solidFill>
            <a:schemeClr val="lt1"/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ko-KR" altLang="en-US" sz="800" b="1" dirty="0" smtClean="0">
              <a:solidFill>
                <a:srgbClr val="7F0055"/>
              </a:solidFill>
              <a:latin typeface="Courier New"/>
            </a:endParaRPr>
          </a:p>
        </p:txBody>
      </p:sp>
      <p:sp>
        <p:nvSpPr>
          <p:cNvPr id="44" name="순서도: 판단 43"/>
          <p:cNvSpPr/>
          <p:nvPr/>
        </p:nvSpPr>
        <p:spPr>
          <a:xfrm>
            <a:off x="3452798" y="5643578"/>
            <a:ext cx="71438" cy="142876"/>
          </a:xfrm>
          <a:prstGeom prst="flowChartDecision">
            <a:avLst/>
          </a:prstGeom>
          <a:solidFill>
            <a:schemeClr val="lt1"/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ko-KR" altLang="en-US" sz="800" b="1" dirty="0" smtClean="0">
              <a:solidFill>
                <a:srgbClr val="7F0055"/>
              </a:solidFill>
              <a:latin typeface="Courier New"/>
            </a:endParaRPr>
          </a:p>
        </p:txBody>
      </p:sp>
      <p:sp>
        <p:nvSpPr>
          <p:cNvPr id="45" name="순서도: 판단 44"/>
          <p:cNvSpPr/>
          <p:nvPr/>
        </p:nvSpPr>
        <p:spPr>
          <a:xfrm>
            <a:off x="5167310" y="5643578"/>
            <a:ext cx="75010" cy="142876"/>
          </a:xfrm>
          <a:prstGeom prst="flowChartDecision">
            <a:avLst/>
          </a:prstGeom>
          <a:solidFill>
            <a:schemeClr val="lt1"/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ko-KR" altLang="en-US" sz="800" b="1" dirty="0" smtClean="0">
              <a:solidFill>
                <a:srgbClr val="7F0055"/>
              </a:solidFill>
              <a:latin typeface="Courier New"/>
            </a:endParaRPr>
          </a:p>
        </p:txBody>
      </p:sp>
      <p:sp>
        <p:nvSpPr>
          <p:cNvPr id="46" name="순서도: 판단 45"/>
          <p:cNvSpPr/>
          <p:nvPr/>
        </p:nvSpPr>
        <p:spPr>
          <a:xfrm>
            <a:off x="6667508" y="5643578"/>
            <a:ext cx="71438" cy="142876"/>
          </a:xfrm>
          <a:prstGeom prst="flowChartDecision">
            <a:avLst/>
          </a:prstGeom>
          <a:solidFill>
            <a:schemeClr val="lt1"/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ko-KR" altLang="en-US" sz="800" b="1" dirty="0" smtClean="0">
              <a:solidFill>
                <a:srgbClr val="7F0055"/>
              </a:solidFill>
              <a:latin typeface="Courier New"/>
            </a:endParaRPr>
          </a:p>
        </p:txBody>
      </p:sp>
      <p:cxnSp>
        <p:nvCxnSpPr>
          <p:cNvPr id="66" name="Shape 65"/>
          <p:cNvCxnSpPr>
            <a:stCxn id="56" idx="0"/>
            <a:endCxn id="7" idx="1"/>
          </p:cNvCxnSpPr>
          <p:nvPr/>
        </p:nvCxnSpPr>
        <p:spPr bwMode="auto">
          <a:xfrm rot="5400000" flipH="1" flipV="1">
            <a:off x="1434674" y="3125387"/>
            <a:ext cx="2321737" cy="4000528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67" name="TextBox 66"/>
          <p:cNvSpPr txBox="1"/>
          <p:nvPr/>
        </p:nvSpPr>
        <p:spPr>
          <a:xfrm>
            <a:off x="4595806" y="3143248"/>
            <a:ext cx="1285884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구문트리 노드 클래스</a:t>
            </a:r>
            <a:endParaRPr lang="en-US" altLang="ko-KR" sz="1200" b="1" dirty="0" smtClean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381096" y="4714885"/>
            <a:ext cx="1143008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&lt;program&gt;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에 대응하는 클래스</a:t>
            </a:r>
            <a:endParaRPr lang="en-US" altLang="ko-KR" sz="1200" b="1" dirty="0" smtClean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738418" y="4714885"/>
            <a:ext cx="1571636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&lt;repeat command&gt;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에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대응하는 클래스</a:t>
            </a:r>
            <a:endParaRPr lang="en-US" altLang="ko-KR" sz="1200" b="1" dirty="0" smtClean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524368" y="4714885"/>
            <a:ext cx="142876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&lt;command list&gt;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에 대응하는 클래스</a:t>
            </a:r>
            <a:endParaRPr lang="en-US" altLang="ko-KR" sz="1200" b="1" dirty="0" smtClean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096004" y="4714885"/>
            <a:ext cx="1214446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&lt;command&gt;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에 대응하는 클래스</a:t>
            </a:r>
            <a:endParaRPr lang="en-US" altLang="ko-KR" sz="1200" b="1" dirty="0" smtClean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453326" y="4714885"/>
            <a:ext cx="1643074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&lt;primitive command&gt;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에 대응하는 클래스</a:t>
            </a:r>
            <a:endParaRPr lang="en-US" altLang="ko-KR" sz="1200" b="1" dirty="0" smtClean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238616" y="1723241"/>
            <a:ext cx="221457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구문해석을 위한 전후 관계 클래스</a:t>
            </a:r>
            <a:endParaRPr lang="en-US" altLang="ko-KR" sz="1200" b="1" dirty="0" smtClean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452534" y="1714488"/>
            <a:ext cx="221457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동작 테스트용 클래스</a:t>
            </a:r>
            <a:endParaRPr lang="en-US" altLang="ko-KR" sz="1200" b="1" dirty="0" smtClean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79" name="직사각형 78"/>
          <p:cNvSpPr/>
          <p:nvPr/>
        </p:nvSpPr>
        <p:spPr bwMode="auto">
          <a:xfrm>
            <a:off x="6715172" y="2978631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6429420" y="2786058"/>
            <a:ext cx="44529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parse(Context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context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)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throws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ParseException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{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name =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context.currentToken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context.skipToken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(name);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if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(!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name.equals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000" b="1" dirty="0" smtClean="0">
                <a:solidFill>
                  <a:srgbClr val="2A00FF"/>
                </a:solidFill>
                <a:latin typeface="Courier New"/>
              </a:rPr>
              <a:t>"go"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) &amp;&amp; !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name.equals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000" b="1" dirty="0" smtClean="0">
                <a:solidFill>
                  <a:srgbClr val="2A00FF"/>
                </a:solidFill>
                <a:latin typeface="Courier New"/>
              </a:rPr>
              <a:t>"right"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) 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        &amp;&amp; !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name.equals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000" b="1" dirty="0" smtClean="0">
                <a:solidFill>
                  <a:srgbClr val="2A00FF"/>
                </a:solidFill>
                <a:latin typeface="Courier New"/>
              </a:rPr>
              <a:t>"left"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)) {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    throw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ParseException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(name + </a:t>
            </a:r>
            <a:r>
              <a:rPr lang="en-US" altLang="ko-KR" sz="1000" b="1" dirty="0" smtClean="0">
                <a:solidFill>
                  <a:srgbClr val="2A00FF"/>
                </a:solidFill>
                <a:latin typeface="Courier New"/>
              </a:rPr>
              <a:t>"is undefined"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}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ko-KR" altLang="en-US" sz="1000" b="1" dirty="0"/>
          </a:p>
        </p:txBody>
      </p:sp>
      <p:sp>
        <p:nvSpPr>
          <p:cNvPr id="86" name="직사각형 85"/>
          <p:cNvSpPr/>
          <p:nvPr/>
        </p:nvSpPr>
        <p:spPr bwMode="auto">
          <a:xfrm>
            <a:off x="9382152" y="5357826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7" name="직사각형 86"/>
          <p:cNvSpPr/>
          <p:nvPr/>
        </p:nvSpPr>
        <p:spPr bwMode="auto">
          <a:xfrm>
            <a:off x="9739342" y="4000504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8" name="구부러진 연결선 32"/>
          <p:cNvCxnSpPr>
            <a:stCxn id="87" idx="3"/>
            <a:endCxn id="86" idx="3"/>
          </p:cNvCxnSpPr>
          <p:nvPr/>
        </p:nvCxnSpPr>
        <p:spPr bwMode="auto">
          <a:xfrm flipH="1">
            <a:off x="9453590" y="4036223"/>
            <a:ext cx="357190" cy="1357322"/>
          </a:xfrm>
          <a:prstGeom prst="curvedConnector3">
            <a:avLst>
              <a:gd name="adj1" fmla="val -64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1" name="TextBox 90"/>
          <p:cNvSpPr txBox="1"/>
          <p:nvPr/>
        </p:nvSpPr>
        <p:spPr>
          <a:xfrm>
            <a:off x="6453194" y="2500306"/>
            <a:ext cx="3071834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200" b="1" dirty="0" err="1" smtClean="0">
                <a:latin typeface="휴먼편지체" pitchFamily="18" charset="-127"/>
                <a:ea typeface="휴먼편지체" pitchFamily="18" charset="-127"/>
              </a:rPr>
              <a:t>PrimitiveCommandNode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의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parse() </a:t>
            </a:r>
            <a:r>
              <a:rPr lang="ko-KR" altLang="en-US" sz="1200" b="1" dirty="0" err="1" smtClean="0">
                <a:latin typeface="휴먼편지체" pitchFamily="18" charset="-127"/>
                <a:ea typeface="휴먼편지체" pitchFamily="18" charset="-127"/>
              </a:rPr>
              <a:t>메소드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 구현</a:t>
            </a:r>
            <a:endParaRPr lang="en-US" altLang="ko-KR" sz="1200" b="1" dirty="0" smtClean="0">
              <a:latin typeface="휴먼편지체" pitchFamily="18" charset="-127"/>
              <a:ea typeface="휴먼편지체" pitchFamily="18" charset="-127"/>
            </a:endParaRP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103843" tIns="51922" rIns="103843" bIns="51922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4.4.2 </a:t>
            </a:r>
            <a:r>
              <a:rPr lang="en-US" dirty="0"/>
              <a:t>Interpreter </a:t>
            </a:r>
            <a:r>
              <a:rPr lang="ko-KR" altLang="en-US" dirty="0"/>
              <a:t>패턴</a:t>
            </a:r>
            <a:r>
              <a:rPr lang="en-US" dirty="0"/>
              <a:t>(3/5)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미니 언어 프로그램 구문 트리 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4310054" y="1857364"/>
            <a:ext cx="2428892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: ProgramNode</a:t>
            </a:r>
            <a:endParaRPr kumimoji="1" lang="ko-KR" altLang="en-US" sz="1200" b="1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4310054" y="2786058"/>
            <a:ext cx="2428892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: CommandListNode</a:t>
            </a:r>
            <a:endParaRPr kumimoji="1" lang="ko-KR" altLang="en-US" sz="1200" b="1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4310054" y="3714752"/>
            <a:ext cx="2428892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: RepeatCommandNode</a:t>
            </a:r>
            <a:endParaRPr kumimoji="1" lang="ko-KR" altLang="en-US" sz="1200" b="1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4310054" y="4643446"/>
            <a:ext cx="2428892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: CommandListNode</a:t>
            </a:r>
            <a:endParaRPr kumimoji="1" lang="ko-KR" altLang="en-US" sz="1200" b="1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2666980" y="5643578"/>
            <a:ext cx="2428892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go : PrimitiveCommandNode</a:t>
            </a:r>
            <a:endParaRPr kumimoji="1" lang="ko-KR" altLang="en-US" sz="1200" b="1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5953128" y="5643578"/>
            <a:ext cx="2428892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right : PrimitiveCommandNode</a:t>
            </a:r>
            <a:endParaRPr kumimoji="1" lang="ko-KR" altLang="en-US" sz="1200" b="1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3" name="꺾인 연결선 12"/>
          <p:cNvCxnSpPr>
            <a:stCxn id="6" idx="2"/>
            <a:endCxn id="7" idx="0"/>
          </p:cNvCxnSpPr>
          <p:nvPr/>
        </p:nvCxnSpPr>
        <p:spPr bwMode="auto">
          <a:xfrm rot="5400000">
            <a:off x="5238748" y="2500306"/>
            <a:ext cx="571504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꺾인 연결선 15"/>
          <p:cNvCxnSpPr>
            <a:stCxn id="7" idx="2"/>
            <a:endCxn id="8" idx="0"/>
          </p:cNvCxnSpPr>
          <p:nvPr/>
        </p:nvCxnSpPr>
        <p:spPr bwMode="auto">
          <a:xfrm rot="5400000">
            <a:off x="5238748" y="3429000"/>
            <a:ext cx="571504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꺾인 연결선 17"/>
          <p:cNvCxnSpPr>
            <a:stCxn id="8" idx="2"/>
            <a:endCxn id="9" idx="0"/>
          </p:cNvCxnSpPr>
          <p:nvPr/>
        </p:nvCxnSpPr>
        <p:spPr bwMode="auto">
          <a:xfrm rot="5400000">
            <a:off x="5238748" y="4357694"/>
            <a:ext cx="571504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직선 연결선 19"/>
          <p:cNvCxnSpPr>
            <a:stCxn id="9" idx="2"/>
            <a:endCxn id="10" idx="0"/>
          </p:cNvCxnSpPr>
          <p:nvPr/>
        </p:nvCxnSpPr>
        <p:spPr bwMode="auto">
          <a:xfrm rot="5400000">
            <a:off x="4381492" y="4500570"/>
            <a:ext cx="642942" cy="1643074"/>
          </a:xfrm>
          <a:prstGeom prst="lin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직선 연결선 21"/>
          <p:cNvCxnSpPr>
            <a:stCxn id="9" idx="2"/>
            <a:endCxn id="11" idx="0"/>
          </p:cNvCxnSpPr>
          <p:nvPr/>
        </p:nvCxnSpPr>
        <p:spPr bwMode="auto">
          <a:xfrm rot="16200000" flipH="1">
            <a:off x="6024566" y="4500570"/>
            <a:ext cx="642942" cy="1643074"/>
          </a:xfrm>
          <a:prstGeom prst="lin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103843" tIns="51922" rIns="103843" bIns="51922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4.4.2 </a:t>
            </a:r>
            <a:r>
              <a:rPr lang="en-US" dirty="0"/>
              <a:t>Interpreter </a:t>
            </a:r>
            <a:r>
              <a:rPr lang="ko-KR" altLang="en-US" dirty="0"/>
              <a:t>패턴</a:t>
            </a:r>
            <a:r>
              <a:rPr lang="en-US" dirty="0"/>
              <a:t>(4/5)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적용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>
              <a:buNone/>
            </a:pP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	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해석이 필요한 언어가 존재하거나 추상 구문 트리로 언어에 정의된 문장을 표현하고자 한다면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Interpreter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패턴을 사용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정의할 언어의 문법이 간단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문법이 복잡할 경우라면 문법을 정의하는 클래스 계층도가 복잡해지고 관리할 수 없음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이럴 때는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Interpreter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패턴을 사용하는 것 보다 파서 생성기와 같은 도구를 사용하는 것이 더 나은 방법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효율성은 별로 고려사항이 되지 않음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가장 효과적인 인터프리터는 파스 트리를 직접 해석하도록 구현하는 방식이 아니고 파스 트리를 다른 형태로 변형시키는 것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예를 들어서 정규 표현식의 경우는 일반적으로 유한 상태 기계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(Finite State Machine)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개념으로 변형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이런 경우에도 정규 표현식을 유한 상태 기계로 변형하는 번역기를 구현해야 하는데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Interpreter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패턴을 사용할 수 있음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103843" tIns="51922" rIns="103843" bIns="51922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4.4.2 Interpreter </a:t>
            </a:r>
            <a:r>
              <a:rPr lang="ko-KR" altLang="en-US" dirty="0"/>
              <a:t>패턴</a:t>
            </a:r>
            <a:r>
              <a:rPr lang="en-US" altLang="ko-KR" dirty="0"/>
              <a:t>(5/5)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클래스 구조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1238220" y="1988228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Client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1238220" y="2345418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1238220" y="2416856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4667244" y="3631302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AbstractExpression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4667244" y="3988492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4667244" y="4059930"/>
            <a:ext cx="1785950" cy="21431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interpret(Context)</a:t>
            </a:r>
            <a:endParaRPr kumimoji="1" lang="ko-KR" altLang="en-US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3167046" y="5060062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defTabSz="1038225"/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TerminalExpression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3167046" y="5417252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3167046" y="5488689"/>
            <a:ext cx="1785950" cy="2143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lvl="0" indent="-360363" algn="l" defTabSz="1038225">
              <a:buClr>
                <a:srgbClr val="333333"/>
              </a:buClr>
            </a:pPr>
            <a:r>
              <a:rPr lang="en-US" altLang="ko-KR" sz="1000" b="1" dirty="0" smtClean="0">
                <a:solidFill>
                  <a:srgbClr val="333333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interpret</a:t>
            </a:r>
            <a:r>
              <a:rPr lang="en-US" altLang="ko-KR" sz="1000" b="1" dirty="0" smtClean="0">
                <a:solidFill>
                  <a:srgbClr val="333333"/>
                </a:solidFill>
                <a:latin typeface="맑은 고딕" pitchFamily="50" charset="-127"/>
                <a:ea typeface="맑은 고딕" pitchFamily="50" charset="-127"/>
              </a:rPr>
              <a:t>(Context)</a:t>
            </a:r>
          </a:p>
        </p:txBody>
      </p:sp>
      <p:cxnSp>
        <p:nvCxnSpPr>
          <p:cNvPr id="18" name="꺾인 연결선 17"/>
          <p:cNvCxnSpPr>
            <a:stCxn id="15" idx="0"/>
            <a:endCxn id="11" idx="2"/>
          </p:cNvCxnSpPr>
          <p:nvPr/>
        </p:nvCxnSpPr>
        <p:spPr bwMode="auto">
          <a:xfrm rot="5400000" flipH="1" flipV="1">
            <a:off x="4417211" y="3917054"/>
            <a:ext cx="785818" cy="150019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hape 25"/>
          <p:cNvCxnSpPr>
            <a:stCxn id="5" idx="3"/>
            <a:endCxn id="31" idx="1"/>
          </p:cNvCxnSpPr>
          <p:nvPr/>
        </p:nvCxnSpPr>
        <p:spPr bwMode="auto">
          <a:xfrm>
            <a:off x="3024170" y="2166823"/>
            <a:ext cx="1643074" cy="2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3667112" y="1916790"/>
            <a:ext cx="6575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creates</a:t>
            </a:r>
            <a:endParaRPr lang="ko-KR" altLang="en-US" sz="1000" b="1" dirty="0"/>
          </a:p>
        </p:txBody>
      </p:sp>
      <p:sp>
        <p:nvSpPr>
          <p:cNvPr id="31" name="직사각형 30"/>
          <p:cNvSpPr/>
          <p:nvPr/>
        </p:nvSpPr>
        <p:spPr bwMode="auto">
          <a:xfrm>
            <a:off x="4667244" y="1988230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Context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4667244" y="2345420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4667244" y="2416857"/>
            <a:ext cx="1785950" cy="2143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getInfoToInterpret()</a:t>
            </a:r>
          </a:p>
        </p:txBody>
      </p:sp>
      <p:sp>
        <p:nvSpPr>
          <p:cNvPr id="36" name="직사각형 35"/>
          <p:cNvSpPr/>
          <p:nvPr/>
        </p:nvSpPr>
        <p:spPr bwMode="auto">
          <a:xfrm>
            <a:off x="6167442" y="5060062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defTabSz="1038225"/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NonterminalExpression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6167442" y="5417252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6167442" y="5488689"/>
            <a:ext cx="1785950" cy="2143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lvl="0" indent="-360363" algn="l" defTabSz="1038225">
              <a:buClr>
                <a:srgbClr val="333333"/>
              </a:buClr>
            </a:pPr>
            <a:r>
              <a:rPr lang="en-US" altLang="ko-KR" sz="1000" b="1" dirty="0" smtClean="0">
                <a:solidFill>
                  <a:srgbClr val="333333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interpret</a:t>
            </a:r>
            <a:r>
              <a:rPr lang="en-US" altLang="ko-KR" sz="1000" b="1" dirty="0" smtClean="0">
                <a:solidFill>
                  <a:srgbClr val="333333"/>
                </a:solidFill>
                <a:latin typeface="맑은 고딕" pitchFamily="50" charset="-127"/>
                <a:ea typeface="맑은 고딕" pitchFamily="50" charset="-127"/>
              </a:rPr>
              <a:t>(Context)</a:t>
            </a:r>
          </a:p>
        </p:txBody>
      </p:sp>
      <p:cxnSp>
        <p:nvCxnSpPr>
          <p:cNvPr id="40" name="꺾인 연결선 39"/>
          <p:cNvCxnSpPr>
            <a:stCxn id="36" idx="0"/>
            <a:endCxn id="11" idx="2"/>
          </p:cNvCxnSpPr>
          <p:nvPr/>
        </p:nvCxnSpPr>
        <p:spPr bwMode="auto">
          <a:xfrm rot="16200000" flipV="1">
            <a:off x="5917409" y="3917054"/>
            <a:ext cx="785818" cy="150019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이등변 삼각형 21"/>
          <p:cNvSpPr/>
          <p:nvPr/>
        </p:nvSpPr>
        <p:spPr bwMode="auto">
          <a:xfrm>
            <a:off x="5381624" y="4274244"/>
            <a:ext cx="357190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3" name="Shape 42"/>
          <p:cNvCxnSpPr>
            <a:stCxn id="7" idx="2"/>
            <a:endCxn id="9" idx="1"/>
          </p:cNvCxnSpPr>
          <p:nvPr/>
        </p:nvCxnSpPr>
        <p:spPr bwMode="auto">
          <a:xfrm rot="16200000" flipH="1">
            <a:off x="2738418" y="1881070"/>
            <a:ext cx="1321603" cy="2536049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4" name="TextBox 43"/>
          <p:cNvSpPr txBox="1"/>
          <p:nvPr/>
        </p:nvSpPr>
        <p:spPr>
          <a:xfrm>
            <a:off x="2381228" y="3559864"/>
            <a:ext cx="4748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uses</a:t>
            </a:r>
            <a:endParaRPr lang="ko-KR" altLang="en-US" sz="1000" b="1" dirty="0"/>
          </a:p>
        </p:txBody>
      </p:sp>
      <p:cxnSp>
        <p:nvCxnSpPr>
          <p:cNvPr id="46" name="꺾인 연결선 45"/>
          <p:cNvCxnSpPr>
            <a:stCxn id="37" idx="3"/>
            <a:endCxn id="10" idx="3"/>
          </p:cNvCxnSpPr>
          <p:nvPr/>
        </p:nvCxnSpPr>
        <p:spPr bwMode="auto">
          <a:xfrm flipH="1" flipV="1">
            <a:off x="6453194" y="4024211"/>
            <a:ext cx="1500198" cy="1428760"/>
          </a:xfrm>
          <a:prstGeom prst="bentConnector3">
            <a:avLst>
              <a:gd name="adj1" fmla="val -109596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순서도: 판단 24"/>
          <p:cNvSpPr/>
          <p:nvPr/>
        </p:nvSpPr>
        <p:spPr>
          <a:xfrm>
            <a:off x="7953392" y="5417252"/>
            <a:ext cx="214314" cy="71438"/>
          </a:xfrm>
          <a:prstGeom prst="flowChartDecision">
            <a:avLst/>
          </a:prstGeom>
          <a:solidFill>
            <a:schemeClr val="lt1"/>
          </a:solidFill>
          <a:ln w="19050">
            <a:solidFill>
              <a:srgbClr val="969696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ko-KR" altLang="en-US" sz="800" b="1" dirty="0" smtClean="0">
              <a:solidFill>
                <a:srgbClr val="7F0055"/>
              </a:solidFill>
              <a:latin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1.2.5 </a:t>
            </a:r>
            <a:r>
              <a:rPr lang="ko-KR" altLang="en-US" dirty="0" smtClean="0"/>
              <a:t>디자인 패턴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디자인 패턴은 검증된 개발 패러다임을 제공함으로써 개발 속도를 높일 수 있다</a:t>
            </a:r>
            <a:r>
              <a:rPr lang="en-US" altLang="ko-KR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 </a:t>
            </a:r>
            <a:r>
              <a:rPr lang="ko-KR" altLang="en-US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효과적인 소프트웨어 설계는 구현에 가서야 볼 수 있는 이슈들을 고려할 것을 요구한다</a:t>
            </a:r>
            <a:r>
              <a:rPr lang="en-US" altLang="ko-KR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 </a:t>
            </a:r>
            <a:r>
              <a:rPr lang="ko-KR" altLang="en-US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디자인 패턴 재사용을 통해 나중에 큰 문제가 될 수 있는 미묘한 이슈를 사전에 파악할 수 있으며</a:t>
            </a:r>
            <a:r>
              <a:rPr lang="en-US" altLang="ko-KR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패턴에 익숙한 개발자나 </a:t>
            </a:r>
            <a:r>
              <a:rPr lang="ko-KR" altLang="en-US" sz="1800" b="0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아키텍트를</a:t>
            </a:r>
            <a:r>
              <a:rPr lang="ko-KR" altLang="en-US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위해 코드 </a:t>
            </a:r>
            <a:r>
              <a:rPr lang="ko-KR" altLang="en-US" sz="1800" b="0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가독성을</a:t>
            </a:r>
            <a:r>
              <a:rPr lang="ko-KR" altLang="en-US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높여준다</a:t>
            </a:r>
            <a:r>
              <a:rPr lang="en-US" altLang="ko-KR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  <a:endParaRPr lang="en-US" sz="1800" b="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r>
              <a:rPr lang="ko-KR" altLang="en-US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흔히</a:t>
            </a:r>
            <a:r>
              <a:rPr lang="en-US" altLang="ko-KR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사람들은 어떤 문제에 어떤 소프트웨어 설계 기술</a:t>
            </a:r>
            <a:r>
              <a:rPr lang="en-US" altLang="ko-KR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(technique)</a:t>
            </a:r>
            <a:r>
              <a:rPr lang="ko-KR" altLang="en-US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을 적용하는 방법만을 이해한다</a:t>
            </a:r>
            <a:r>
              <a:rPr lang="en-US" altLang="ko-KR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  <a:r>
              <a:rPr lang="ko-KR" altLang="en-US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이러한 기술은 넓은 범위의 문제에 적용하기 어렵다</a:t>
            </a:r>
            <a:r>
              <a:rPr lang="en-US" altLang="ko-KR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  <a:r>
              <a:rPr lang="ko-KR" altLang="en-US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디자인 패턴은 일반적인 해법을 제공한다</a:t>
            </a:r>
            <a:r>
              <a:rPr lang="en-US" altLang="ko-KR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 </a:t>
            </a:r>
            <a:r>
              <a:rPr lang="ko-KR" altLang="en-US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이 때 특정 문제로 범위를 좁히지 않고 문서화 한다</a:t>
            </a:r>
            <a:r>
              <a:rPr lang="en-US" altLang="ko-KR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  <a:endParaRPr lang="en-US" sz="1800" b="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r>
              <a:rPr lang="ko-KR" altLang="en-US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디자인 패턴은 몇 가지 부분으로 구성된다</a:t>
            </a:r>
            <a:r>
              <a:rPr lang="en-US" altLang="ko-KR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  <a:r>
              <a:rPr lang="ko-KR" altLang="en-US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특히 중요한 부분은 구조</a:t>
            </a:r>
            <a:r>
              <a:rPr lang="en-US" altLang="ko-KR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(structure), </a:t>
            </a:r>
            <a:r>
              <a:rPr lang="ko-KR" altLang="en-US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참여객체</a:t>
            </a:r>
            <a:r>
              <a:rPr lang="en-US" altLang="ko-KR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(participant), </a:t>
            </a:r>
            <a:r>
              <a:rPr lang="ko-KR" altLang="en-US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협업</a:t>
            </a:r>
            <a:r>
              <a:rPr lang="en-US" altLang="ko-KR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(collaboration) </a:t>
            </a:r>
            <a:r>
              <a:rPr lang="ko-KR" altLang="en-US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부분이다</a:t>
            </a:r>
            <a:r>
              <a:rPr lang="en-US" altLang="ko-KR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 </a:t>
            </a:r>
            <a:r>
              <a:rPr lang="ko-KR" altLang="en-US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이러한 부분은 설계 동기나 주제를 서술한다</a:t>
            </a:r>
            <a:r>
              <a:rPr lang="en-US" altLang="ko-KR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</a:t>
            </a:r>
            <a:r>
              <a:rPr lang="ko-KR" altLang="en-US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이것을 마이크로</a:t>
            </a:r>
            <a:r>
              <a:rPr lang="en-US" altLang="ko-KR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-</a:t>
            </a:r>
            <a:r>
              <a:rPr lang="ko-KR" altLang="en-US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아키텍처라 함</a:t>
            </a:r>
            <a:r>
              <a:rPr lang="en-US" altLang="ko-KR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).  </a:t>
            </a:r>
            <a:r>
              <a:rPr lang="ko-KR" altLang="en-US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마이크로</a:t>
            </a:r>
            <a:r>
              <a:rPr lang="en-US" altLang="ko-KR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-</a:t>
            </a:r>
            <a:r>
              <a:rPr lang="ko-KR" altLang="en-US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아키텍처는 프로그램 구성체</a:t>
            </a:r>
            <a:r>
              <a:rPr lang="en-US" altLang="ko-KR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</a:t>
            </a:r>
            <a:r>
              <a:rPr lang="ko-KR" altLang="en-US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예</a:t>
            </a:r>
            <a:r>
              <a:rPr lang="en-US" altLang="ko-KR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클래스</a:t>
            </a:r>
            <a:r>
              <a:rPr lang="en-US" altLang="ko-KR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sz="1800" b="0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메소드</a:t>
            </a:r>
            <a:r>
              <a:rPr lang="en-US" altLang="ko-KR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,...)</a:t>
            </a:r>
            <a:r>
              <a:rPr lang="ko-KR" altLang="en-US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와 그들의 관계 집합이다</a:t>
            </a:r>
            <a:r>
              <a:rPr lang="en-US" altLang="ko-KR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 </a:t>
            </a:r>
            <a:r>
              <a:rPr lang="ko-KR" altLang="en-US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개발자는 설계에 전형적인 마이크로</a:t>
            </a:r>
            <a:r>
              <a:rPr lang="en-US" altLang="ko-KR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-</a:t>
            </a:r>
            <a:r>
              <a:rPr lang="ko-KR" altLang="en-US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아키텍처를 도입함으로써 디자인 패턴을 사용한다</a:t>
            </a:r>
            <a:r>
              <a:rPr lang="en-US" altLang="ko-KR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 </a:t>
            </a:r>
            <a:r>
              <a:rPr lang="ko-KR" altLang="en-US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이것 설계에서 마이크로</a:t>
            </a:r>
            <a:r>
              <a:rPr lang="en-US" altLang="ko-KR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-</a:t>
            </a:r>
            <a:r>
              <a:rPr lang="ko-KR" altLang="en-US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아키텍처는 선택한 설계 동기와 유사한 구조와 조직체계를 가질 것임을 의미한다</a:t>
            </a:r>
            <a:r>
              <a:rPr lang="en-US" altLang="ko-KR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  <a:endParaRPr lang="en-US" sz="1800" b="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r>
              <a:rPr lang="ko-KR" altLang="en-US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패턴은  소프트웨어 상호작용을 잘 알려진 방식으로 의사소통 하게 한다</a:t>
            </a:r>
            <a:r>
              <a:rPr lang="en-US" altLang="ko-KR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  <a:endParaRPr lang="en-US" sz="1800" b="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103843" tIns="51922" rIns="103843" bIns="51922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4.4.3 Iterator </a:t>
            </a:r>
            <a:r>
              <a:rPr lang="ko-KR" altLang="en-US" dirty="0"/>
              <a:t>패턴</a:t>
            </a:r>
            <a:r>
              <a:rPr lang="en-US" dirty="0"/>
              <a:t>(1/4)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의도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복합 객체 요소의 내부 표현 방식을 공개하지 않고도 순차적으로 접근할 수 있는 방법을 제공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동기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서가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(BookShelf)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에 책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(Book)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을 넣고 책이름을 순서대로 표시하는 예제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024170" y="3638738"/>
            <a:ext cx="4786346" cy="1928826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l"/>
            <a:endParaRPr lang="ko-KR" altLang="en-US" sz="800" b="1" dirty="0" smtClean="0">
              <a:solidFill>
                <a:srgbClr val="7F0055"/>
              </a:solidFill>
              <a:latin typeface="Courier New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176570" y="3781614"/>
            <a:ext cx="4491070" cy="1643074"/>
          </a:xfrm>
          <a:prstGeom prst="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l"/>
            <a:endParaRPr lang="ko-KR" altLang="en-US" sz="800" b="1" dirty="0" smtClean="0">
              <a:solidFill>
                <a:srgbClr val="7F0055"/>
              </a:solidFill>
              <a:latin typeface="Courier New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167046" y="3995928"/>
            <a:ext cx="500066" cy="142876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l"/>
            <a:endParaRPr lang="ko-KR" altLang="en-US" sz="800" b="1" dirty="0" smtClean="0">
              <a:solidFill>
                <a:srgbClr val="7F0055"/>
              </a:solidFill>
              <a:latin typeface="Courier New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667112" y="4281680"/>
            <a:ext cx="500066" cy="114300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l"/>
            <a:endParaRPr lang="ko-KR" altLang="en-US" sz="800" b="1" dirty="0" smtClean="0">
              <a:solidFill>
                <a:srgbClr val="7F0055"/>
              </a:solidFill>
              <a:latin typeface="Courier New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167178" y="4138804"/>
            <a:ext cx="500066" cy="128588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l"/>
            <a:endParaRPr lang="ko-KR" altLang="en-US" sz="800" b="1" dirty="0" smtClean="0">
              <a:solidFill>
                <a:srgbClr val="7F0055"/>
              </a:solidFill>
              <a:latin typeface="Courier New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667244" y="3924490"/>
            <a:ext cx="500066" cy="150019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l"/>
            <a:endParaRPr lang="ko-KR" altLang="en-US" sz="800" b="1" dirty="0" smtClean="0">
              <a:solidFill>
                <a:srgbClr val="7F0055"/>
              </a:solidFill>
              <a:latin typeface="Courier New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167310" y="4424556"/>
            <a:ext cx="500066" cy="10001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l"/>
            <a:endParaRPr lang="ko-KR" altLang="en-US" sz="800" b="1" dirty="0" smtClean="0">
              <a:solidFill>
                <a:srgbClr val="7F0055"/>
              </a:solidFill>
              <a:latin typeface="Courier New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667376" y="4138804"/>
            <a:ext cx="500066" cy="128588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l"/>
            <a:endParaRPr lang="ko-KR" altLang="en-US" sz="800" b="1" dirty="0" smtClean="0">
              <a:solidFill>
                <a:srgbClr val="7F0055"/>
              </a:solidFill>
              <a:latin typeface="Courier New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167442" y="3995928"/>
            <a:ext cx="500066" cy="142876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l"/>
            <a:endParaRPr lang="ko-KR" altLang="en-US" sz="800" b="1" dirty="0" smtClean="0">
              <a:solidFill>
                <a:srgbClr val="7F0055"/>
              </a:solidFill>
              <a:latin typeface="Courier New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667508" y="3924490"/>
            <a:ext cx="500066" cy="1500198"/>
          </a:xfrm>
          <a:prstGeom prst="rect">
            <a:avLst/>
          </a:prstGeom>
          <a:solidFill>
            <a:srgbClr val="D6ADFF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l"/>
            <a:endParaRPr lang="ko-KR" altLang="en-US" sz="800" b="1" dirty="0" smtClean="0">
              <a:solidFill>
                <a:srgbClr val="7F0055"/>
              </a:solidFill>
              <a:latin typeface="Courier New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167574" y="4138804"/>
            <a:ext cx="500066" cy="128588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l"/>
            <a:endParaRPr lang="ko-KR" altLang="en-US" sz="800" b="1" dirty="0" smtClean="0">
              <a:solidFill>
                <a:srgbClr val="7F0055"/>
              </a:solidFill>
              <a:latin typeface="Courier New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726114" y="4443192"/>
            <a:ext cx="1080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BookShelf</a:t>
            </a:r>
            <a:endParaRPr lang="ko-KR" altLang="en-US" sz="1600" dirty="0"/>
          </a:p>
        </p:txBody>
      </p:sp>
      <p:sp>
        <p:nvSpPr>
          <p:cNvPr id="47" name="TextBox 46"/>
          <p:cNvSpPr txBox="1"/>
          <p:nvPr/>
        </p:nvSpPr>
        <p:spPr>
          <a:xfrm>
            <a:off x="4964941" y="2852920"/>
            <a:ext cx="632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Book</a:t>
            </a:r>
            <a:endParaRPr lang="ko-KR" altLang="en-US" sz="1600" dirty="0"/>
          </a:p>
        </p:txBody>
      </p:sp>
      <p:cxnSp>
        <p:nvCxnSpPr>
          <p:cNvPr id="49" name="직선 연결선 48"/>
          <p:cNvCxnSpPr>
            <a:stCxn id="47" idx="2"/>
            <a:endCxn id="32" idx="0"/>
          </p:cNvCxnSpPr>
          <p:nvPr/>
        </p:nvCxnSpPr>
        <p:spPr bwMode="auto">
          <a:xfrm rot="5400000">
            <a:off x="3947016" y="2661538"/>
            <a:ext cx="804454" cy="1864327"/>
          </a:xfrm>
          <a:prstGeom prst="lin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직선 연결선 49"/>
          <p:cNvCxnSpPr>
            <a:stCxn id="47" idx="2"/>
            <a:endCxn id="33" idx="0"/>
          </p:cNvCxnSpPr>
          <p:nvPr/>
        </p:nvCxnSpPr>
        <p:spPr bwMode="auto">
          <a:xfrm rot="5400000">
            <a:off x="4054173" y="3054447"/>
            <a:ext cx="1090206" cy="1364261"/>
          </a:xfrm>
          <a:prstGeom prst="lin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직선 연결선 53"/>
          <p:cNvCxnSpPr>
            <a:stCxn id="47" idx="2"/>
            <a:endCxn id="34" idx="0"/>
          </p:cNvCxnSpPr>
          <p:nvPr/>
        </p:nvCxnSpPr>
        <p:spPr bwMode="auto">
          <a:xfrm rot="5400000">
            <a:off x="4375644" y="3233042"/>
            <a:ext cx="947330" cy="864195"/>
          </a:xfrm>
          <a:prstGeom prst="lin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직선 연결선 56"/>
          <p:cNvCxnSpPr>
            <a:stCxn id="47" idx="2"/>
            <a:endCxn id="35" idx="0"/>
          </p:cNvCxnSpPr>
          <p:nvPr/>
        </p:nvCxnSpPr>
        <p:spPr bwMode="auto">
          <a:xfrm rot="5400000">
            <a:off x="4732834" y="3375918"/>
            <a:ext cx="733016" cy="364129"/>
          </a:xfrm>
          <a:prstGeom prst="lin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직선 연결선 59"/>
          <p:cNvCxnSpPr>
            <a:stCxn id="47" idx="2"/>
            <a:endCxn id="39" idx="0"/>
          </p:cNvCxnSpPr>
          <p:nvPr/>
        </p:nvCxnSpPr>
        <p:spPr bwMode="auto">
          <a:xfrm rot="16200000" flipH="1">
            <a:off x="4732833" y="3740046"/>
            <a:ext cx="1233082" cy="135937"/>
          </a:xfrm>
          <a:prstGeom prst="lin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" name="직선 연결선 62"/>
          <p:cNvCxnSpPr>
            <a:stCxn id="47" idx="2"/>
            <a:endCxn id="40" idx="0"/>
          </p:cNvCxnSpPr>
          <p:nvPr/>
        </p:nvCxnSpPr>
        <p:spPr bwMode="auto">
          <a:xfrm rot="16200000" flipH="1">
            <a:off x="5125742" y="3347137"/>
            <a:ext cx="947330" cy="636003"/>
          </a:xfrm>
          <a:prstGeom prst="lin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6" name="직선 연결선 65"/>
          <p:cNvCxnSpPr>
            <a:stCxn id="47" idx="2"/>
            <a:endCxn id="41" idx="0"/>
          </p:cNvCxnSpPr>
          <p:nvPr/>
        </p:nvCxnSpPr>
        <p:spPr bwMode="auto">
          <a:xfrm rot="16200000" flipH="1">
            <a:off x="5447213" y="3025666"/>
            <a:ext cx="804454" cy="1136069"/>
          </a:xfrm>
          <a:prstGeom prst="lin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9" name="직선 연결선 68"/>
          <p:cNvCxnSpPr>
            <a:stCxn id="47" idx="2"/>
            <a:endCxn id="42" idx="0"/>
          </p:cNvCxnSpPr>
          <p:nvPr/>
        </p:nvCxnSpPr>
        <p:spPr bwMode="auto">
          <a:xfrm rot="16200000" flipH="1">
            <a:off x="5732965" y="2739914"/>
            <a:ext cx="733016" cy="1636135"/>
          </a:xfrm>
          <a:prstGeom prst="lin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직선 연결선 71"/>
          <p:cNvCxnSpPr>
            <a:stCxn id="47" idx="2"/>
            <a:endCxn id="43" idx="0"/>
          </p:cNvCxnSpPr>
          <p:nvPr/>
        </p:nvCxnSpPr>
        <p:spPr bwMode="auto">
          <a:xfrm rot="16200000" flipH="1">
            <a:off x="5875841" y="2597038"/>
            <a:ext cx="947330" cy="2136201"/>
          </a:xfrm>
          <a:prstGeom prst="lin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5" name="이등변 삼각형 74"/>
          <p:cNvSpPr/>
          <p:nvPr/>
        </p:nvSpPr>
        <p:spPr>
          <a:xfrm>
            <a:off x="4238616" y="5281812"/>
            <a:ext cx="428628" cy="642942"/>
          </a:xfrm>
          <a:prstGeom prst="triangl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l"/>
            <a:endParaRPr lang="ko-KR" altLang="en-US" sz="800" b="1" dirty="0" smtClean="0">
              <a:solidFill>
                <a:srgbClr val="7F0055"/>
              </a:solidFill>
              <a:latin typeface="Courier New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524236" y="5943390"/>
            <a:ext cx="17661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BookShelfIterator</a:t>
            </a:r>
            <a:endParaRPr lang="ko-KR" altLang="en-US" sz="1600" dirty="0"/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구름 60"/>
          <p:cNvSpPr/>
          <p:nvPr/>
        </p:nvSpPr>
        <p:spPr bwMode="auto">
          <a:xfrm>
            <a:off x="8055656" y="2138880"/>
            <a:ext cx="2714644" cy="1312427"/>
          </a:xfrm>
          <a:prstGeom prst="cloud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구름 59"/>
          <p:cNvSpPr/>
          <p:nvPr/>
        </p:nvSpPr>
        <p:spPr bwMode="auto">
          <a:xfrm>
            <a:off x="6055392" y="5308696"/>
            <a:ext cx="4500594" cy="928694"/>
          </a:xfrm>
          <a:prstGeom prst="cloud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구름 47"/>
          <p:cNvSpPr/>
          <p:nvPr/>
        </p:nvSpPr>
        <p:spPr bwMode="auto">
          <a:xfrm>
            <a:off x="1769112" y="5308696"/>
            <a:ext cx="3357586" cy="928694"/>
          </a:xfrm>
          <a:prstGeom prst="cloud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103843" tIns="51922" rIns="103843" bIns="51922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4.4.3 </a:t>
            </a:r>
            <a:r>
              <a:rPr lang="en-US" dirty="0"/>
              <a:t>Iterator </a:t>
            </a:r>
            <a:r>
              <a:rPr lang="ko-KR" altLang="en-US" dirty="0"/>
              <a:t>패턴</a:t>
            </a:r>
            <a:r>
              <a:rPr lang="en-US" dirty="0"/>
              <a:t>(2/4)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동기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6555458" y="2236862"/>
            <a:ext cx="1357322" cy="35720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&lt;&lt;interface&gt;&gt;</a:t>
            </a: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/>
            </a:r>
            <a:b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2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Iterator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6555458" y="2594062"/>
            <a:ext cx="1357322" cy="714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6555458" y="2665494"/>
            <a:ext cx="1357322" cy="42862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hasNext() </a:t>
            </a:r>
          </a:p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next()</a:t>
            </a:r>
          </a:p>
        </p:txBody>
      </p:sp>
      <p:sp>
        <p:nvSpPr>
          <p:cNvPr id="8" name="직사각형 7"/>
          <p:cNvSpPr/>
          <p:nvPr/>
        </p:nvSpPr>
        <p:spPr bwMode="auto">
          <a:xfrm>
            <a:off x="6555458" y="4022801"/>
            <a:ext cx="1357322" cy="35720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BookShelfIterator</a:t>
            </a:r>
            <a:endParaRPr kumimoji="1" lang="ko-KR" altLang="en-US" sz="1200" b="1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6555458" y="4380001"/>
            <a:ext cx="1357322" cy="714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6555458" y="4451434"/>
            <a:ext cx="1357322" cy="42863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hasNext() </a:t>
            </a:r>
          </a:p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next()</a:t>
            </a:r>
          </a:p>
        </p:txBody>
      </p:sp>
      <p:sp>
        <p:nvSpPr>
          <p:cNvPr id="11" name="직사각형 10"/>
          <p:cNvSpPr/>
          <p:nvPr/>
        </p:nvSpPr>
        <p:spPr bwMode="auto">
          <a:xfrm>
            <a:off x="1411922" y="4022801"/>
            <a:ext cx="1214446" cy="35720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Book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1411922" y="4380001"/>
            <a:ext cx="1214446" cy="714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1411922" y="4451434"/>
            <a:ext cx="1214446" cy="2143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getName() </a:t>
            </a:r>
          </a:p>
        </p:txBody>
      </p:sp>
      <p:sp>
        <p:nvSpPr>
          <p:cNvPr id="14" name="직사각형 13"/>
          <p:cNvSpPr/>
          <p:nvPr/>
        </p:nvSpPr>
        <p:spPr bwMode="auto">
          <a:xfrm>
            <a:off x="3983690" y="2236862"/>
            <a:ext cx="1214446" cy="35720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&lt;&lt;interface&gt;&gt;</a:t>
            </a: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/>
            </a:r>
            <a:b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Aggregate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3983690" y="2594062"/>
            <a:ext cx="1214446" cy="714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3983690" y="2665495"/>
            <a:ext cx="1214446" cy="2143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iterator() </a:t>
            </a:r>
          </a:p>
        </p:txBody>
      </p:sp>
      <p:sp>
        <p:nvSpPr>
          <p:cNvPr id="17" name="직사각형 16"/>
          <p:cNvSpPr/>
          <p:nvPr/>
        </p:nvSpPr>
        <p:spPr bwMode="auto">
          <a:xfrm>
            <a:off x="3983690" y="4022823"/>
            <a:ext cx="1214446" cy="35720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BookShelf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3983690" y="4380023"/>
            <a:ext cx="1214446" cy="714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3983690" y="4451456"/>
            <a:ext cx="1214446" cy="64292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appendBook()</a:t>
            </a:r>
          </a:p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getBookAt()</a:t>
            </a:r>
          </a:p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iterator()</a:t>
            </a:r>
          </a:p>
        </p:txBody>
      </p:sp>
      <p:cxnSp>
        <p:nvCxnSpPr>
          <p:cNvPr id="20" name="꺾인 연결선 19"/>
          <p:cNvCxnSpPr>
            <a:stCxn id="8" idx="0"/>
            <a:endCxn id="7" idx="2"/>
          </p:cNvCxnSpPr>
          <p:nvPr/>
        </p:nvCxnSpPr>
        <p:spPr bwMode="auto">
          <a:xfrm rot="5400000" flipH="1" flipV="1">
            <a:off x="6769777" y="3558459"/>
            <a:ext cx="928684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꺾인 연결선 20"/>
          <p:cNvCxnSpPr>
            <a:stCxn id="15" idx="3"/>
            <a:endCxn id="6" idx="1"/>
          </p:cNvCxnSpPr>
          <p:nvPr/>
        </p:nvCxnSpPr>
        <p:spPr bwMode="auto">
          <a:xfrm>
            <a:off x="5198136" y="2629782"/>
            <a:ext cx="1357322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2" name="Shape 30"/>
          <p:cNvCxnSpPr>
            <a:stCxn id="8" idx="1"/>
            <a:endCxn id="17" idx="3"/>
          </p:cNvCxnSpPr>
          <p:nvPr/>
        </p:nvCxnSpPr>
        <p:spPr bwMode="auto">
          <a:xfrm rot="10800000" flipV="1">
            <a:off x="5198136" y="4201402"/>
            <a:ext cx="1357322" cy="22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꺾인 연결선 22"/>
          <p:cNvCxnSpPr>
            <a:stCxn id="17" idx="0"/>
            <a:endCxn id="16" idx="2"/>
          </p:cNvCxnSpPr>
          <p:nvPr/>
        </p:nvCxnSpPr>
        <p:spPr bwMode="auto">
          <a:xfrm rot="5400000" flipH="1" flipV="1">
            <a:off x="4019409" y="3451319"/>
            <a:ext cx="1143008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순서도: 판단 23"/>
          <p:cNvSpPr/>
          <p:nvPr/>
        </p:nvSpPr>
        <p:spPr>
          <a:xfrm>
            <a:off x="6341144" y="4165688"/>
            <a:ext cx="214314" cy="71438"/>
          </a:xfrm>
          <a:prstGeom prst="flowChartDecision">
            <a:avLst/>
          </a:prstGeom>
          <a:solidFill>
            <a:schemeClr val="lt1"/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ko-KR" altLang="en-US" sz="800" b="1" dirty="0" smtClean="0">
              <a:solidFill>
                <a:srgbClr val="7F0055"/>
              </a:solidFill>
              <a:latin typeface="Courier New"/>
            </a:endParaRPr>
          </a:p>
        </p:txBody>
      </p:sp>
      <p:sp>
        <p:nvSpPr>
          <p:cNvPr id="25" name="이등변 삼각형 24"/>
          <p:cNvSpPr/>
          <p:nvPr/>
        </p:nvSpPr>
        <p:spPr bwMode="auto">
          <a:xfrm>
            <a:off x="7055524" y="3094118"/>
            <a:ext cx="357190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이등변 삼각형 25"/>
          <p:cNvSpPr/>
          <p:nvPr/>
        </p:nvSpPr>
        <p:spPr bwMode="auto">
          <a:xfrm>
            <a:off x="4412318" y="2879804"/>
            <a:ext cx="357190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7" name="꺾인 연결선 26"/>
          <p:cNvCxnSpPr>
            <a:stCxn id="18" idx="1"/>
            <a:endCxn id="12" idx="3"/>
          </p:cNvCxnSpPr>
          <p:nvPr/>
        </p:nvCxnSpPr>
        <p:spPr bwMode="auto">
          <a:xfrm rot="10800000">
            <a:off x="2626368" y="4415721"/>
            <a:ext cx="1357322" cy="22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8" name="순서도: 판단 27"/>
          <p:cNvSpPr/>
          <p:nvPr/>
        </p:nvSpPr>
        <p:spPr>
          <a:xfrm>
            <a:off x="3769376" y="4380002"/>
            <a:ext cx="214314" cy="71438"/>
          </a:xfrm>
          <a:prstGeom prst="flowChartDecision">
            <a:avLst/>
          </a:prstGeom>
          <a:solidFill>
            <a:schemeClr val="lt1"/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ko-KR" altLang="en-US" sz="800" b="1" dirty="0" smtClean="0">
              <a:solidFill>
                <a:srgbClr val="7F0055"/>
              </a:solidFill>
              <a:latin typeface="Courier New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483888" y="2379738"/>
            <a:ext cx="6575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creates</a:t>
            </a:r>
            <a:endParaRPr lang="ko-KR" altLang="en-US" sz="10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2626368" y="2308300"/>
            <a:ext cx="142876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집합체를 나타내는 인터페이스</a:t>
            </a:r>
            <a:endParaRPr lang="en-US" altLang="ko-KR" sz="1200" b="1" dirty="0" smtClean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841210" y="1703759"/>
            <a:ext cx="142876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하나씩 열거하면서 실행하는 인터페이스</a:t>
            </a:r>
            <a:endParaRPr lang="en-US" altLang="ko-KR" sz="1200" b="1" dirty="0" smtClean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11790" y="3665622"/>
            <a:ext cx="142876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책을 나타내는 클래스</a:t>
            </a:r>
            <a:endParaRPr lang="en-US" altLang="ko-KR" sz="1200" b="1" dirty="0" smtClean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983558" y="3674375"/>
            <a:ext cx="1571636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서가를 나타내는 클래스</a:t>
            </a:r>
            <a:endParaRPr lang="en-US" altLang="ko-KR" sz="1200" b="1" dirty="0" smtClean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341276" y="3745813"/>
            <a:ext cx="1571636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서가를 검색하는 클래스</a:t>
            </a:r>
            <a:endParaRPr lang="en-US" altLang="ko-KR" sz="1200" b="1" dirty="0" smtClean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983426" y="5478961"/>
            <a:ext cx="321471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Iterator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iterator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() {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return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BookShelfIterator(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this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>
              <a:spcBef>
                <a:spcPts val="0"/>
              </a:spcBef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ko-KR" altLang="en-US" sz="1000" dirty="0"/>
          </a:p>
        </p:txBody>
      </p:sp>
      <p:sp>
        <p:nvSpPr>
          <p:cNvPr id="49" name="직사각형 48"/>
          <p:cNvSpPr/>
          <p:nvPr/>
        </p:nvSpPr>
        <p:spPr bwMode="auto">
          <a:xfrm>
            <a:off x="3840814" y="4951506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직사각형 49"/>
          <p:cNvSpPr/>
          <p:nvPr/>
        </p:nvSpPr>
        <p:spPr bwMode="auto">
          <a:xfrm>
            <a:off x="3340748" y="5308696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1" name="구부러진 연결선 32"/>
          <p:cNvCxnSpPr>
            <a:stCxn id="50" idx="0"/>
            <a:endCxn id="49" idx="1"/>
          </p:cNvCxnSpPr>
          <p:nvPr/>
        </p:nvCxnSpPr>
        <p:spPr bwMode="auto">
          <a:xfrm rot="5400000" flipH="1" flipV="1">
            <a:off x="3447905" y="4915788"/>
            <a:ext cx="321471" cy="464347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7" name="TextBox 56"/>
          <p:cNvSpPr txBox="1"/>
          <p:nvPr/>
        </p:nvSpPr>
        <p:spPr>
          <a:xfrm>
            <a:off x="1554798" y="4918469"/>
            <a:ext cx="2000264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서가의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Iterator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 구상클래스를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생성한 후 자신을 넘겨준다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6269706" y="5451572"/>
            <a:ext cx="43577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err="1" smtClean="0">
                <a:solidFill>
                  <a:srgbClr val="7F0055"/>
                </a:solidFill>
                <a:latin typeface="Courier New"/>
              </a:rPr>
              <a:t>boolean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hasNext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() {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if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(index &lt;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bookShelf.getLength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()) {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return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true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; </a:t>
            </a: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else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{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return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false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; </a:t>
            </a: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 algn="l">
              <a:spcBef>
                <a:spcPts val="0"/>
              </a:spcBef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8127094" y="2281757"/>
            <a:ext cx="26432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spcBef>
                <a:spcPts val="0"/>
              </a:spcBef>
              <a:buClr>
                <a:srgbClr val="333333"/>
              </a:buClr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Object next() {</a:t>
            </a:r>
          </a:p>
          <a:p>
            <a:pPr lvl="0" algn="l">
              <a:spcBef>
                <a:spcPts val="0"/>
              </a:spcBef>
              <a:buClr>
                <a:srgbClr val="333333"/>
              </a:buClr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Book </a:t>
            </a:r>
            <a:r>
              <a:rPr lang="en-US" altLang="ko-KR" sz="1000" dirty="0" err="1" smtClean="0">
                <a:solidFill>
                  <a:srgbClr val="000000"/>
                </a:solidFill>
                <a:latin typeface="Courier New"/>
              </a:rPr>
              <a:t>book</a:t>
            </a: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=</a:t>
            </a:r>
          </a:p>
          <a:p>
            <a:pPr lvl="0" algn="l">
              <a:spcBef>
                <a:spcPts val="0"/>
              </a:spcBef>
              <a:buClr>
                <a:srgbClr val="333333"/>
              </a:buClr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  </a:t>
            </a:r>
            <a:r>
              <a:rPr lang="en-US" altLang="ko-KR" sz="1000" dirty="0" err="1" smtClean="0">
                <a:solidFill>
                  <a:srgbClr val="000000"/>
                </a:solidFill>
                <a:latin typeface="Courier New"/>
              </a:rPr>
              <a:t>bookShelf.getBookAt</a:t>
            </a: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(index);</a:t>
            </a:r>
          </a:p>
          <a:p>
            <a:pPr lvl="0" algn="l">
              <a:spcBef>
                <a:spcPts val="0"/>
              </a:spcBef>
              <a:buClr>
                <a:srgbClr val="333333"/>
              </a:buClr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index++;</a:t>
            </a:r>
          </a:p>
          <a:p>
            <a:pPr lvl="0" algn="l">
              <a:spcBef>
                <a:spcPts val="0"/>
              </a:spcBef>
              <a:buClr>
                <a:srgbClr val="333333"/>
              </a:buClr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return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book;</a:t>
            </a:r>
          </a:p>
          <a:p>
            <a:pPr lvl="0" algn="l">
              <a:spcBef>
                <a:spcPts val="0"/>
              </a:spcBef>
              <a:buClr>
                <a:srgbClr val="333333"/>
              </a:buClr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ko-KR" altLang="en-US" sz="1000" dirty="0">
              <a:solidFill>
                <a:srgbClr val="333333"/>
              </a:solidFill>
            </a:endParaRPr>
          </a:p>
        </p:txBody>
      </p:sp>
      <p:sp>
        <p:nvSpPr>
          <p:cNvPr id="62" name="직사각형 61"/>
          <p:cNvSpPr/>
          <p:nvPr/>
        </p:nvSpPr>
        <p:spPr bwMode="auto">
          <a:xfrm>
            <a:off x="6484020" y="452287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직사각형 62"/>
          <p:cNvSpPr/>
          <p:nvPr/>
        </p:nvSpPr>
        <p:spPr bwMode="auto">
          <a:xfrm>
            <a:off x="6412582" y="545157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4" name="구부러진 연결선 32"/>
          <p:cNvCxnSpPr>
            <a:stCxn id="63" idx="1"/>
            <a:endCxn id="62" idx="1"/>
          </p:cNvCxnSpPr>
          <p:nvPr/>
        </p:nvCxnSpPr>
        <p:spPr bwMode="auto">
          <a:xfrm rot="10800000" flipH="1">
            <a:off x="6412582" y="4558597"/>
            <a:ext cx="71438" cy="928694"/>
          </a:xfrm>
          <a:prstGeom prst="curvedConnector3">
            <a:avLst>
              <a:gd name="adj1" fmla="val -493977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7" name="직사각형 66"/>
          <p:cNvSpPr/>
          <p:nvPr/>
        </p:nvSpPr>
        <p:spPr bwMode="auto">
          <a:xfrm>
            <a:off x="7484152" y="473719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직사각형 67"/>
          <p:cNvSpPr/>
          <p:nvPr/>
        </p:nvSpPr>
        <p:spPr bwMode="auto">
          <a:xfrm>
            <a:off x="9484416" y="366562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9" name="구부러진 연결선 32"/>
          <p:cNvCxnSpPr>
            <a:stCxn id="68" idx="2"/>
            <a:endCxn id="67" idx="3"/>
          </p:cNvCxnSpPr>
          <p:nvPr/>
        </p:nvCxnSpPr>
        <p:spPr bwMode="auto">
          <a:xfrm rot="5400000">
            <a:off x="8019938" y="3272713"/>
            <a:ext cx="1035851" cy="1964545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2" name="TextBox 71"/>
          <p:cNvSpPr txBox="1"/>
          <p:nvPr/>
        </p:nvSpPr>
        <p:spPr>
          <a:xfrm>
            <a:off x="6269706" y="5022944"/>
            <a:ext cx="214314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서가의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 Book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 인덱스를 체크한다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8698598" y="3236994"/>
            <a:ext cx="2071702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서가의 현재 인덱스에 해당하는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Book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을 리턴한다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103843" tIns="51922" rIns="103843" bIns="51922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4.4.3 </a:t>
            </a:r>
            <a:r>
              <a:rPr lang="en-US" dirty="0"/>
              <a:t>Iterator </a:t>
            </a:r>
            <a:r>
              <a:rPr lang="ko-KR" altLang="en-US" dirty="0"/>
              <a:t>패턴</a:t>
            </a:r>
            <a:r>
              <a:rPr lang="en-US" dirty="0"/>
              <a:t>(3/4)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적용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객체 내부 표현 방식을 모르고도 집합 객체의 각 요소를 순회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집합 객체를 순회하는 다양한 방법을 제시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서로 다른 집합 객체 구조에 대해서도 동일한 방법으로 순회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103843" tIns="51922" rIns="103843" bIns="51922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4.4.3 Iterator </a:t>
            </a:r>
            <a:r>
              <a:rPr lang="ko-KR" altLang="en-US" dirty="0"/>
              <a:t>패턴</a:t>
            </a:r>
            <a:r>
              <a:rPr lang="en-US" altLang="ko-KR" dirty="0"/>
              <a:t>(4/4)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클래스 구조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2238352" y="2428868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8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&lt;&lt;</a:t>
            </a:r>
            <a:r>
              <a:rPr lang="en-US" altLang="ko-KR" sz="8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interface&gt;&gt;</a:t>
            </a:r>
            <a:endParaRPr kumimoji="1" lang="en-US" altLang="ko-KR" sz="8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Aggregate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2238352" y="2786058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2238352" y="2857496"/>
            <a:ext cx="1785950" cy="21431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iterator()</a:t>
            </a:r>
            <a:endParaRPr kumimoji="1" lang="ko-KR" altLang="en-US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4" name="꺾인 연결선 13"/>
          <p:cNvCxnSpPr>
            <a:stCxn id="29" idx="0"/>
            <a:endCxn id="10" idx="2"/>
          </p:cNvCxnSpPr>
          <p:nvPr/>
        </p:nvCxnSpPr>
        <p:spPr bwMode="auto">
          <a:xfrm rot="5400000" flipH="1" flipV="1">
            <a:off x="2309789" y="3893348"/>
            <a:ext cx="1643076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5095872" y="2357430"/>
            <a:ext cx="6575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creates</a:t>
            </a:r>
            <a:endParaRPr lang="ko-KR" altLang="en-US" sz="1000" b="1" dirty="0"/>
          </a:p>
        </p:txBody>
      </p:sp>
      <p:sp>
        <p:nvSpPr>
          <p:cNvPr id="20" name="직사각형 19"/>
          <p:cNvSpPr/>
          <p:nvPr/>
        </p:nvSpPr>
        <p:spPr bwMode="auto">
          <a:xfrm>
            <a:off x="6524632" y="4714886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defTabSz="1038225"/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ConcreteIterator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6524632" y="5072076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6524632" y="5143513"/>
            <a:ext cx="1785950" cy="42862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lvl="0" indent="-360363" algn="l" defTabSz="1038225">
              <a:spcBef>
                <a:spcPts val="0"/>
              </a:spcBef>
              <a:buClr>
                <a:srgbClr val="333333"/>
              </a:buClr>
            </a:pPr>
            <a:r>
              <a:rPr lang="en-US" altLang="ko-KR" sz="1000" b="1" dirty="0" smtClean="0">
                <a:solidFill>
                  <a:srgbClr val="333333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hasNext()</a:t>
            </a:r>
          </a:p>
          <a:p>
            <a:pPr marL="360363" lvl="0" indent="-360363" algn="l" defTabSz="1038225">
              <a:spcBef>
                <a:spcPts val="0"/>
              </a:spcBef>
              <a:buClr>
                <a:srgbClr val="333333"/>
              </a:buClr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next()</a:t>
            </a:r>
            <a:endParaRPr lang="en-US" altLang="ko-KR" sz="1000" b="1" dirty="0" smtClean="0">
              <a:solidFill>
                <a:srgbClr val="33333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3" name="꺾인 연결선 22"/>
          <p:cNvCxnSpPr>
            <a:stCxn id="20" idx="0"/>
            <a:endCxn id="36" idx="2"/>
          </p:cNvCxnSpPr>
          <p:nvPr/>
        </p:nvCxnSpPr>
        <p:spPr bwMode="auto">
          <a:xfrm rot="5400000" flipH="1" flipV="1">
            <a:off x="6703226" y="4000505"/>
            <a:ext cx="1428762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이등변 삼각형 23"/>
          <p:cNvSpPr/>
          <p:nvPr/>
        </p:nvSpPr>
        <p:spPr bwMode="auto">
          <a:xfrm>
            <a:off x="2952732" y="3071810"/>
            <a:ext cx="357190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5" name="Shape 24"/>
          <p:cNvCxnSpPr>
            <a:stCxn id="8" idx="3"/>
            <a:endCxn id="34" idx="1"/>
          </p:cNvCxnSpPr>
          <p:nvPr/>
        </p:nvCxnSpPr>
        <p:spPr bwMode="auto">
          <a:xfrm>
            <a:off x="4024302" y="2607463"/>
            <a:ext cx="250033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4095740" y="4643446"/>
            <a:ext cx="9332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 aggregate</a:t>
            </a:r>
            <a:endParaRPr lang="ko-KR" altLang="en-US" sz="1000" b="1" dirty="0"/>
          </a:p>
        </p:txBody>
      </p:sp>
      <p:cxnSp>
        <p:nvCxnSpPr>
          <p:cNvPr id="27" name="꺾인 연결선 26"/>
          <p:cNvCxnSpPr>
            <a:stCxn id="20" idx="1"/>
            <a:endCxn id="29" idx="3"/>
          </p:cNvCxnSpPr>
          <p:nvPr/>
        </p:nvCxnSpPr>
        <p:spPr bwMode="auto">
          <a:xfrm rot="10800000">
            <a:off x="4024302" y="4893481"/>
            <a:ext cx="250033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8" name="순서도: 판단 27"/>
          <p:cNvSpPr/>
          <p:nvPr/>
        </p:nvSpPr>
        <p:spPr>
          <a:xfrm>
            <a:off x="6310318" y="4857760"/>
            <a:ext cx="214314" cy="71438"/>
          </a:xfrm>
          <a:prstGeom prst="flowChartDecision">
            <a:avLst/>
          </a:prstGeom>
          <a:solidFill>
            <a:schemeClr val="lt1"/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ko-KR" altLang="en-US" sz="800" b="1" dirty="0" smtClean="0">
              <a:solidFill>
                <a:srgbClr val="7F0055"/>
              </a:solidFill>
              <a:latin typeface="Courier New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2238352" y="4714886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defTabSz="1038225"/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ConcreteAggregate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2238352" y="5072076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2238352" y="5143513"/>
            <a:ext cx="1785950" cy="2143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lvl="0" indent="-360363" algn="l" defTabSz="1038225">
              <a:buClr>
                <a:srgbClr val="333333"/>
              </a:buClr>
            </a:pPr>
            <a:r>
              <a:rPr lang="en-US" altLang="ko-KR" sz="1000" b="1" dirty="0" smtClean="0">
                <a:solidFill>
                  <a:srgbClr val="333333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iterator()</a:t>
            </a:r>
            <a:endParaRPr lang="en-US" altLang="ko-KR" sz="1000" b="1" dirty="0" smtClean="0">
              <a:solidFill>
                <a:srgbClr val="33333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6524632" y="2428868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8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&lt;&lt;</a:t>
            </a:r>
            <a:r>
              <a:rPr lang="en-US" altLang="ko-KR" sz="8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interface&gt;&gt;</a:t>
            </a:r>
            <a:endParaRPr kumimoji="1" lang="en-US" altLang="ko-KR" sz="8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Iterator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6524632" y="2786058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6524632" y="2857496"/>
            <a:ext cx="1785950" cy="4286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hasNext()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next()</a:t>
            </a:r>
            <a:endParaRPr kumimoji="1" lang="ko-KR" altLang="en-US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이등변 삼각형 36"/>
          <p:cNvSpPr/>
          <p:nvPr/>
        </p:nvSpPr>
        <p:spPr bwMode="auto">
          <a:xfrm>
            <a:off x="7239012" y="3286124"/>
            <a:ext cx="357190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103843" tIns="51922" rIns="103843" bIns="51922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4.4.4 Mediator </a:t>
            </a:r>
            <a:r>
              <a:rPr lang="ko-KR" altLang="en-US" dirty="0"/>
              <a:t>패턴</a:t>
            </a:r>
            <a:r>
              <a:rPr lang="en-US" dirty="0"/>
              <a:t>(1/5)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의도</a:t>
            </a:r>
            <a:endParaRPr lang="en-US" altLang="ko-KR" sz="18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객체들 간의 상호작용을 캡슐화하여 하나의 객체 안에 정의</a:t>
            </a:r>
            <a:endParaRPr lang="en-US" altLang="ko-KR" sz="16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Mediator 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패턴은 각 객체가 관련성을 갖는 다른 객체에 대한 참조관계를 직접 정의하기 보다는 이를 독립된 다른 객체가 관리</a:t>
            </a:r>
            <a:endParaRPr lang="en-US" altLang="ko-KR" sz="16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endParaRPr lang="en-US" altLang="ko-KR" sz="16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동기</a:t>
            </a:r>
            <a:endParaRPr lang="en-US" altLang="ko-KR" sz="18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이름과 패스워드를 입력하는 로그인 다이얼로그에 대한 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GUI 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애플리케이션 예제</a:t>
            </a:r>
            <a:endParaRPr lang="en-US" altLang="ko-KR" sz="16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GUI 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사용방법</a:t>
            </a:r>
            <a:endParaRPr lang="en-US" altLang="ko-KR" sz="16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ko-KR" altLang="en-US" sz="14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게스트 로그인</a:t>
            </a:r>
            <a:r>
              <a:rPr lang="en-US" altLang="ko-KR" sz="14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[Guest]</a:t>
            </a:r>
            <a:r>
              <a:rPr lang="ko-KR" altLang="en-US" sz="14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이나 사용자 로그인</a:t>
            </a:r>
            <a:r>
              <a:rPr lang="en-US" altLang="ko-KR" sz="14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[Login] </a:t>
            </a:r>
            <a:r>
              <a:rPr lang="ko-KR" altLang="en-US" sz="14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선택</a:t>
            </a:r>
            <a:endParaRPr lang="en-US" altLang="ko-KR" sz="14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ko-KR" altLang="en-US" sz="14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사용자 로그인의 경우 사용자명</a:t>
            </a:r>
            <a:r>
              <a:rPr lang="en-US" altLang="ko-KR" sz="14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[Username]</a:t>
            </a:r>
            <a:r>
              <a:rPr lang="ko-KR" altLang="en-US" sz="14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과 패스워드</a:t>
            </a:r>
            <a:r>
              <a:rPr lang="en-US" altLang="ko-KR" sz="14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[Password]</a:t>
            </a:r>
            <a:r>
              <a:rPr lang="ko-KR" altLang="en-US" sz="14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를 입력</a:t>
            </a:r>
            <a:endParaRPr lang="en-US" altLang="ko-KR" sz="14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ko-KR" altLang="en-US" sz="14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로그인하면 </a:t>
            </a:r>
            <a:r>
              <a:rPr lang="en-US" altLang="ko-KR" sz="14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[OK]</a:t>
            </a:r>
            <a:r>
              <a:rPr lang="ko-KR" altLang="en-US" sz="14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버튼</a:t>
            </a:r>
            <a:r>
              <a:rPr lang="en-US" altLang="ko-KR" sz="14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sz="14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중지하려면 </a:t>
            </a:r>
            <a:r>
              <a:rPr lang="en-US" altLang="ko-KR" sz="14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[Cancel]</a:t>
            </a:r>
            <a:r>
              <a:rPr lang="ko-KR" altLang="en-US" sz="14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버튼을 누름</a:t>
            </a:r>
            <a:endParaRPr lang="ko-KR" altLang="en-US" sz="14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81162" y="4653170"/>
            <a:ext cx="1838325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6" name="TextBox 65"/>
          <p:cNvSpPr txBox="1"/>
          <p:nvPr/>
        </p:nvSpPr>
        <p:spPr>
          <a:xfrm>
            <a:off x="4238616" y="4653170"/>
            <a:ext cx="62151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l" defTabSz="1038225" eaLnBrk="0" hangingPunct="0">
              <a:buClr>
                <a:srgbClr val="333333"/>
              </a:buClr>
            </a:pPr>
            <a:r>
              <a:rPr lang="en-US" altLang="ko-KR" sz="1200" b="1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GUI </a:t>
            </a:r>
            <a:r>
              <a:rPr lang="ko-KR" altLang="en-US" sz="1200" b="1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상태변화</a:t>
            </a:r>
            <a:endParaRPr lang="en-US" altLang="ko-KR" sz="1200" b="1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marL="0" lvl="2" algn="l" defTabSz="1038225" eaLnBrk="0" hangingPunct="0">
              <a:buClr>
                <a:srgbClr val="333333"/>
              </a:buClr>
              <a:buFontTx/>
              <a:buChar char="•"/>
            </a:pPr>
            <a:r>
              <a:rPr lang="ko-KR" altLang="en-US" sz="12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사용자 </a:t>
            </a:r>
            <a:r>
              <a:rPr lang="ko-KR" altLang="en-US" sz="1200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로그인이</a:t>
            </a:r>
            <a:r>
              <a:rPr lang="ko-KR" altLang="en-US" sz="12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선택되어 있으면 사용자명은 </a:t>
            </a:r>
            <a:r>
              <a:rPr lang="en-US" altLang="ko-KR" sz="12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Enable</a:t>
            </a:r>
            <a:r>
              <a:rPr lang="ko-KR" altLang="en-US" sz="12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이지만</a:t>
            </a:r>
            <a:r>
              <a:rPr lang="en-US" altLang="ko-KR" sz="12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ko-KR" altLang="en-US" sz="12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패스워드는 </a:t>
            </a:r>
            <a:r>
              <a:rPr lang="en-US" altLang="ko-KR" sz="12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Disable</a:t>
            </a:r>
          </a:p>
          <a:p>
            <a:pPr marL="0" lvl="2" algn="l" defTabSz="1038225" eaLnBrk="0" hangingPunct="0">
              <a:buClr>
                <a:srgbClr val="333333"/>
              </a:buClr>
              <a:buFontTx/>
              <a:buChar char="•"/>
            </a:pPr>
            <a:r>
              <a:rPr lang="en-US" altLang="ko-KR" sz="1200" kern="0" dirty="0" smtClean="0">
                <a:solidFill>
                  <a:srgbClr val="333333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ko-KR" altLang="en-US" sz="1200" kern="0" dirty="0" smtClean="0">
                <a:solidFill>
                  <a:srgbClr val="333333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사용자명이 한 문자라도 입력이 되면 패스워드는 </a:t>
            </a:r>
            <a:r>
              <a:rPr lang="en-US" altLang="ko-KR" sz="1200" kern="0" dirty="0" smtClean="0">
                <a:solidFill>
                  <a:srgbClr val="333333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Enable</a:t>
            </a:r>
            <a:r>
              <a:rPr lang="ko-KR" altLang="en-US" sz="1200" kern="0" dirty="0" smtClean="0">
                <a:solidFill>
                  <a:srgbClr val="333333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이지만 </a:t>
            </a:r>
            <a:r>
              <a:rPr lang="en-US" altLang="ko-KR" sz="1200" kern="0" dirty="0" smtClean="0">
                <a:solidFill>
                  <a:srgbClr val="333333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OK</a:t>
            </a:r>
            <a:r>
              <a:rPr lang="ko-KR" altLang="en-US" sz="1200" kern="0" dirty="0" smtClean="0">
                <a:solidFill>
                  <a:srgbClr val="333333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버튼은 </a:t>
            </a:r>
            <a:r>
              <a:rPr lang="en-US" altLang="ko-KR" sz="1200" kern="0" dirty="0" smtClean="0">
                <a:solidFill>
                  <a:srgbClr val="333333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Disable</a:t>
            </a:r>
          </a:p>
          <a:p>
            <a:pPr marL="0" lvl="2" algn="l" defTabSz="1038225" eaLnBrk="0" hangingPunct="0">
              <a:buClr>
                <a:srgbClr val="333333"/>
              </a:buClr>
              <a:buFontTx/>
              <a:buChar char="•"/>
            </a:pPr>
            <a:r>
              <a:rPr lang="en-US" altLang="ko-KR" sz="1200" kern="0" dirty="0" smtClean="0">
                <a:solidFill>
                  <a:srgbClr val="333333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ko-KR" altLang="en-US" sz="1200" kern="0" dirty="0" smtClean="0">
                <a:solidFill>
                  <a:srgbClr val="333333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패스워드에도 문자가 입력되면 </a:t>
            </a:r>
            <a:r>
              <a:rPr lang="en-US" altLang="ko-KR" sz="1200" kern="0" dirty="0" smtClean="0">
                <a:solidFill>
                  <a:srgbClr val="333333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OK</a:t>
            </a:r>
            <a:r>
              <a:rPr lang="ko-KR" altLang="en-US" sz="1200" kern="0" dirty="0" smtClean="0">
                <a:solidFill>
                  <a:srgbClr val="333333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버튼도 </a:t>
            </a:r>
            <a:r>
              <a:rPr lang="en-US" altLang="ko-KR" sz="1200" kern="0" dirty="0" smtClean="0">
                <a:solidFill>
                  <a:srgbClr val="333333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Enable</a:t>
            </a:r>
          </a:p>
          <a:p>
            <a:pPr marL="0" lvl="2" algn="l" defTabSz="1038225" eaLnBrk="0" hangingPunct="0">
              <a:buClr>
                <a:srgbClr val="333333"/>
              </a:buClr>
              <a:buFontTx/>
              <a:buChar char="•"/>
            </a:pPr>
            <a:r>
              <a:rPr lang="en-US" altLang="ko-KR" sz="1200" kern="0" dirty="0" smtClean="0">
                <a:solidFill>
                  <a:srgbClr val="333333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ko-KR" altLang="en-US" sz="1200" kern="0" dirty="0" smtClean="0">
                <a:solidFill>
                  <a:srgbClr val="333333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여기서 게스트 </a:t>
            </a:r>
            <a:r>
              <a:rPr lang="ko-KR" altLang="en-US" sz="1200" kern="0" dirty="0" err="1" smtClean="0">
                <a:solidFill>
                  <a:srgbClr val="333333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로그인을</a:t>
            </a:r>
            <a:r>
              <a:rPr lang="ko-KR" altLang="en-US" sz="1200" kern="0" dirty="0" smtClean="0">
                <a:solidFill>
                  <a:srgbClr val="333333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하면 사용자명도 패스워드도 </a:t>
            </a:r>
            <a:r>
              <a:rPr lang="en-US" altLang="ko-KR" sz="1200" kern="0" dirty="0" smtClean="0">
                <a:solidFill>
                  <a:srgbClr val="333333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Disable</a:t>
            </a:r>
          </a:p>
          <a:p>
            <a:pPr marL="0" lvl="2" algn="l" defTabSz="1038225" eaLnBrk="0" hangingPunct="0">
              <a:buClr>
                <a:srgbClr val="333333"/>
              </a:buClr>
              <a:buFontTx/>
              <a:buChar char="•"/>
            </a:pPr>
            <a:r>
              <a:rPr lang="en-US" altLang="ko-KR" sz="1200" kern="0" dirty="0" smtClean="0">
                <a:solidFill>
                  <a:srgbClr val="333333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ko-KR" altLang="en-US" sz="1200" kern="0" dirty="0" smtClean="0">
                <a:solidFill>
                  <a:srgbClr val="333333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패스워드가 들어있어도 사용자명을 삭제하면 </a:t>
            </a:r>
            <a:r>
              <a:rPr lang="en-US" altLang="ko-KR" sz="1200" kern="0" dirty="0" smtClean="0">
                <a:solidFill>
                  <a:srgbClr val="333333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OK</a:t>
            </a:r>
            <a:r>
              <a:rPr lang="ko-KR" altLang="en-US" sz="1200" kern="0" dirty="0" smtClean="0">
                <a:solidFill>
                  <a:srgbClr val="333333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버튼과 패스워드는 </a:t>
            </a:r>
            <a:r>
              <a:rPr lang="en-US" altLang="ko-KR" sz="1200" kern="0" dirty="0" smtClean="0">
                <a:solidFill>
                  <a:srgbClr val="333333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Disable</a:t>
            </a:r>
          </a:p>
        </p:txBody>
      </p:sp>
      <p:sp>
        <p:nvSpPr>
          <p:cNvPr id="67" name="이등변 삼각형 66"/>
          <p:cNvSpPr/>
          <p:nvPr/>
        </p:nvSpPr>
        <p:spPr bwMode="auto">
          <a:xfrm rot="5400000">
            <a:off x="3440896" y="5166738"/>
            <a:ext cx="1141408" cy="403224"/>
          </a:xfrm>
          <a:prstGeom prst="triangle">
            <a:avLst/>
          </a:prstGeom>
          <a:gradFill flip="none" rotWithShape="1">
            <a:gsLst>
              <a:gs pos="0">
                <a:srgbClr val="FFFF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99855" tIns="49928" rIns="99855" bIns="49928" anchor="b"/>
          <a:lstStyle/>
          <a:p>
            <a:pPr marL="360363" indent="-360363" defTabSz="1038225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103843" tIns="51922" rIns="103843" bIns="51922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4.4.4 </a:t>
            </a:r>
            <a:r>
              <a:rPr lang="en-US" dirty="0"/>
              <a:t>Mediator </a:t>
            </a:r>
            <a:r>
              <a:rPr lang="ko-KR" altLang="en-US" dirty="0"/>
              <a:t>패턴</a:t>
            </a:r>
            <a:r>
              <a:rPr lang="en-US" dirty="0"/>
              <a:t>(2/5)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동기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4843234" y="1730365"/>
            <a:ext cx="1785950" cy="35720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&lt;&lt;interface&gt;&gt;</a:t>
            </a: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/>
            </a:r>
            <a:b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2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Colleague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4843234" y="2087568"/>
            <a:ext cx="1785950" cy="7144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4843234" y="2158998"/>
            <a:ext cx="1785950" cy="4286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setMediator()</a:t>
            </a:r>
          </a:p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setColleagueEnabled()</a:t>
            </a:r>
          </a:p>
        </p:txBody>
      </p:sp>
      <p:sp>
        <p:nvSpPr>
          <p:cNvPr id="8" name="직사각형 7"/>
          <p:cNvSpPr/>
          <p:nvPr/>
        </p:nvSpPr>
        <p:spPr bwMode="auto">
          <a:xfrm>
            <a:off x="6414870" y="3230543"/>
            <a:ext cx="1643074" cy="35722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ColleagueButton</a:t>
            </a:r>
            <a:endParaRPr kumimoji="1" lang="ko-KR" altLang="en-US" sz="1200" b="1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6414870" y="3587759"/>
            <a:ext cx="1643074" cy="714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6414870" y="3659192"/>
            <a:ext cx="1643074" cy="7144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endParaRPr lang="en-US" altLang="ko-KR" sz="8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699830" y="2087540"/>
            <a:ext cx="1214446" cy="35720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Frame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699830" y="2444740"/>
            <a:ext cx="1214446" cy="714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699830" y="2516173"/>
            <a:ext cx="1214446" cy="714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endParaRPr lang="en-US" altLang="ko-KR" sz="8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2700094" y="1730370"/>
            <a:ext cx="1643074" cy="3571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&lt;&lt;interface&gt;&gt;</a:t>
            </a: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/>
            </a:r>
            <a:b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Mediator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2700094" y="2087556"/>
            <a:ext cx="1643074" cy="7143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2700094" y="2158998"/>
            <a:ext cx="1643074" cy="42860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createColleagues()</a:t>
            </a:r>
          </a:p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colleagueChanged() </a:t>
            </a:r>
          </a:p>
        </p:txBody>
      </p:sp>
      <p:sp>
        <p:nvSpPr>
          <p:cNvPr id="17" name="직사각형 16"/>
          <p:cNvSpPr/>
          <p:nvPr/>
        </p:nvSpPr>
        <p:spPr bwMode="auto">
          <a:xfrm>
            <a:off x="1985714" y="3516295"/>
            <a:ext cx="1643074" cy="35720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LoginFrame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1985714" y="3873495"/>
            <a:ext cx="1643074" cy="114301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checkGuest</a:t>
            </a:r>
            <a:endParaRPr lang="en-US" altLang="ko-KR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checkLogin</a:t>
            </a:r>
            <a:endParaRPr lang="en-US" altLang="ko-KR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textUser</a:t>
            </a:r>
            <a:endParaRPr lang="en-US" altLang="ko-KR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textPass</a:t>
            </a:r>
            <a:endParaRPr lang="en-US" altLang="ko-KR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buttonOk</a:t>
            </a:r>
            <a:endParaRPr lang="en-US" altLang="ko-KR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buttonCancel</a:t>
            </a:r>
            <a:endParaRPr lang="en-US" altLang="ko-KR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1985714" y="5016513"/>
            <a:ext cx="1643074" cy="85725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createColleagues()</a:t>
            </a:r>
          </a:p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colleagueChanged()</a:t>
            </a:r>
          </a:p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userpassChanged()</a:t>
            </a:r>
          </a:p>
          <a:p>
            <a:pPr marL="360363" indent="-360363" algn="l" defTabSz="1038225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actionPerformed()</a:t>
            </a:r>
          </a:p>
        </p:txBody>
      </p:sp>
      <p:cxnSp>
        <p:nvCxnSpPr>
          <p:cNvPr id="20" name="꺾인 연결선 19"/>
          <p:cNvCxnSpPr>
            <a:stCxn id="8" idx="1"/>
            <a:endCxn id="7" idx="2"/>
          </p:cNvCxnSpPr>
          <p:nvPr/>
        </p:nvCxnSpPr>
        <p:spPr bwMode="auto">
          <a:xfrm rot="10800000">
            <a:off x="5736210" y="2587626"/>
            <a:ext cx="678661" cy="821528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hape 30"/>
          <p:cNvCxnSpPr>
            <a:stCxn id="8" idx="3"/>
            <a:endCxn id="36" idx="1"/>
          </p:cNvCxnSpPr>
          <p:nvPr/>
        </p:nvCxnSpPr>
        <p:spPr bwMode="auto">
          <a:xfrm>
            <a:off x="8057944" y="3409154"/>
            <a:ext cx="857256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꺾인 연결선 21"/>
          <p:cNvCxnSpPr>
            <a:stCxn id="68" idx="0"/>
            <a:endCxn id="66" idx="2"/>
          </p:cNvCxnSpPr>
          <p:nvPr/>
        </p:nvCxnSpPr>
        <p:spPr bwMode="auto">
          <a:xfrm rot="16200000" flipV="1">
            <a:off x="2628659" y="3047209"/>
            <a:ext cx="928689" cy="9524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순서도: 판단 22"/>
          <p:cNvSpPr/>
          <p:nvPr/>
        </p:nvSpPr>
        <p:spPr>
          <a:xfrm>
            <a:off x="8057944" y="3373419"/>
            <a:ext cx="214314" cy="71438"/>
          </a:xfrm>
          <a:prstGeom prst="flowChartDecision">
            <a:avLst/>
          </a:prstGeom>
          <a:solidFill>
            <a:schemeClr val="lt1"/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ko-KR" altLang="en-US" sz="800" b="1" dirty="0" smtClean="0">
              <a:solidFill>
                <a:srgbClr val="7F0055"/>
              </a:solidFill>
              <a:latin typeface="Courier New"/>
            </a:endParaRPr>
          </a:p>
        </p:txBody>
      </p:sp>
      <p:sp>
        <p:nvSpPr>
          <p:cNvPr id="24" name="이등변 삼각형 23"/>
          <p:cNvSpPr/>
          <p:nvPr/>
        </p:nvSpPr>
        <p:spPr bwMode="auto">
          <a:xfrm>
            <a:off x="2914408" y="2587606"/>
            <a:ext cx="357190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5" name="꺾인 연결선 27"/>
          <p:cNvCxnSpPr>
            <a:stCxn id="18" idx="1"/>
            <a:endCxn id="13" idx="2"/>
          </p:cNvCxnSpPr>
          <p:nvPr/>
        </p:nvCxnSpPr>
        <p:spPr bwMode="auto">
          <a:xfrm rot="10800000">
            <a:off x="1307054" y="2587618"/>
            <a:ext cx="678661" cy="1857387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6" name="이등변 삼각형 25"/>
          <p:cNvSpPr/>
          <p:nvPr/>
        </p:nvSpPr>
        <p:spPr bwMode="auto">
          <a:xfrm>
            <a:off x="1128458" y="2587606"/>
            <a:ext cx="357190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6414870" y="4159257"/>
            <a:ext cx="1643074" cy="35722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ColleagueTextFeild</a:t>
            </a:r>
            <a:endParaRPr kumimoji="1" lang="ko-KR" altLang="en-US" sz="1200" b="1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6414870" y="4516473"/>
            <a:ext cx="1643074" cy="714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6414870" y="4587906"/>
            <a:ext cx="1643074" cy="2143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textValueChanged()</a:t>
            </a:r>
          </a:p>
        </p:txBody>
      </p:sp>
      <p:sp>
        <p:nvSpPr>
          <p:cNvPr id="30" name="직사각형 29"/>
          <p:cNvSpPr/>
          <p:nvPr/>
        </p:nvSpPr>
        <p:spPr bwMode="auto">
          <a:xfrm>
            <a:off x="6414870" y="5230796"/>
            <a:ext cx="1643074" cy="35722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ColleagueCheckbox</a:t>
            </a:r>
            <a:endParaRPr kumimoji="1" lang="ko-KR" altLang="en-US" sz="1200" b="1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6414870" y="5588012"/>
            <a:ext cx="1643074" cy="714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6414870" y="5659445"/>
            <a:ext cx="1643074" cy="2143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r>
              <a:rPr lang="en-US" altLang="ko-KR" sz="8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itemStateChanged</a:t>
            </a:r>
            <a:r>
              <a:rPr lang="en-US" altLang="ko-KR" sz="8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</a:t>
            </a:r>
          </a:p>
        </p:txBody>
      </p:sp>
      <p:cxnSp>
        <p:nvCxnSpPr>
          <p:cNvPr id="33" name="꺾인 연결선 19"/>
          <p:cNvCxnSpPr>
            <a:stCxn id="27" idx="1"/>
            <a:endCxn id="7" idx="2"/>
          </p:cNvCxnSpPr>
          <p:nvPr/>
        </p:nvCxnSpPr>
        <p:spPr bwMode="auto">
          <a:xfrm rot="10800000">
            <a:off x="5736210" y="2587626"/>
            <a:ext cx="678661" cy="1750242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꺾인 연결선 19"/>
          <p:cNvCxnSpPr>
            <a:stCxn id="30" idx="1"/>
            <a:endCxn id="7" idx="2"/>
          </p:cNvCxnSpPr>
          <p:nvPr/>
        </p:nvCxnSpPr>
        <p:spPr bwMode="auto">
          <a:xfrm rot="10800000">
            <a:off x="5736210" y="2587627"/>
            <a:ext cx="678661" cy="2821781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이등변 삼각형 34"/>
          <p:cNvSpPr/>
          <p:nvPr/>
        </p:nvSpPr>
        <p:spPr bwMode="auto">
          <a:xfrm>
            <a:off x="5557614" y="2587606"/>
            <a:ext cx="357190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8915200" y="3230543"/>
            <a:ext cx="1214446" cy="35722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Button</a:t>
            </a:r>
            <a:endParaRPr kumimoji="1" lang="ko-KR" altLang="en-US" sz="1200" b="1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8915200" y="3587759"/>
            <a:ext cx="1214446" cy="714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8915200" y="3659192"/>
            <a:ext cx="1214446" cy="7144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endParaRPr lang="en-US" altLang="ko-KR" sz="8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8915200" y="4159257"/>
            <a:ext cx="1214446" cy="35722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TextFeild</a:t>
            </a:r>
            <a:endParaRPr kumimoji="1" lang="ko-KR" altLang="en-US" sz="1200" b="1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8915200" y="4516473"/>
            <a:ext cx="1214446" cy="714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8915200" y="4587906"/>
            <a:ext cx="1214446" cy="7144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endParaRPr lang="en-US" altLang="ko-KR" sz="8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8915200" y="5230796"/>
            <a:ext cx="1214446" cy="35722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Checkbox</a:t>
            </a:r>
            <a:endParaRPr kumimoji="1" lang="ko-KR" altLang="en-US" sz="1200" b="1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8915200" y="5588012"/>
            <a:ext cx="1214446" cy="714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8915200" y="5659445"/>
            <a:ext cx="1214446" cy="7144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endParaRPr lang="en-US" altLang="ko-KR" sz="8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5" name="Shape 30"/>
          <p:cNvCxnSpPr>
            <a:stCxn id="27" idx="3"/>
            <a:endCxn id="39" idx="1"/>
          </p:cNvCxnSpPr>
          <p:nvPr/>
        </p:nvCxnSpPr>
        <p:spPr bwMode="auto">
          <a:xfrm>
            <a:off x="8057944" y="4337868"/>
            <a:ext cx="857256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6" name="순서도: 판단 45"/>
          <p:cNvSpPr/>
          <p:nvPr/>
        </p:nvSpPr>
        <p:spPr>
          <a:xfrm>
            <a:off x="8057944" y="4302144"/>
            <a:ext cx="214314" cy="71438"/>
          </a:xfrm>
          <a:prstGeom prst="flowChartDecision">
            <a:avLst/>
          </a:prstGeom>
          <a:solidFill>
            <a:schemeClr val="lt1"/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ko-KR" altLang="en-US" sz="800" b="1" dirty="0" smtClean="0">
              <a:solidFill>
                <a:srgbClr val="7F0055"/>
              </a:solidFill>
              <a:latin typeface="Courier New"/>
            </a:endParaRPr>
          </a:p>
        </p:txBody>
      </p:sp>
      <p:cxnSp>
        <p:nvCxnSpPr>
          <p:cNvPr id="47" name="Shape 30"/>
          <p:cNvCxnSpPr>
            <a:stCxn id="30" idx="3"/>
            <a:endCxn id="42" idx="1"/>
          </p:cNvCxnSpPr>
          <p:nvPr/>
        </p:nvCxnSpPr>
        <p:spPr bwMode="auto">
          <a:xfrm>
            <a:off x="8057944" y="5409407"/>
            <a:ext cx="857256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8" name="순서도: 판단 47"/>
          <p:cNvSpPr/>
          <p:nvPr/>
        </p:nvSpPr>
        <p:spPr>
          <a:xfrm>
            <a:off x="8057944" y="5373683"/>
            <a:ext cx="214314" cy="71438"/>
          </a:xfrm>
          <a:prstGeom prst="flowChartDecision">
            <a:avLst/>
          </a:prstGeom>
          <a:solidFill>
            <a:schemeClr val="lt1"/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ko-KR" altLang="en-US" sz="800" b="1" dirty="0" smtClean="0">
              <a:solidFill>
                <a:srgbClr val="7F0055"/>
              </a:solidFill>
              <a:latin typeface="Courier New"/>
            </a:endParaRPr>
          </a:p>
        </p:txBody>
      </p:sp>
      <p:cxnSp>
        <p:nvCxnSpPr>
          <p:cNvPr id="49" name="꺾인 연결선 48"/>
          <p:cNvCxnSpPr>
            <a:stCxn id="17" idx="3"/>
            <a:endCxn id="10" idx="1"/>
          </p:cNvCxnSpPr>
          <p:nvPr/>
        </p:nvCxnSpPr>
        <p:spPr bwMode="auto">
          <a:xfrm>
            <a:off x="3628788" y="3694896"/>
            <a:ext cx="2786082" cy="20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0" name="꺾인 연결선 49"/>
          <p:cNvCxnSpPr>
            <a:stCxn id="52" idx="3"/>
            <a:endCxn id="29" idx="1"/>
          </p:cNvCxnSpPr>
          <p:nvPr/>
        </p:nvCxnSpPr>
        <p:spPr bwMode="auto">
          <a:xfrm flipV="1">
            <a:off x="3638312" y="4695068"/>
            <a:ext cx="2776558" cy="5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1" name="Shape 50"/>
          <p:cNvCxnSpPr>
            <a:stCxn id="63" idx="3"/>
            <a:endCxn id="32" idx="1"/>
          </p:cNvCxnSpPr>
          <p:nvPr/>
        </p:nvCxnSpPr>
        <p:spPr bwMode="auto">
          <a:xfrm flipV="1">
            <a:off x="3638312" y="5766607"/>
            <a:ext cx="2776558" cy="5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2" name="직사각형 51"/>
          <p:cNvSpPr/>
          <p:nvPr/>
        </p:nvSpPr>
        <p:spPr bwMode="auto">
          <a:xfrm>
            <a:off x="3414474" y="4659354"/>
            <a:ext cx="223838" cy="7143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순서도: 판단 52"/>
          <p:cNvSpPr/>
          <p:nvPr/>
        </p:nvSpPr>
        <p:spPr>
          <a:xfrm>
            <a:off x="3628788" y="3659171"/>
            <a:ext cx="214314" cy="71438"/>
          </a:xfrm>
          <a:prstGeom prst="flowChartDecision">
            <a:avLst/>
          </a:prstGeom>
          <a:solidFill>
            <a:schemeClr val="lt1"/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ko-KR" altLang="en-US" sz="800" b="1" dirty="0" smtClean="0">
              <a:solidFill>
                <a:srgbClr val="7F0055"/>
              </a:solidFill>
              <a:latin typeface="Courier New"/>
            </a:endParaRPr>
          </a:p>
        </p:txBody>
      </p:sp>
      <p:sp>
        <p:nvSpPr>
          <p:cNvPr id="54" name="순서도: 판단 53"/>
          <p:cNvSpPr/>
          <p:nvPr/>
        </p:nvSpPr>
        <p:spPr>
          <a:xfrm>
            <a:off x="3628788" y="4659354"/>
            <a:ext cx="214314" cy="71438"/>
          </a:xfrm>
          <a:prstGeom prst="flowChartDecision">
            <a:avLst/>
          </a:prstGeom>
          <a:solidFill>
            <a:schemeClr val="lt1"/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ko-KR" altLang="en-US" sz="800" b="1" dirty="0" smtClean="0">
              <a:solidFill>
                <a:srgbClr val="7F0055"/>
              </a:solidFill>
              <a:latin typeface="Courier New"/>
            </a:endParaRPr>
          </a:p>
        </p:txBody>
      </p:sp>
      <p:sp>
        <p:nvSpPr>
          <p:cNvPr id="63" name="직사각형 62"/>
          <p:cNvSpPr/>
          <p:nvPr/>
        </p:nvSpPr>
        <p:spPr bwMode="auto">
          <a:xfrm>
            <a:off x="3414474" y="5730893"/>
            <a:ext cx="223838" cy="7143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순서도: 판단 63"/>
          <p:cNvSpPr/>
          <p:nvPr/>
        </p:nvSpPr>
        <p:spPr>
          <a:xfrm>
            <a:off x="3628788" y="5730893"/>
            <a:ext cx="214314" cy="71438"/>
          </a:xfrm>
          <a:prstGeom prst="flowChartDecision">
            <a:avLst/>
          </a:prstGeom>
          <a:solidFill>
            <a:schemeClr val="lt1"/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ko-KR" altLang="en-US" sz="800" b="1" dirty="0" smtClean="0">
              <a:solidFill>
                <a:srgbClr val="7F0055"/>
              </a:solidFill>
              <a:latin typeface="Courier New"/>
            </a:endParaRPr>
          </a:p>
        </p:txBody>
      </p:sp>
      <p:sp>
        <p:nvSpPr>
          <p:cNvPr id="66" name="직사각형 65"/>
          <p:cNvSpPr/>
          <p:nvPr/>
        </p:nvSpPr>
        <p:spPr bwMode="auto">
          <a:xfrm>
            <a:off x="2976322" y="2516188"/>
            <a:ext cx="223838" cy="7143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직사각형 67"/>
          <p:cNvSpPr/>
          <p:nvPr/>
        </p:nvSpPr>
        <p:spPr bwMode="auto">
          <a:xfrm>
            <a:off x="2985846" y="3516315"/>
            <a:ext cx="223838" cy="7143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7" name="직사각형 86"/>
          <p:cNvSpPr/>
          <p:nvPr/>
        </p:nvSpPr>
        <p:spPr bwMode="auto">
          <a:xfrm>
            <a:off x="3976454" y="2516188"/>
            <a:ext cx="223838" cy="7143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8" name="Shape 30"/>
          <p:cNvCxnSpPr>
            <a:stCxn id="91" idx="1"/>
            <a:endCxn id="87" idx="2"/>
          </p:cNvCxnSpPr>
          <p:nvPr/>
        </p:nvCxnSpPr>
        <p:spPr bwMode="auto">
          <a:xfrm rot="10800000">
            <a:off x="4088374" y="2587626"/>
            <a:ext cx="2326497" cy="964408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1" name="직사각형 90"/>
          <p:cNvSpPr/>
          <p:nvPr/>
        </p:nvSpPr>
        <p:spPr bwMode="auto">
          <a:xfrm>
            <a:off x="6414870" y="3516315"/>
            <a:ext cx="223838" cy="7143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93" name="Shape 30"/>
          <p:cNvCxnSpPr>
            <a:stCxn id="96" idx="1"/>
            <a:endCxn id="87" idx="2"/>
          </p:cNvCxnSpPr>
          <p:nvPr/>
        </p:nvCxnSpPr>
        <p:spPr bwMode="auto">
          <a:xfrm rot="10800000">
            <a:off x="4088374" y="2587627"/>
            <a:ext cx="2336021" cy="1893133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6" name="직사각형 95"/>
          <p:cNvSpPr/>
          <p:nvPr/>
        </p:nvSpPr>
        <p:spPr bwMode="auto">
          <a:xfrm>
            <a:off x="6424394" y="4445040"/>
            <a:ext cx="223838" cy="7143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98" name="Shape 30"/>
          <p:cNvCxnSpPr>
            <a:stCxn id="100" idx="1"/>
            <a:endCxn id="87" idx="2"/>
          </p:cNvCxnSpPr>
          <p:nvPr/>
        </p:nvCxnSpPr>
        <p:spPr bwMode="auto">
          <a:xfrm rot="10800000">
            <a:off x="4088374" y="2587626"/>
            <a:ext cx="2336021" cy="2964672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0" name="직사각형 99"/>
          <p:cNvSpPr/>
          <p:nvPr/>
        </p:nvSpPr>
        <p:spPr bwMode="auto">
          <a:xfrm>
            <a:off x="6424394" y="5516579"/>
            <a:ext cx="223838" cy="7143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042806" y="2659064"/>
            <a:ext cx="8579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 mediator</a:t>
            </a:r>
            <a:endParaRPr lang="ko-KR" altLang="en-US" sz="1000" b="1" dirty="0"/>
          </a:p>
        </p:txBody>
      </p:sp>
      <p:sp>
        <p:nvSpPr>
          <p:cNvPr id="121" name="직사각형 120"/>
          <p:cNvSpPr/>
          <p:nvPr/>
        </p:nvSpPr>
        <p:spPr>
          <a:xfrm>
            <a:off x="6414870" y="3730629"/>
            <a:ext cx="34290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ColleagueButton</a:t>
            </a:r>
            <a:endParaRPr lang="en-US" altLang="ko-KR" sz="1000" b="1" dirty="0" smtClean="0">
              <a:solidFill>
                <a:srgbClr val="000000"/>
              </a:solidFill>
              <a:latin typeface="Courier New"/>
            </a:endParaRP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extends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Button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implements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Colleague { ... }</a:t>
            </a:r>
            <a:endParaRPr lang="en-US" altLang="ko-KR" sz="1000" dirty="0" smtClean="0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6414870" y="4799940"/>
            <a:ext cx="36433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ColleagueButton</a:t>
            </a:r>
            <a:endParaRPr lang="en-US" altLang="ko-KR" sz="1000" b="1" dirty="0" smtClean="0">
              <a:solidFill>
                <a:srgbClr val="000000"/>
              </a:solidFill>
              <a:latin typeface="Courier New"/>
            </a:endParaRP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extends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TextFeild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implements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Colleague { ... }</a:t>
            </a:r>
            <a:endParaRPr lang="en-US" altLang="ko-KR" sz="1000" dirty="0" smtClean="0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6414870" y="5871510"/>
            <a:ext cx="38576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ColleagueButton</a:t>
            </a:r>
            <a:endParaRPr lang="en-US" altLang="ko-KR" sz="1000" b="1" dirty="0" smtClean="0">
              <a:solidFill>
                <a:srgbClr val="000000"/>
              </a:solidFill>
              <a:latin typeface="Courier New"/>
            </a:endParaRP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extends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Checkbox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implements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Colleague { ... }</a:t>
            </a:r>
            <a:endParaRPr lang="en-US" altLang="ko-KR" sz="1000" dirty="0" smtClean="0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2914408" y="1268700"/>
            <a:ext cx="1143008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중계자를 정하는 인터페이스</a:t>
            </a:r>
            <a:endParaRPr lang="en-US" altLang="ko-KR" sz="1200" b="1" dirty="0" smtClean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5986242" y="1268700"/>
            <a:ext cx="1143008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멤버를 정하는 인터페이스</a:t>
            </a:r>
            <a:endParaRPr lang="en-US" altLang="ko-KR" sz="1200" b="1" dirty="0" smtClean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628524" y="3054650"/>
            <a:ext cx="1214446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Mediator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인터페이스 구현체</a:t>
            </a:r>
            <a:endParaRPr lang="en-US" altLang="ko-KR" sz="1200" b="1" dirty="0" smtClean="0">
              <a:latin typeface="휴먼편지체" pitchFamily="18" charset="-127"/>
              <a:ea typeface="휴먼편지체" pitchFamily="18" charset="-127"/>
            </a:endParaRP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103843" tIns="51922" rIns="103843" bIns="51922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4.4.4 </a:t>
            </a:r>
            <a:r>
              <a:rPr lang="en-US" dirty="0"/>
              <a:t>Mediator </a:t>
            </a:r>
            <a:r>
              <a:rPr lang="ko-KR" altLang="en-US" dirty="0"/>
              <a:t>패턴</a:t>
            </a:r>
            <a:r>
              <a:rPr lang="en-US" dirty="0"/>
              <a:t>(3/5)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적용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여러 객체가 잘 정의된 형태이기는 하지만 복잡한 상호작용을 갖는 경우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객체들 간의 의존성을 잘 이해하기 어려울 때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객체의 재사용이 다른 객체와의 연결 관계의 복잡함으로 인해 방해를 받을 때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여러 클래스에 분산된 행위들이 상속 없이 수정되어야 할 때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103843" tIns="51922" rIns="103843" bIns="51922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4.4.4 </a:t>
            </a:r>
            <a:r>
              <a:rPr lang="en-US" dirty="0"/>
              <a:t>Mediator </a:t>
            </a:r>
            <a:r>
              <a:rPr lang="ko-KR" altLang="en-US" dirty="0"/>
              <a:t>패턴</a:t>
            </a:r>
            <a:r>
              <a:rPr lang="en-US" dirty="0"/>
              <a:t>(4/5)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클래스 구조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1560008" y="1916218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Mediator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1560008" y="2273408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1560008" y="2344846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createColleagues()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colleagueChanged()</a:t>
            </a:r>
            <a:endParaRPr kumimoji="1" lang="ko-KR" altLang="en-US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" name="꺾인 연결선 7"/>
          <p:cNvCxnSpPr>
            <a:stCxn id="19" idx="0"/>
            <a:endCxn id="7" idx="2"/>
          </p:cNvCxnSpPr>
          <p:nvPr/>
        </p:nvCxnSpPr>
        <p:spPr bwMode="auto">
          <a:xfrm rot="5400000" flipH="1" flipV="1">
            <a:off x="1309975" y="3845044"/>
            <a:ext cx="2286016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직사각형 9"/>
          <p:cNvSpPr/>
          <p:nvPr/>
        </p:nvSpPr>
        <p:spPr bwMode="auto">
          <a:xfrm>
            <a:off x="4131776" y="3845044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defTabSz="1038225"/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ConcreteColleague1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4131776" y="4202234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4131776" y="4273671"/>
            <a:ext cx="1785950" cy="21431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lvl="0" indent="-360363" algn="l" defTabSz="1038225">
              <a:buClr>
                <a:srgbClr val="333333"/>
              </a:buClr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controlColleague()</a:t>
            </a:r>
          </a:p>
        </p:txBody>
      </p:sp>
      <p:cxnSp>
        <p:nvCxnSpPr>
          <p:cNvPr id="13" name="꺾인 연결선 12"/>
          <p:cNvCxnSpPr>
            <a:stCxn id="10" idx="0"/>
            <a:endCxn id="24" idx="2"/>
          </p:cNvCxnSpPr>
          <p:nvPr/>
        </p:nvCxnSpPr>
        <p:spPr bwMode="auto">
          <a:xfrm rot="5400000" flipH="1" flipV="1">
            <a:off x="5489098" y="2237689"/>
            <a:ext cx="1143008" cy="2071702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이등변 삼각형 13"/>
          <p:cNvSpPr/>
          <p:nvPr/>
        </p:nvSpPr>
        <p:spPr bwMode="auto">
          <a:xfrm>
            <a:off x="2274388" y="2702036"/>
            <a:ext cx="357190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5" name="Shape 24"/>
          <p:cNvCxnSpPr>
            <a:stCxn id="22" idx="1"/>
            <a:endCxn id="5" idx="3"/>
          </p:cNvCxnSpPr>
          <p:nvPr/>
        </p:nvCxnSpPr>
        <p:spPr bwMode="auto">
          <a:xfrm rot="10800000">
            <a:off x="3345958" y="2094813"/>
            <a:ext cx="285752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417396" y="1844780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 mediator</a:t>
            </a:r>
            <a:endParaRPr lang="ko-KR" altLang="en-US" sz="1000" b="1" dirty="0"/>
          </a:p>
        </p:txBody>
      </p:sp>
      <p:cxnSp>
        <p:nvCxnSpPr>
          <p:cNvPr id="17" name="꺾인 연결선 16"/>
          <p:cNvCxnSpPr>
            <a:stCxn id="20" idx="3"/>
            <a:endCxn id="12" idx="2"/>
          </p:cNvCxnSpPr>
          <p:nvPr/>
        </p:nvCxnSpPr>
        <p:spPr bwMode="auto">
          <a:xfrm flipV="1">
            <a:off x="3345958" y="4487986"/>
            <a:ext cx="1678793" cy="892975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직사각형 18"/>
          <p:cNvSpPr/>
          <p:nvPr/>
        </p:nvSpPr>
        <p:spPr bwMode="auto">
          <a:xfrm>
            <a:off x="1560008" y="4988052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defTabSz="1038225"/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ConcreteMediator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1560008" y="5345242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1560008" y="5416679"/>
            <a:ext cx="1785950" cy="35719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lvl="0" indent="-360363" algn="l" defTabSz="1038225">
              <a:spcBef>
                <a:spcPts val="0"/>
              </a:spcBef>
              <a:buClr>
                <a:srgbClr val="333333"/>
              </a:buClr>
            </a:pPr>
            <a:r>
              <a:rPr lang="en-US" altLang="ko-KR" sz="1000" b="1" dirty="0" smtClean="0">
                <a:solidFill>
                  <a:srgbClr val="333333"/>
                </a:solidFill>
                <a:latin typeface="맑은 고딕" pitchFamily="50" charset="-127"/>
                <a:ea typeface="맑은 고딕" pitchFamily="50" charset="-127"/>
              </a:rPr>
              <a:t>+ createColleagues()</a:t>
            </a:r>
          </a:p>
          <a:p>
            <a:pPr marL="360363" lvl="0" indent="-360363" algn="l" defTabSz="1038225">
              <a:spcBef>
                <a:spcPts val="0"/>
              </a:spcBef>
              <a:buClr>
                <a:srgbClr val="333333"/>
              </a:buClr>
            </a:pPr>
            <a:r>
              <a:rPr lang="en-US" altLang="ko-KR" sz="1000" b="1" dirty="0" smtClean="0">
                <a:solidFill>
                  <a:srgbClr val="333333"/>
                </a:solidFill>
                <a:latin typeface="맑은 고딕" pitchFamily="50" charset="-127"/>
                <a:ea typeface="맑은 고딕" pitchFamily="50" charset="-127"/>
              </a:rPr>
              <a:t>+ colleagueChanged()</a:t>
            </a:r>
          </a:p>
        </p:txBody>
      </p:sp>
      <p:sp>
        <p:nvSpPr>
          <p:cNvPr id="22" name="직사각형 21"/>
          <p:cNvSpPr/>
          <p:nvPr/>
        </p:nvSpPr>
        <p:spPr bwMode="auto">
          <a:xfrm>
            <a:off x="6203478" y="1916218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Colleague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6203478" y="2273408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6203478" y="2344846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setMediator()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controlColleague()</a:t>
            </a:r>
            <a:endParaRPr kumimoji="1" lang="ko-KR" altLang="en-US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순서도: 판단 28"/>
          <p:cNvSpPr/>
          <p:nvPr/>
        </p:nvSpPr>
        <p:spPr>
          <a:xfrm>
            <a:off x="5989164" y="2059094"/>
            <a:ext cx="214314" cy="71438"/>
          </a:xfrm>
          <a:prstGeom prst="flowChartDecision">
            <a:avLst/>
          </a:prstGeom>
          <a:solidFill>
            <a:schemeClr val="lt1"/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ko-KR" altLang="en-US" sz="800" b="1" dirty="0" smtClean="0">
              <a:solidFill>
                <a:srgbClr val="7F0055"/>
              </a:solidFill>
              <a:latin typeface="Courier New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8275180" y="3845044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defTabSz="1038225"/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ConcreteColleague3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8275180" y="4202234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8275180" y="4273671"/>
            <a:ext cx="1785950" cy="21431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lvl="0" indent="-360363" algn="l" defTabSz="1038225">
              <a:buClr>
                <a:srgbClr val="333333"/>
              </a:buClr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controlColleague()</a:t>
            </a:r>
          </a:p>
        </p:txBody>
      </p:sp>
      <p:sp>
        <p:nvSpPr>
          <p:cNvPr id="39" name="직사각형 38"/>
          <p:cNvSpPr/>
          <p:nvPr/>
        </p:nvSpPr>
        <p:spPr bwMode="auto">
          <a:xfrm>
            <a:off x="6177102" y="3845044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ConcreteColleague2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6177102" y="4202234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6177102" y="4273672"/>
            <a:ext cx="1785950" cy="21431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controlColleague()</a:t>
            </a:r>
            <a:endParaRPr kumimoji="1" lang="ko-KR" altLang="en-US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2" name="꺾인 연결선 41"/>
          <p:cNvCxnSpPr>
            <a:stCxn id="39" idx="0"/>
            <a:endCxn id="24" idx="2"/>
          </p:cNvCxnSpPr>
          <p:nvPr/>
        </p:nvCxnSpPr>
        <p:spPr bwMode="auto">
          <a:xfrm rot="5400000" flipH="1" flipV="1">
            <a:off x="6511761" y="3260352"/>
            <a:ext cx="1143008" cy="26376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꺾인 연결선 44"/>
          <p:cNvCxnSpPr>
            <a:stCxn id="34" idx="0"/>
            <a:endCxn id="24" idx="2"/>
          </p:cNvCxnSpPr>
          <p:nvPr/>
        </p:nvCxnSpPr>
        <p:spPr bwMode="auto">
          <a:xfrm rot="16200000" flipV="1">
            <a:off x="7560800" y="2237689"/>
            <a:ext cx="1143008" cy="2071702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이등변 삼각형 24"/>
          <p:cNvSpPr/>
          <p:nvPr/>
        </p:nvSpPr>
        <p:spPr bwMode="auto">
          <a:xfrm>
            <a:off x="6917858" y="2702036"/>
            <a:ext cx="357190" cy="142876"/>
          </a:xfrm>
          <a:prstGeom prst="triangle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0" name="꺾인 연결선 16"/>
          <p:cNvCxnSpPr>
            <a:stCxn id="20" idx="3"/>
            <a:endCxn id="41" idx="2"/>
          </p:cNvCxnSpPr>
          <p:nvPr/>
        </p:nvCxnSpPr>
        <p:spPr bwMode="auto">
          <a:xfrm flipV="1">
            <a:off x="3345958" y="4487986"/>
            <a:ext cx="3724119" cy="892975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3" name="꺾인 연결선 16"/>
          <p:cNvCxnSpPr>
            <a:stCxn id="20" idx="3"/>
            <a:endCxn id="36" idx="2"/>
          </p:cNvCxnSpPr>
          <p:nvPr/>
        </p:nvCxnSpPr>
        <p:spPr bwMode="auto">
          <a:xfrm flipV="1">
            <a:off x="3345958" y="4487986"/>
            <a:ext cx="5822197" cy="892975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순서도: 판단 17"/>
          <p:cNvSpPr/>
          <p:nvPr/>
        </p:nvSpPr>
        <p:spPr>
          <a:xfrm>
            <a:off x="3345958" y="5345242"/>
            <a:ext cx="214314" cy="71438"/>
          </a:xfrm>
          <a:prstGeom prst="flowChartDecision">
            <a:avLst/>
          </a:prstGeom>
          <a:solidFill>
            <a:schemeClr val="lt1"/>
          </a:solidFill>
          <a:ln w="19050">
            <a:solidFill>
              <a:srgbClr val="969696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ko-KR" altLang="en-US" sz="800" b="1" dirty="0" smtClean="0">
              <a:solidFill>
                <a:srgbClr val="7F0055"/>
              </a:solidFill>
              <a:latin typeface="Courier New"/>
            </a:endParaRP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103843" tIns="51922" rIns="103843" bIns="51922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4.4.4 Mediator </a:t>
            </a:r>
            <a:r>
              <a:rPr lang="ko-KR" altLang="en-US" dirty="0"/>
              <a:t>패턴</a:t>
            </a:r>
            <a:r>
              <a:rPr lang="en-US" altLang="ko-KR" dirty="0"/>
              <a:t>(5/5)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객체 간의 메시지 흐름은 다음과 같다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1881162" y="2428868"/>
            <a:ext cx="1928826" cy="785818"/>
          </a:xfrm>
          <a:prstGeom prst="roundRect">
            <a:avLst>
              <a:gd name="adj" fmla="val 30357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aColleague</a:t>
            </a:r>
          </a:p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mediator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4524368" y="3429000"/>
            <a:ext cx="1928826" cy="785818"/>
          </a:xfrm>
          <a:prstGeom prst="roundRect">
            <a:avLst>
              <a:gd name="adj" fmla="val 30357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aConcreteMediator</a:t>
            </a:r>
          </a:p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6667508" y="5357826"/>
            <a:ext cx="1928826" cy="785818"/>
          </a:xfrm>
          <a:prstGeom prst="roundRect">
            <a:avLst>
              <a:gd name="adj" fmla="val 30357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aColleague</a:t>
            </a:r>
          </a:p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mediator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3809988" y="278605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1809724" y="278605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1" name="꺾인 연결선 10"/>
          <p:cNvCxnSpPr>
            <a:stCxn id="10" idx="3"/>
            <a:endCxn id="9" idx="1"/>
          </p:cNvCxnSpPr>
          <p:nvPr/>
        </p:nvCxnSpPr>
        <p:spPr bwMode="auto">
          <a:xfrm>
            <a:off x="1881162" y="2821777"/>
            <a:ext cx="1928826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2" name="직사각형 11"/>
          <p:cNvSpPr/>
          <p:nvPr/>
        </p:nvSpPr>
        <p:spPr bwMode="auto">
          <a:xfrm>
            <a:off x="6453194" y="3786190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4452930" y="3786190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4" name="꺾인 연결선 10"/>
          <p:cNvCxnSpPr>
            <a:stCxn id="13" idx="3"/>
            <a:endCxn id="12" idx="1"/>
          </p:cNvCxnSpPr>
          <p:nvPr/>
        </p:nvCxnSpPr>
        <p:spPr bwMode="auto">
          <a:xfrm>
            <a:off x="4524368" y="3821909"/>
            <a:ext cx="1928826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5" name="직사각형 14"/>
          <p:cNvSpPr/>
          <p:nvPr/>
        </p:nvSpPr>
        <p:spPr bwMode="auto">
          <a:xfrm>
            <a:off x="8596334" y="5715016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6596070" y="5715016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7" name="꺾인 연결선 10"/>
          <p:cNvCxnSpPr>
            <a:stCxn id="16" idx="3"/>
            <a:endCxn id="15" idx="1"/>
          </p:cNvCxnSpPr>
          <p:nvPr/>
        </p:nvCxnSpPr>
        <p:spPr bwMode="auto">
          <a:xfrm>
            <a:off x="6667508" y="5750735"/>
            <a:ext cx="1928826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8" name="직사각형 17"/>
          <p:cNvSpPr/>
          <p:nvPr/>
        </p:nvSpPr>
        <p:spPr bwMode="auto">
          <a:xfrm>
            <a:off x="5667376" y="4143380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7096136" y="5929330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0" name="꺾인 연결선 10"/>
          <p:cNvCxnSpPr>
            <a:stCxn id="19" idx="1"/>
            <a:endCxn id="18" idx="2"/>
          </p:cNvCxnSpPr>
          <p:nvPr/>
        </p:nvCxnSpPr>
        <p:spPr bwMode="auto">
          <a:xfrm rot="10800000">
            <a:off x="5703096" y="4214819"/>
            <a:ext cx="1393041" cy="1750231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/>
          </a:ln>
          <a:effectLst/>
        </p:spPr>
      </p:cxnSp>
      <p:sp>
        <p:nvSpPr>
          <p:cNvPr id="21" name="직사각형 20"/>
          <p:cNvSpPr/>
          <p:nvPr/>
        </p:nvSpPr>
        <p:spPr bwMode="auto">
          <a:xfrm>
            <a:off x="6667508" y="5572140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5881690" y="4000504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3" name="꺾인 연결선 10"/>
          <p:cNvCxnSpPr>
            <a:stCxn id="22" idx="2"/>
            <a:endCxn id="21" idx="1"/>
          </p:cNvCxnSpPr>
          <p:nvPr/>
        </p:nvCxnSpPr>
        <p:spPr bwMode="auto">
          <a:xfrm rot="16200000" flipH="1">
            <a:off x="5524500" y="4464850"/>
            <a:ext cx="1535917" cy="750099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/>
          </a:ln>
          <a:effectLst/>
        </p:spPr>
      </p:cxnSp>
      <p:sp>
        <p:nvSpPr>
          <p:cNvPr id="28" name="모서리가 둥근 직사각형 27"/>
          <p:cNvSpPr/>
          <p:nvPr/>
        </p:nvSpPr>
        <p:spPr bwMode="auto">
          <a:xfrm>
            <a:off x="5381624" y="1714488"/>
            <a:ext cx="1928826" cy="785818"/>
          </a:xfrm>
          <a:prstGeom prst="roundRect">
            <a:avLst>
              <a:gd name="adj" fmla="val 30357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aColleague</a:t>
            </a:r>
          </a:p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mediator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7310450" y="207167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5310186" y="207167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1" name="꺾인 연결선 30"/>
          <p:cNvCxnSpPr>
            <a:stCxn id="30" idx="3"/>
            <a:endCxn id="29" idx="1"/>
          </p:cNvCxnSpPr>
          <p:nvPr/>
        </p:nvCxnSpPr>
        <p:spPr bwMode="auto">
          <a:xfrm>
            <a:off x="5381624" y="2107397"/>
            <a:ext cx="1928826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32" name="직사각형 31"/>
          <p:cNvSpPr/>
          <p:nvPr/>
        </p:nvSpPr>
        <p:spPr bwMode="auto">
          <a:xfrm>
            <a:off x="8382020" y="3643314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6167442" y="4000504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4" name="꺾인 연결선 10"/>
          <p:cNvCxnSpPr>
            <a:stCxn id="33" idx="3"/>
            <a:endCxn id="32" idx="2"/>
          </p:cNvCxnSpPr>
          <p:nvPr/>
        </p:nvCxnSpPr>
        <p:spPr bwMode="auto">
          <a:xfrm flipV="1">
            <a:off x="6238880" y="3714752"/>
            <a:ext cx="2178859" cy="321471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/>
          </a:ln>
          <a:effectLst/>
        </p:spPr>
      </p:cxnSp>
      <p:sp>
        <p:nvSpPr>
          <p:cNvPr id="35" name="직사각형 34"/>
          <p:cNvSpPr/>
          <p:nvPr/>
        </p:nvSpPr>
        <p:spPr bwMode="auto">
          <a:xfrm>
            <a:off x="5810252" y="3429000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5810252" y="2285993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7" name="꺾인 연결선 10"/>
          <p:cNvCxnSpPr>
            <a:stCxn id="36" idx="2"/>
            <a:endCxn id="35" idx="0"/>
          </p:cNvCxnSpPr>
          <p:nvPr/>
        </p:nvCxnSpPr>
        <p:spPr bwMode="auto">
          <a:xfrm rot="5400000">
            <a:off x="5310187" y="2893215"/>
            <a:ext cx="1071569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/>
          </a:ln>
          <a:effectLst/>
        </p:spPr>
      </p:cxnSp>
      <p:sp>
        <p:nvSpPr>
          <p:cNvPr id="39" name="직사각형 38"/>
          <p:cNvSpPr/>
          <p:nvPr/>
        </p:nvSpPr>
        <p:spPr bwMode="auto">
          <a:xfrm>
            <a:off x="4595806" y="350043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3309922" y="300037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1" name="꺾인 연결선 10"/>
          <p:cNvCxnSpPr>
            <a:stCxn id="40" idx="2"/>
            <a:endCxn id="39" idx="1"/>
          </p:cNvCxnSpPr>
          <p:nvPr/>
        </p:nvCxnSpPr>
        <p:spPr bwMode="auto">
          <a:xfrm rot="16200000" flipH="1">
            <a:off x="3738550" y="2678900"/>
            <a:ext cx="464347" cy="1250165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/>
          </a:ln>
          <a:effectLst/>
        </p:spPr>
      </p:cxnSp>
      <p:sp>
        <p:nvSpPr>
          <p:cNvPr id="42" name="모서리가 둥근 직사각형 41"/>
          <p:cNvSpPr/>
          <p:nvPr/>
        </p:nvSpPr>
        <p:spPr bwMode="auto">
          <a:xfrm>
            <a:off x="1881162" y="4786322"/>
            <a:ext cx="1928826" cy="785818"/>
          </a:xfrm>
          <a:prstGeom prst="roundRect">
            <a:avLst>
              <a:gd name="adj" fmla="val 30357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aColleague</a:t>
            </a:r>
          </a:p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mediator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3809988" y="514351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1809724" y="514351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5" name="꺾인 연결선 44"/>
          <p:cNvCxnSpPr>
            <a:stCxn id="44" idx="3"/>
            <a:endCxn id="43" idx="1"/>
          </p:cNvCxnSpPr>
          <p:nvPr/>
        </p:nvCxnSpPr>
        <p:spPr bwMode="auto">
          <a:xfrm>
            <a:off x="1881162" y="5179231"/>
            <a:ext cx="1928826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47" name="직사각형 46"/>
          <p:cNvSpPr/>
          <p:nvPr/>
        </p:nvSpPr>
        <p:spPr bwMode="auto">
          <a:xfrm>
            <a:off x="4952996" y="4143380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3381360" y="5357826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9" name="꺾인 연결선 10"/>
          <p:cNvCxnSpPr>
            <a:stCxn id="48" idx="3"/>
            <a:endCxn id="47" idx="2"/>
          </p:cNvCxnSpPr>
          <p:nvPr/>
        </p:nvCxnSpPr>
        <p:spPr bwMode="auto">
          <a:xfrm flipV="1">
            <a:off x="3452798" y="4214818"/>
            <a:ext cx="1535917" cy="1178727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/>
          </a:ln>
          <a:effectLst/>
        </p:spPr>
      </p:cxnSp>
      <p:sp>
        <p:nvSpPr>
          <p:cNvPr id="50" name="직사각형 49"/>
          <p:cNvSpPr/>
          <p:nvPr/>
        </p:nvSpPr>
        <p:spPr bwMode="auto">
          <a:xfrm>
            <a:off x="3738550" y="492919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 bwMode="auto">
          <a:xfrm>
            <a:off x="4738682" y="4000504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2" name="꺾인 연결선 10"/>
          <p:cNvCxnSpPr>
            <a:stCxn id="51" idx="2"/>
            <a:endCxn id="50" idx="3"/>
          </p:cNvCxnSpPr>
          <p:nvPr/>
        </p:nvCxnSpPr>
        <p:spPr bwMode="auto">
          <a:xfrm rot="5400000">
            <a:off x="3845708" y="4036223"/>
            <a:ext cx="892975" cy="964413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/>
          </a:ln>
          <a:effectLst/>
        </p:spPr>
      </p:cxnSp>
      <p:sp>
        <p:nvSpPr>
          <p:cNvPr id="56" name="모서리가 둥근 직사각형 55"/>
          <p:cNvSpPr/>
          <p:nvPr/>
        </p:nvSpPr>
        <p:spPr bwMode="auto">
          <a:xfrm>
            <a:off x="8024830" y="2928934"/>
            <a:ext cx="1928826" cy="785818"/>
          </a:xfrm>
          <a:prstGeom prst="roundRect">
            <a:avLst>
              <a:gd name="adj" fmla="val 30357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aColleague</a:t>
            </a:r>
          </a:p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mediator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직사각형 56"/>
          <p:cNvSpPr/>
          <p:nvPr/>
        </p:nvSpPr>
        <p:spPr bwMode="auto">
          <a:xfrm>
            <a:off x="9953656" y="3286124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직사각형 57"/>
          <p:cNvSpPr/>
          <p:nvPr/>
        </p:nvSpPr>
        <p:spPr bwMode="auto">
          <a:xfrm>
            <a:off x="7953392" y="3286124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9" name="꺾인 연결선 58"/>
          <p:cNvCxnSpPr>
            <a:stCxn id="58" idx="3"/>
            <a:endCxn id="57" idx="1"/>
          </p:cNvCxnSpPr>
          <p:nvPr/>
        </p:nvCxnSpPr>
        <p:spPr bwMode="auto">
          <a:xfrm>
            <a:off x="8024830" y="3321843"/>
            <a:ext cx="1928826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61" name="직사각형 60"/>
          <p:cNvSpPr/>
          <p:nvPr/>
        </p:nvSpPr>
        <p:spPr bwMode="auto">
          <a:xfrm>
            <a:off x="6381756" y="350043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직사각형 61"/>
          <p:cNvSpPr/>
          <p:nvPr/>
        </p:nvSpPr>
        <p:spPr bwMode="auto">
          <a:xfrm>
            <a:off x="8310582" y="350043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3" name="꺾인 연결선 10"/>
          <p:cNvCxnSpPr>
            <a:stCxn id="62" idx="1"/>
            <a:endCxn id="61" idx="3"/>
          </p:cNvCxnSpPr>
          <p:nvPr/>
        </p:nvCxnSpPr>
        <p:spPr bwMode="auto">
          <a:xfrm rot="10800000">
            <a:off x="6453194" y="3536157"/>
            <a:ext cx="1857388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/>
          </a:ln>
          <a:effectLst/>
        </p:spPr>
      </p:cxn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103843" tIns="51922" rIns="103843" bIns="51922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4.4.5 Memento </a:t>
            </a:r>
            <a:r>
              <a:rPr lang="ko-KR" altLang="en-US" dirty="0"/>
              <a:t>패턴</a:t>
            </a:r>
            <a:r>
              <a:rPr lang="en-US" dirty="0"/>
              <a:t>(1/4)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의도</a:t>
            </a:r>
            <a:endParaRPr lang="en-US" altLang="ko-KR" sz="18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캡슐화를 위배하지 않으면서 객체의 내부 상태를 파악하고 표현함</a:t>
            </a:r>
            <a:endParaRPr lang="en-US" altLang="ko-KR" sz="16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객체의 상태를 저장해 둔 상태로 다시 복구할 수 있게 함</a:t>
            </a:r>
            <a:endParaRPr lang="en-US" altLang="ko-KR" sz="16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동기</a:t>
            </a:r>
            <a:endParaRPr lang="en-US" altLang="ko-KR" sz="18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주사위 게임으로 과일 모으기 게임 예제</a:t>
            </a:r>
            <a:endParaRPr lang="en-US" altLang="ko-KR" sz="16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주사위를 던져 나온 수가 다음 상태를 결정하고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좋은 숫자가 나오면 돈과 과일을 받는다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나쁜 수가 나오면 돈이 줄고 돈이 없으면 게임은 종료</a:t>
            </a:r>
            <a:endParaRPr lang="ko-KR" altLang="en-US" sz="16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81558" y="3645030"/>
            <a:ext cx="6303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/>
              <a:t>requests</a:t>
            </a:r>
            <a:endParaRPr lang="ko-KR" altLang="en-US" sz="800" b="1" dirty="0"/>
          </a:p>
        </p:txBody>
      </p:sp>
      <p:sp>
        <p:nvSpPr>
          <p:cNvPr id="10" name="직사각형 9"/>
          <p:cNvSpPr/>
          <p:nvPr/>
        </p:nvSpPr>
        <p:spPr bwMode="auto">
          <a:xfrm>
            <a:off x="6524632" y="5430980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defTabSz="1038225"/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Memento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6524632" y="5788170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6524632" y="5859607"/>
            <a:ext cx="1785950" cy="42862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lvl="0" indent="-360363" algn="l" defTabSz="1038225">
              <a:spcBef>
                <a:spcPts val="0"/>
              </a:spcBef>
              <a:buClr>
                <a:srgbClr val="333333"/>
              </a:buClr>
            </a:pPr>
            <a:r>
              <a:rPr lang="en-US" altLang="ko-KR" sz="1000" b="1" dirty="0" smtClean="0">
                <a:solidFill>
                  <a:srgbClr val="333333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getMoney()</a:t>
            </a:r>
          </a:p>
          <a:p>
            <a:pPr marL="360363" lvl="0" indent="-360363" algn="l" defTabSz="1038225">
              <a:spcBef>
                <a:spcPts val="0"/>
              </a:spcBef>
              <a:buClr>
                <a:srgbClr val="333333"/>
              </a:buClr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#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addFruit</a:t>
            </a:r>
            <a:endParaRPr lang="en-US" altLang="ko-KR" sz="1000" b="1" dirty="0" smtClean="0">
              <a:solidFill>
                <a:srgbClr val="33333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5" name="Shape 24"/>
          <p:cNvCxnSpPr>
            <a:stCxn id="19" idx="3"/>
            <a:endCxn id="22" idx="1"/>
          </p:cNvCxnSpPr>
          <p:nvPr/>
        </p:nvCxnSpPr>
        <p:spPr bwMode="auto">
          <a:xfrm flipV="1">
            <a:off x="4024302" y="3895063"/>
            <a:ext cx="2500330" cy="2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7176103" y="5002352"/>
            <a:ext cx="5629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/>
              <a:t>creates</a:t>
            </a:r>
            <a:endParaRPr lang="ko-KR" altLang="en-US" sz="800" b="1" dirty="0"/>
          </a:p>
        </p:txBody>
      </p:sp>
      <p:cxnSp>
        <p:nvCxnSpPr>
          <p:cNvPr id="17" name="꺾인 연결선 16"/>
          <p:cNvCxnSpPr>
            <a:stCxn id="24" idx="2"/>
            <a:endCxn id="10" idx="0"/>
          </p:cNvCxnSpPr>
          <p:nvPr/>
        </p:nvCxnSpPr>
        <p:spPr bwMode="auto">
          <a:xfrm rot="5400000">
            <a:off x="7131855" y="5145228"/>
            <a:ext cx="571504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직사각형 18"/>
          <p:cNvSpPr/>
          <p:nvPr/>
        </p:nvSpPr>
        <p:spPr bwMode="auto">
          <a:xfrm>
            <a:off x="2238352" y="3716470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defTabSz="1038225"/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Main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2238352" y="4073660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2238352" y="4145097"/>
            <a:ext cx="1785950" cy="7143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lvl="0" indent="-360363" algn="l" defTabSz="1038225">
              <a:buClr>
                <a:srgbClr val="333333"/>
              </a:buClr>
            </a:pPr>
            <a:endParaRPr lang="en-US" altLang="ko-KR" sz="800" b="1" dirty="0" smtClean="0">
              <a:solidFill>
                <a:srgbClr val="33333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6524632" y="3716468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Gamer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6524632" y="4073658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6524632" y="4145096"/>
            <a:ext cx="1785950" cy="7143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getMoney()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bet()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createMemento()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restoreMemento()</a:t>
            </a:r>
          </a:p>
        </p:txBody>
      </p:sp>
      <p:cxnSp>
        <p:nvCxnSpPr>
          <p:cNvPr id="32" name="Shape 24"/>
          <p:cNvCxnSpPr>
            <a:stCxn id="21" idx="2"/>
            <a:endCxn id="10" idx="1"/>
          </p:cNvCxnSpPr>
          <p:nvPr/>
        </p:nvCxnSpPr>
        <p:spPr bwMode="auto">
          <a:xfrm rot="16200000" flipH="1">
            <a:off x="4131459" y="3216401"/>
            <a:ext cx="1393041" cy="3393305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순서도: 판단 17"/>
          <p:cNvSpPr/>
          <p:nvPr/>
        </p:nvSpPr>
        <p:spPr>
          <a:xfrm>
            <a:off x="3095608" y="4216534"/>
            <a:ext cx="71438" cy="214314"/>
          </a:xfrm>
          <a:prstGeom prst="flowChartDecision">
            <a:avLst/>
          </a:prstGeom>
          <a:solidFill>
            <a:schemeClr val="lt1"/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ko-KR" altLang="en-US" sz="800" b="1" dirty="0" smtClean="0">
              <a:solidFill>
                <a:srgbClr val="7F0055"/>
              </a:solidFill>
              <a:latin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1.2.6 </a:t>
            </a:r>
            <a:r>
              <a:rPr lang="ko-KR" altLang="en-US" dirty="0" smtClean="0"/>
              <a:t>디자인 패턴 문제점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유연성을 확보하기 위해</a:t>
            </a:r>
            <a:r>
              <a:rPr lang="en-US" altLang="ko-KR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 </a:t>
            </a:r>
            <a:r>
              <a:rPr lang="ko-KR" altLang="en-US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디자인 패턴은 우회경로를 한 단계 더 거친다</a:t>
            </a:r>
            <a:r>
              <a:rPr lang="en-US" altLang="ko-KR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</a:p>
          <a:p>
            <a:pPr lvl="1"/>
            <a:r>
              <a:rPr lang="ko-KR" altLang="en-US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이로인해 결과 디자인은 복잡해지고</a:t>
            </a:r>
            <a:r>
              <a:rPr lang="en-US" altLang="ko-KR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</a:t>
            </a:r>
          </a:p>
          <a:p>
            <a:pPr lvl="1"/>
            <a:r>
              <a:rPr lang="ko-KR" altLang="en-US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수행성능에 부정적인 영향을 줄 수 있다</a:t>
            </a:r>
            <a:r>
              <a:rPr lang="en-US" altLang="ko-KR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</a:p>
        </p:txBody>
      </p:sp>
      <p:sp>
        <p:nvSpPr>
          <p:cNvPr id="6" name="직사각형 5"/>
          <p:cNvSpPr/>
          <p:nvPr/>
        </p:nvSpPr>
        <p:spPr bwMode="auto">
          <a:xfrm>
            <a:off x="3649835" y="2766832"/>
            <a:ext cx="2786082" cy="428628"/>
          </a:xfrm>
          <a:prstGeom prst="rect">
            <a:avLst/>
          </a:prstGeom>
          <a:solidFill>
            <a:srgbClr val="FFFFBD"/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Target</a:t>
            </a: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3649835" y="3195460"/>
            <a:ext cx="2786082" cy="142876"/>
          </a:xfrm>
          <a:prstGeom prst="rect">
            <a:avLst/>
          </a:prstGeom>
          <a:solidFill>
            <a:srgbClr val="FFFFBD"/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endParaRPr lang="ko-KR" altLang="en-US" sz="1200" b="1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3649835" y="3338336"/>
            <a:ext cx="2786082" cy="214314"/>
          </a:xfrm>
          <a:prstGeom prst="rect">
            <a:avLst/>
          </a:prstGeom>
          <a:solidFill>
            <a:srgbClr val="FFFFBD"/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+request()</a:t>
            </a: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3649835" y="4195592"/>
            <a:ext cx="2786082" cy="428628"/>
          </a:xfrm>
          <a:prstGeom prst="rect">
            <a:avLst/>
          </a:prstGeom>
          <a:solidFill>
            <a:srgbClr val="FFFFBD"/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Adaptor</a:t>
            </a: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3649835" y="4624220"/>
            <a:ext cx="2786082" cy="142876"/>
          </a:xfrm>
          <a:prstGeom prst="rect">
            <a:avLst/>
          </a:prstGeom>
          <a:solidFill>
            <a:srgbClr val="FFFFBD"/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endParaRPr lang="ko-KR" altLang="en-US" sz="1200" b="1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3649835" y="4767096"/>
            <a:ext cx="2786082" cy="857256"/>
          </a:xfrm>
          <a:prstGeom prst="rect">
            <a:avLst/>
          </a:prstGeom>
          <a:solidFill>
            <a:srgbClr val="FFFFBD"/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request() {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   ...</a:t>
            </a:r>
            <a:endParaRPr kumimoji="1" lang="en-US" altLang="ko-KR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return adaptee.specificRequest();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}</a:t>
            </a: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 bwMode="auto">
          <a:xfrm>
            <a:off x="4935719" y="3552650"/>
            <a:ext cx="214314" cy="214314"/>
          </a:xfrm>
          <a:prstGeom prst="triangle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5" name="꺾인 연결선 14"/>
          <p:cNvCxnSpPr>
            <a:stCxn id="10" idx="0"/>
            <a:endCxn id="13" idx="3"/>
          </p:cNvCxnSpPr>
          <p:nvPr/>
        </p:nvCxnSpPr>
        <p:spPr bwMode="auto">
          <a:xfrm rot="5400000" flipH="1" flipV="1">
            <a:off x="4828562" y="3981278"/>
            <a:ext cx="428628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직사각형 16"/>
          <p:cNvSpPr/>
          <p:nvPr/>
        </p:nvSpPr>
        <p:spPr bwMode="auto">
          <a:xfrm>
            <a:off x="7721801" y="2766832"/>
            <a:ext cx="1785950" cy="428628"/>
          </a:xfrm>
          <a:prstGeom prst="rect">
            <a:avLst/>
          </a:prstGeom>
          <a:solidFill>
            <a:srgbClr val="FFFFBD"/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Adaptor</a:t>
            </a: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7721801" y="3195460"/>
            <a:ext cx="1785950" cy="142876"/>
          </a:xfrm>
          <a:prstGeom prst="rect">
            <a:avLst/>
          </a:prstGeom>
          <a:solidFill>
            <a:srgbClr val="FFFFBD"/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endParaRPr lang="ko-KR" altLang="en-US" sz="1200" b="1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7721801" y="3338336"/>
            <a:ext cx="1785950" cy="214314"/>
          </a:xfrm>
          <a:prstGeom prst="rect">
            <a:avLst/>
          </a:prstGeom>
          <a:solidFill>
            <a:srgbClr val="FFFFBD"/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+specificRequest()</a:t>
            </a: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1" name="꺾인 연결선 20"/>
          <p:cNvCxnSpPr>
            <a:stCxn id="10" idx="3"/>
            <a:endCxn id="17" idx="1"/>
          </p:cNvCxnSpPr>
          <p:nvPr/>
        </p:nvCxnSpPr>
        <p:spPr bwMode="auto">
          <a:xfrm flipV="1">
            <a:off x="6435917" y="2981146"/>
            <a:ext cx="1285884" cy="1428760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직사각형 21"/>
          <p:cNvSpPr/>
          <p:nvPr/>
        </p:nvSpPr>
        <p:spPr bwMode="auto">
          <a:xfrm>
            <a:off x="1220943" y="2766832"/>
            <a:ext cx="1785950" cy="428628"/>
          </a:xfrm>
          <a:prstGeom prst="rect">
            <a:avLst/>
          </a:prstGeom>
          <a:solidFill>
            <a:srgbClr val="FFFFBD"/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Client</a:t>
            </a: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1220943" y="3195460"/>
            <a:ext cx="1785950" cy="142876"/>
          </a:xfrm>
          <a:prstGeom prst="rect">
            <a:avLst/>
          </a:prstGeom>
          <a:solidFill>
            <a:srgbClr val="FFFFBD"/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endParaRPr lang="ko-KR" altLang="en-US" sz="1200" b="1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1220943" y="3338336"/>
            <a:ext cx="1785950" cy="214314"/>
          </a:xfrm>
          <a:prstGeom prst="rect">
            <a:avLst/>
          </a:prstGeom>
          <a:solidFill>
            <a:srgbClr val="FFFFBD"/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5" name="꺾인 연결선 24"/>
          <p:cNvCxnSpPr>
            <a:stCxn id="22" idx="3"/>
            <a:endCxn id="6" idx="1"/>
          </p:cNvCxnSpPr>
          <p:nvPr/>
        </p:nvCxnSpPr>
        <p:spPr bwMode="auto">
          <a:xfrm>
            <a:off x="3006893" y="2981146"/>
            <a:ext cx="642942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6364479" y="4409906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adaptee</a:t>
            </a:r>
            <a:endParaRPr lang="ko-KR" altLang="en-US" sz="1200"/>
          </a:p>
        </p:txBody>
      </p:sp>
      <p:cxnSp>
        <p:nvCxnSpPr>
          <p:cNvPr id="39" name="Shape 38"/>
          <p:cNvCxnSpPr>
            <a:stCxn id="22" idx="0"/>
            <a:endCxn id="17" idx="0"/>
          </p:cNvCxnSpPr>
          <p:nvPr/>
        </p:nvCxnSpPr>
        <p:spPr bwMode="auto">
          <a:xfrm rot="5400000" flipH="1" flipV="1">
            <a:off x="5364347" y="-483597"/>
            <a:ext cx="1588" cy="6500858"/>
          </a:xfrm>
          <a:prstGeom prst="bentConnector3">
            <a:avLst>
              <a:gd name="adj1" fmla="val 14395466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103843" tIns="51922" rIns="103843" bIns="51922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4.4.5 </a:t>
            </a:r>
            <a:r>
              <a:rPr lang="en-US" dirty="0"/>
              <a:t>Memento </a:t>
            </a:r>
            <a:r>
              <a:rPr lang="ko-KR" altLang="en-US" dirty="0"/>
              <a:t>패턴</a:t>
            </a:r>
            <a:r>
              <a:rPr lang="en-US" dirty="0"/>
              <a:t>(2/4)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적용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각 시점에서의 객체 상태를 저장한 후 나중에 이 상태로 복구해야 할 때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상태를 얻는데 필요한 직접 인터페이스는 객체의 자세한 구현 내용을 드러나게 하고 객체의 캡슐화를 위배하는 것이므로 이를 해결할 때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103843" tIns="51922" rIns="103843" bIns="51922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4.4.5 </a:t>
            </a:r>
            <a:r>
              <a:rPr lang="en-US" dirty="0"/>
              <a:t>Memento </a:t>
            </a:r>
            <a:r>
              <a:rPr lang="ko-KR" altLang="en-US" dirty="0"/>
              <a:t>패턴</a:t>
            </a:r>
            <a:r>
              <a:rPr lang="en-US" dirty="0"/>
              <a:t>(3/4)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클래스 구조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24434" y="1928802"/>
            <a:ext cx="6303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/>
              <a:t>requests</a:t>
            </a:r>
            <a:endParaRPr lang="ko-KR" altLang="en-US" sz="800" b="1" dirty="0"/>
          </a:p>
        </p:txBody>
      </p:sp>
      <p:sp>
        <p:nvSpPr>
          <p:cNvPr id="6" name="직사각형 5"/>
          <p:cNvSpPr/>
          <p:nvPr/>
        </p:nvSpPr>
        <p:spPr bwMode="auto">
          <a:xfrm>
            <a:off x="6881822" y="4572008"/>
            <a:ext cx="2214578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defTabSz="1038225"/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Memento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6881822" y="4929198"/>
            <a:ext cx="2214578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6881822" y="5000635"/>
            <a:ext cx="2214578" cy="35718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lvl="0" indent="-360363" algn="l" defTabSz="1038225">
              <a:spcBef>
                <a:spcPts val="0"/>
              </a:spcBef>
              <a:buClr>
                <a:srgbClr val="333333"/>
              </a:buClr>
            </a:pPr>
            <a:r>
              <a:rPr lang="en-US" altLang="ko-KR" sz="1000" b="1" dirty="0" smtClean="0">
                <a:solidFill>
                  <a:srgbClr val="333333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setMemento(Memento) : void</a:t>
            </a:r>
          </a:p>
          <a:p>
            <a:pPr marL="360363" lvl="0" indent="-360363" algn="l" defTabSz="1038225">
              <a:spcBef>
                <a:spcPts val="0"/>
              </a:spcBef>
              <a:buClr>
                <a:srgbClr val="333333"/>
              </a:buClr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createMemento() : Memento</a:t>
            </a:r>
            <a:endParaRPr lang="en-US" altLang="ko-KR" sz="1000" b="1" dirty="0" smtClean="0">
              <a:solidFill>
                <a:srgbClr val="33333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9" name="Shape 24"/>
          <p:cNvCxnSpPr>
            <a:stCxn id="12" idx="3"/>
            <a:endCxn id="15" idx="1"/>
          </p:cNvCxnSpPr>
          <p:nvPr/>
        </p:nvCxnSpPr>
        <p:spPr bwMode="auto">
          <a:xfrm flipV="1">
            <a:off x="3881426" y="2178835"/>
            <a:ext cx="3000396" cy="2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7683931" y="3643314"/>
            <a:ext cx="6980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creates</a:t>
            </a:r>
            <a:endParaRPr lang="ko-KR" altLang="en-US" sz="800" b="1" dirty="0"/>
          </a:p>
        </p:txBody>
      </p:sp>
      <p:cxnSp>
        <p:nvCxnSpPr>
          <p:cNvPr id="11" name="꺾인 연결선 10"/>
          <p:cNvCxnSpPr>
            <a:stCxn id="17" idx="2"/>
            <a:endCxn id="6" idx="0"/>
          </p:cNvCxnSpPr>
          <p:nvPr/>
        </p:nvCxnSpPr>
        <p:spPr bwMode="auto">
          <a:xfrm rot="5400000">
            <a:off x="7096136" y="3679033"/>
            <a:ext cx="178595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직사각형 11"/>
          <p:cNvSpPr/>
          <p:nvPr/>
        </p:nvSpPr>
        <p:spPr bwMode="auto">
          <a:xfrm>
            <a:off x="2095476" y="2000242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defTabSz="1038225"/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Caretaker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2095476" y="2357432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2095476" y="2428869"/>
            <a:ext cx="1785950" cy="7143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lvl="0" indent="-360363" algn="l" defTabSz="1038225">
              <a:buClr>
                <a:srgbClr val="333333"/>
              </a:buClr>
            </a:pPr>
            <a:endParaRPr lang="en-US" altLang="ko-KR" sz="800" b="1" dirty="0" smtClean="0">
              <a:solidFill>
                <a:srgbClr val="33333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6881822" y="2000240"/>
            <a:ext cx="2214578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Originator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6881822" y="2357430"/>
            <a:ext cx="2214578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6881822" y="2428868"/>
            <a:ext cx="2214578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createMemento()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restoreMemento()</a:t>
            </a:r>
          </a:p>
        </p:txBody>
      </p:sp>
      <p:cxnSp>
        <p:nvCxnSpPr>
          <p:cNvPr id="18" name="Shape 24"/>
          <p:cNvCxnSpPr>
            <a:stCxn id="14" idx="2"/>
            <a:endCxn id="6" idx="1"/>
          </p:cNvCxnSpPr>
          <p:nvPr/>
        </p:nvCxnSpPr>
        <p:spPr bwMode="auto">
          <a:xfrm rot="16200000" flipH="1">
            <a:off x="3809988" y="1678768"/>
            <a:ext cx="2250297" cy="3893371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순서도: 판단 18"/>
          <p:cNvSpPr/>
          <p:nvPr/>
        </p:nvSpPr>
        <p:spPr>
          <a:xfrm>
            <a:off x="2952732" y="2500306"/>
            <a:ext cx="71438" cy="214314"/>
          </a:xfrm>
          <a:prstGeom prst="flowChartDecision">
            <a:avLst/>
          </a:prstGeom>
          <a:solidFill>
            <a:schemeClr val="lt1"/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ko-KR" altLang="en-US" sz="800" b="1" dirty="0" smtClean="0">
              <a:solidFill>
                <a:srgbClr val="7F0055"/>
              </a:solidFill>
              <a:latin typeface="Courier New"/>
            </a:endParaRPr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dirty="0" smtClean="0"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4.4.5 </a:t>
            </a:r>
            <a:r>
              <a:rPr lang="en-US" altLang="ko-KR" dirty="0" smtClean="0"/>
              <a:t>Memento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(4/4)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Sequence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4667244" y="1857364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: Originator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8382020" y="2786058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: Memento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5238748" y="5643578"/>
            <a:ext cx="285752" cy="142876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" name="꺾인 연결선 7"/>
          <p:cNvCxnSpPr>
            <a:stCxn id="5" idx="2"/>
            <a:endCxn id="7" idx="0"/>
          </p:cNvCxnSpPr>
          <p:nvPr/>
        </p:nvCxnSpPr>
        <p:spPr bwMode="auto">
          <a:xfrm rot="5400000">
            <a:off x="3667112" y="3929066"/>
            <a:ext cx="3429024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9" name="직사각형 8"/>
          <p:cNvSpPr/>
          <p:nvPr/>
        </p:nvSpPr>
        <p:spPr bwMode="auto">
          <a:xfrm>
            <a:off x="8953524" y="5643578"/>
            <a:ext cx="285752" cy="142876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" name="꺾인 연결선 9"/>
          <p:cNvCxnSpPr>
            <a:stCxn id="6" idx="2"/>
            <a:endCxn id="9" idx="0"/>
          </p:cNvCxnSpPr>
          <p:nvPr/>
        </p:nvCxnSpPr>
        <p:spPr bwMode="auto">
          <a:xfrm rot="5400000">
            <a:off x="7846235" y="4393413"/>
            <a:ext cx="250033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직사각형 10"/>
          <p:cNvSpPr/>
          <p:nvPr/>
        </p:nvSpPr>
        <p:spPr bwMode="auto">
          <a:xfrm>
            <a:off x="5310186" y="2714620"/>
            <a:ext cx="142876" cy="25717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5310186" y="2927804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8382020" y="2927804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4" name="꺾인 연결선 13"/>
          <p:cNvCxnSpPr>
            <a:stCxn id="12" idx="3"/>
            <a:endCxn id="13" idx="1"/>
          </p:cNvCxnSpPr>
          <p:nvPr/>
        </p:nvCxnSpPr>
        <p:spPr bwMode="auto">
          <a:xfrm>
            <a:off x="5462586" y="2994480"/>
            <a:ext cx="2919434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5" name="직사각형 14"/>
          <p:cNvSpPr/>
          <p:nvPr/>
        </p:nvSpPr>
        <p:spPr bwMode="auto">
          <a:xfrm>
            <a:off x="9024962" y="3573006"/>
            <a:ext cx="142876" cy="135619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91775" y="2786058"/>
            <a:ext cx="6591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/>
              <a:t>// create</a:t>
            </a:r>
            <a:endParaRPr lang="ko-KR" altLang="en-US" sz="800" b="1" dirty="0"/>
          </a:p>
        </p:txBody>
      </p:sp>
      <p:sp>
        <p:nvSpPr>
          <p:cNvPr id="17" name="직사각형 16"/>
          <p:cNvSpPr/>
          <p:nvPr/>
        </p:nvSpPr>
        <p:spPr bwMode="auto">
          <a:xfrm>
            <a:off x="1952600" y="2653836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5300662" y="2653836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꺾인 연결선 18"/>
          <p:cNvCxnSpPr>
            <a:stCxn id="17" idx="3"/>
            <a:endCxn id="18" idx="1"/>
          </p:cNvCxnSpPr>
          <p:nvPr/>
        </p:nvCxnSpPr>
        <p:spPr bwMode="auto">
          <a:xfrm>
            <a:off x="2105000" y="2720512"/>
            <a:ext cx="3195662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3309922" y="2500306"/>
            <a:ext cx="10871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/>
              <a:t>createMemento()</a:t>
            </a:r>
            <a:endParaRPr lang="ko-KR" altLang="en-US" sz="800" b="1" dirty="0"/>
          </a:p>
        </p:txBody>
      </p:sp>
      <p:sp>
        <p:nvSpPr>
          <p:cNvPr id="21" name="직사각형 20"/>
          <p:cNvSpPr/>
          <p:nvPr/>
        </p:nvSpPr>
        <p:spPr bwMode="auto">
          <a:xfrm>
            <a:off x="1309658" y="1857364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: Caretaker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1881162" y="5643578"/>
            <a:ext cx="285752" cy="142876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3" name="꺾인 연결선 22"/>
          <p:cNvCxnSpPr>
            <a:stCxn id="21" idx="2"/>
            <a:endCxn id="22" idx="0"/>
          </p:cNvCxnSpPr>
          <p:nvPr/>
        </p:nvCxnSpPr>
        <p:spPr bwMode="auto">
          <a:xfrm rot="5400000">
            <a:off x="309526" y="3929066"/>
            <a:ext cx="3429024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직사각형 23"/>
          <p:cNvSpPr/>
          <p:nvPr/>
        </p:nvSpPr>
        <p:spPr bwMode="auto">
          <a:xfrm>
            <a:off x="1952600" y="2714620"/>
            <a:ext cx="142876" cy="278608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9015438" y="5500702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5310186" y="3511092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9024962" y="3511092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8" name="꺾인 연결선 27"/>
          <p:cNvCxnSpPr>
            <a:stCxn id="26" idx="3"/>
            <a:endCxn id="27" idx="1"/>
          </p:cNvCxnSpPr>
          <p:nvPr/>
        </p:nvCxnSpPr>
        <p:spPr bwMode="auto">
          <a:xfrm>
            <a:off x="5462586" y="3577768"/>
            <a:ext cx="3562376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6877527" y="3357562"/>
            <a:ext cx="7088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/>
              <a:t>setState()</a:t>
            </a:r>
            <a:endParaRPr lang="ko-KR" altLang="en-US" sz="800" b="1" dirty="0"/>
          </a:p>
        </p:txBody>
      </p:sp>
      <p:sp>
        <p:nvSpPr>
          <p:cNvPr id="30" name="직사각형 29"/>
          <p:cNvSpPr/>
          <p:nvPr/>
        </p:nvSpPr>
        <p:spPr bwMode="auto">
          <a:xfrm>
            <a:off x="1952600" y="4143380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5300662" y="4143380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2" name="꺾인 연결선 31"/>
          <p:cNvCxnSpPr>
            <a:stCxn id="30" idx="3"/>
            <a:endCxn id="31" idx="1"/>
          </p:cNvCxnSpPr>
          <p:nvPr/>
        </p:nvCxnSpPr>
        <p:spPr bwMode="auto">
          <a:xfrm>
            <a:off x="2105000" y="4210056"/>
            <a:ext cx="3195662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3167046" y="3927936"/>
            <a:ext cx="14029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/>
              <a:t>setMemento(Memento)</a:t>
            </a:r>
            <a:endParaRPr lang="ko-KR" altLang="en-US" sz="800" b="1" dirty="0"/>
          </a:p>
        </p:txBody>
      </p:sp>
      <p:sp>
        <p:nvSpPr>
          <p:cNvPr id="34" name="직사각형 33"/>
          <p:cNvSpPr/>
          <p:nvPr/>
        </p:nvSpPr>
        <p:spPr bwMode="auto">
          <a:xfrm>
            <a:off x="5310186" y="4652970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9024962" y="4651840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6" name="꺾인 연결선 35"/>
          <p:cNvCxnSpPr>
            <a:stCxn id="34" idx="3"/>
            <a:endCxn id="35" idx="1"/>
          </p:cNvCxnSpPr>
          <p:nvPr/>
        </p:nvCxnSpPr>
        <p:spPr bwMode="auto">
          <a:xfrm flipV="1">
            <a:off x="5462586" y="4718516"/>
            <a:ext cx="3562376" cy="1130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37" name="TextBox 36"/>
          <p:cNvSpPr txBox="1"/>
          <p:nvPr/>
        </p:nvSpPr>
        <p:spPr>
          <a:xfrm>
            <a:off x="6877527" y="4499440"/>
            <a:ext cx="7200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/>
              <a:t>getState()</a:t>
            </a:r>
            <a:endParaRPr lang="ko-KR" altLang="en-US" sz="800" b="1" dirty="0"/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103843" tIns="51922" rIns="103843" bIns="51922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4.4.6 Observer </a:t>
            </a:r>
            <a:r>
              <a:rPr lang="ko-KR" altLang="en-US" dirty="0"/>
              <a:t>패턴</a:t>
            </a:r>
            <a:r>
              <a:rPr lang="en-US" dirty="0"/>
              <a:t>(1/4)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의도</a:t>
            </a:r>
            <a:endParaRPr lang="en-US" altLang="ko-KR" sz="18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일대다의 관련성을 갖는 객체들의 경우 한 객체의 상태가 변하면 다른 모든 객체에 그 사항을 알리고 필요한 수정이 자동으로 이루어지도록 할 수 있어야 함</a:t>
            </a:r>
            <a:endParaRPr lang="en-US" altLang="ko-KR" sz="16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동기</a:t>
            </a:r>
            <a:endParaRPr lang="en-US" altLang="ko-KR" sz="18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숫자를 많이 생성하는 객체를 관찰자가 관찰해서 그 값을 간이 그래프에 숫자를 표현하는 예제</a:t>
            </a:r>
            <a:endParaRPr lang="ko-KR" altLang="en-US" sz="16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1595410" y="3212398"/>
            <a:ext cx="2071702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NumberGenerator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1595410" y="3569588"/>
            <a:ext cx="2071702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1595410" y="3641026"/>
            <a:ext cx="2071702" cy="85725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</a:t>
            </a:r>
            <a:r>
              <a:rPr kumimoji="1" lang="en-US" altLang="ko-KR" sz="1000" b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1000" b="1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addObserver</a:t>
            </a:r>
            <a:r>
              <a:rPr kumimoji="1" lang="en-US" altLang="ko-KR" sz="1000" b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(Observer)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deleteObserver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notifyObservers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()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i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getNumber</a:t>
            </a: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execute()</a:t>
            </a:r>
            <a:endParaRPr kumimoji="1" lang="ko-KR" altLang="en-US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3" name="꺾인 연결선 22"/>
          <p:cNvCxnSpPr>
            <a:stCxn id="34" idx="0"/>
            <a:endCxn id="22" idx="2"/>
          </p:cNvCxnSpPr>
          <p:nvPr/>
        </p:nvCxnSpPr>
        <p:spPr bwMode="auto">
          <a:xfrm rot="5400000" flipH="1" flipV="1">
            <a:off x="2345509" y="4784034"/>
            <a:ext cx="571504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4667244" y="3140960"/>
            <a:ext cx="6671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notifies</a:t>
            </a:r>
            <a:endParaRPr lang="ko-KR" altLang="en-US" sz="1000" b="1" dirty="0"/>
          </a:p>
        </p:txBody>
      </p:sp>
      <p:sp>
        <p:nvSpPr>
          <p:cNvPr id="25" name="직사각형 24"/>
          <p:cNvSpPr/>
          <p:nvPr/>
        </p:nvSpPr>
        <p:spPr bwMode="auto">
          <a:xfrm>
            <a:off x="5381624" y="5069788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defTabSz="1038225"/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ConcreteIterator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5381624" y="5426978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5381624" y="5498415"/>
            <a:ext cx="1785950" cy="2143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lvl="0" indent="-360363" algn="l" defTabSz="1038225">
              <a:buClr>
                <a:srgbClr val="333333"/>
              </a:buClr>
            </a:pPr>
            <a:r>
              <a:rPr lang="en-US" altLang="ko-KR" sz="1000" b="1" dirty="0" smtClean="0">
                <a:solidFill>
                  <a:srgbClr val="333333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update()</a:t>
            </a:r>
          </a:p>
        </p:txBody>
      </p:sp>
      <p:cxnSp>
        <p:nvCxnSpPr>
          <p:cNvPr id="28" name="꺾인 연결선 27"/>
          <p:cNvCxnSpPr>
            <a:stCxn id="25" idx="0"/>
            <a:endCxn id="39" idx="2"/>
          </p:cNvCxnSpPr>
          <p:nvPr/>
        </p:nvCxnSpPr>
        <p:spPr bwMode="auto">
          <a:xfrm rot="5400000" flipH="1" flipV="1">
            <a:off x="6238879" y="3891060"/>
            <a:ext cx="1214448" cy="114300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이등변 삼각형 28"/>
          <p:cNvSpPr/>
          <p:nvPr/>
        </p:nvSpPr>
        <p:spPr bwMode="auto">
          <a:xfrm>
            <a:off x="2452666" y="4498282"/>
            <a:ext cx="357190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0" name="Shape 24"/>
          <p:cNvCxnSpPr>
            <a:stCxn id="20" idx="3"/>
            <a:endCxn id="37" idx="1"/>
          </p:cNvCxnSpPr>
          <p:nvPr/>
        </p:nvCxnSpPr>
        <p:spPr bwMode="auto">
          <a:xfrm>
            <a:off x="3667112" y="3390993"/>
            <a:ext cx="285752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5524500" y="3140960"/>
            <a:ext cx="9962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- observers</a:t>
            </a:r>
            <a:endParaRPr lang="ko-KR" altLang="en-US" sz="1000" b="1" dirty="0"/>
          </a:p>
        </p:txBody>
      </p:sp>
      <p:sp>
        <p:nvSpPr>
          <p:cNvPr id="33" name="순서도: 판단 32"/>
          <p:cNvSpPr/>
          <p:nvPr/>
        </p:nvSpPr>
        <p:spPr>
          <a:xfrm>
            <a:off x="3667112" y="3355274"/>
            <a:ext cx="214314" cy="71438"/>
          </a:xfrm>
          <a:prstGeom prst="flowChartDecision">
            <a:avLst/>
          </a:prstGeom>
          <a:solidFill>
            <a:schemeClr val="lt1"/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ko-KR" altLang="en-US" sz="800" b="1" dirty="0" smtClean="0">
              <a:solidFill>
                <a:srgbClr val="7F0055"/>
              </a:solidFill>
              <a:latin typeface="Courier New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1595410" y="5069786"/>
            <a:ext cx="2071702" cy="35718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defTabSz="1038225"/>
            <a:r>
              <a:rPr lang="en-US" altLang="ko-KR" sz="12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RandomNumberGenerator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1595410" y="5426976"/>
            <a:ext cx="2071702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1595410" y="5498414"/>
            <a:ext cx="2071702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lvl="0" indent="-360363" algn="l" defTabSz="1038225">
              <a:spcBef>
                <a:spcPts val="0"/>
              </a:spcBef>
              <a:buClr>
                <a:srgbClr val="333333"/>
              </a:buClr>
            </a:pPr>
            <a:r>
              <a:rPr lang="en-US" altLang="ko-KR" sz="1000" b="1" dirty="0" smtClean="0">
                <a:solidFill>
                  <a:srgbClr val="333333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getNumber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</a:t>
            </a:r>
          </a:p>
          <a:p>
            <a:pPr marL="360363" lvl="0" indent="-360363" algn="l" defTabSz="1038225">
              <a:spcBef>
                <a:spcPts val="0"/>
              </a:spcBef>
              <a:buClr>
                <a:srgbClr val="333333"/>
              </a:buClr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execute()</a:t>
            </a:r>
            <a:endParaRPr lang="en-US" altLang="ko-KR" sz="1000" b="1" dirty="0" smtClean="0">
              <a:solidFill>
                <a:srgbClr val="33333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6524632" y="3212398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8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&lt;&lt;</a:t>
            </a:r>
            <a:r>
              <a:rPr lang="en-US" altLang="ko-KR" sz="8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interface&gt;&gt;</a:t>
            </a:r>
            <a:endParaRPr kumimoji="1" lang="en-US" altLang="ko-KR" sz="8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Observer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6524632" y="3569588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6524632" y="3641026"/>
            <a:ext cx="1785950" cy="21431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update()</a:t>
            </a:r>
            <a:endParaRPr kumimoji="1" lang="ko-KR" altLang="en-US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96004" y="3426712"/>
            <a:ext cx="2857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*</a:t>
            </a:r>
            <a:endParaRPr lang="ko-KR" altLang="en-US" sz="1000" b="1" dirty="0"/>
          </a:p>
        </p:txBody>
      </p:sp>
      <p:sp>
        <p:nvSpPr>
          <p:cNvPr id="47" name="직사각형 46"/>
          <p:cNvSpPr/>
          <p:nvPr/>
        </p:nvSpPr>
        <p:spPr bwMode="auto">
          <a:xfrm>
            <a:off x="7667640" y="5069786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defTabSz="1038225"/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ConcreteIterator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7667640" y="5426976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7667640" y="5498413"/>
            <a:ext cx="1785950" cy="2143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lvl="0" indent="-360363" algn="l" defTabSz="1038225">
              <a:buClr>
                <a:srgbClr val="333333"/>
              </a:buClr>
            </a:pPr>
            <a:r>
              <a:rPr lang="en-US" altLang="ko-KR" sz="1000" b="1" dirty="0" smtClean="0">
                <a:solidFill>
                  <a:srgbClr val="333333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update()</a:t>
            </a:r>
          </a:p>
        </p:txBody>
      </p:sp>
      <p:cxnSp>
        <p:nvCxnSpPr>
          <p:cNvPr id="50" name="꺾인 연결선 49"/>
          <p:cNvCxnSpPr>
            <a:stCxn id="47" idx="0"/>
            <a:endCxn id="39" idx="2"/>
          </p:cNvCxnSpPr>
          <p:nvPr/>
        </p:nvCxnSpPr>
        <p:spPr bwMode="auto">
          <a:xfrm rot="16200000" flipV="1">
            <a:off x="7381888" y="3891059"/>
            <a:ext cx="1214446" cy="114300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이등변 삼각형 39"/>
          <p:cNvSpPr/>
          <p:nvPr/>
        </p:nvSpPr>
        <p:spPr bwMode="auto">
          <a:xfrm>
            <a:off x="7239012" y="3855340"/>
            <a:ext cx="357190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solidFill>
                  <a:schemeClr val="tx1"/>
                </a:solidFill>
                <a:effectLst/>
              </a:rPr>
              <a:t>4.4.6 </a:t>
            </a:r>
            <a:r>
              <a:rPr kumimoji="1" lang="en-US" dirty="0" smtClean="0">
                <a:solidFill>
                  <a:schemeClr val="tx1"/>
                </a:solidFill>
              </a:rPr>
              <a:t>Observer </a:t>
            </a:r>
            <a:r>
              <a:rPr kumimoji="1" lang="ko-KR" altLang="en-US" dirty="0" smtClean="0">
                <a:solidFill>
                  <a:schemeClr val="tx1"/>
                </a:solidFill>
              </a:rPr>
              <a:t>패턴</a:t>
            </a:r>
            <a:r>
              <a:rPr kumimoji="1" lang="en-US" dirty="0" smtClean="0">
                <a:solidFill>
                  <a:schemeClr val="tx1"/>
                </a:solidFill>
              </a:rPr>
              <a:t>(2/4)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적용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추상화 개념이 두 가지의 측면을 갖고 하나가 다른 하나에 종속적일 때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이런 종속 관계를 하나의 객체로 분리시켜 이들 각각을 재사용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한 객체에 가해진 변경으로 다른 객체를 변경해야 할 때 프로그래머들은 얼마나 많은 객체들이 변경되어야 하는지를 몰라도 됨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객체는 다른 객체에 변화를 통보할 수 있는데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변화에 관심 있어하는 객체들이 누구인지에 대한 가정 없이도 이루어져야 할 때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solidFill>
                  <a:schemeClr val="tx1"/>
                </a:solidFill>
                <a:effectLst/>
              </a:rPr>
              <a:t>4.4.6 </a:t>
            </a:r>
            <a:r>
              <a:rPr kumimoji="1" lang="en-US" dirty="0" smtClean="0">
                <a:solidFill>
                  <a:schemeClr val="tx1"/>
                </a:solidFill>
              </a:rPr>
              <a:t>Observer </a:t>
            </a:r>
            <a:r>
              <a:rPr kumimoji="1" lang="ko-KR" altLang="en-US" dirty="0" smtClean="0">
                <a:solidFill>
                  <a:schemeClr val="tx1"/>
                </a:solidFill>
              </a:rPr>
              <a:t>패턴</a:t>
            </a:r>
            <a:r>
              <a:rPr kumimoji="1" lang="en-US" dirty="0" smtClean="0">
                <a:solidFill>
                  <a:schemeClr val="tx1"/>
                </a:solidFill>
              </a:rPr>
              <a:t>(3/4)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클래스 구조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1881162" y="2000240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Subject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1881162" y="2357430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1881162" y="2428868"/>
            <a:ext cx="1785950" cy="85725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addObserver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(Observer)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deleteObserver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</a:t>
            </a:r>
            <a:r>
              <a:rPr kumimoji="1" lang="en-US" altLang="ko-KR" sz="1000" b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notifyObserver()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i="1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</a:t>
            </a: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getSubjectStatus()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setSubjectStatus()</a:t>
            </a:r>
            <a:endParaRPr kumimoji="1" lang="ko-KR" altLang="en-US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" name="꺾인 연결선 7"/>
          <p:cNvCxnSpPr>
            <a:stCxn id="17" idx="0"/>
            <a:endCxn id="7" idx="2"/>
          </p:cNvCxnSpPr>
          <p:nvPr/>
        </p:nvCxnSpPr>
        <p:spPr bwMode="auto">
          <a:xfrm rot="5400000" flipH="1" flipV="1">
            <a:off x="1881162" y="4179099"/>
            <a:ext cx="178595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직사각형 8"/>
          <p:cNvSpPr/>
          <p:nvPr/>
        </p:nvSpPr>
        <p:spPr bwMode="auto">
          <a:xfrm>
            <a:off x="6524632" y="4714884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defTabSz="1038225"/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ConcreteObserver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6524632" y="5072074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6524632" y="5143511"/>
            <a:ext cx="1785950" cy="21431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lvl="0" indent="-360363" algn="l" defTabSz="1038225">
              <a:buClr>
                <a:srgbClr val="333333"/>
              </a:buClr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update()</a:t>
            </a:r>
          </a:p>
        </p:txBody>
      </p:sp>
      <p:cxnSp>
        <p:nvCxnSpPr>
          <p:cNvPr id="12" name="꺾인 연결선 11"/>
          <p:cNvCxnSpPr>
            <a:stCxn id="9" idx="0"/>
            <a:endCxn id="22" idx="2"/>
          </p:cNvCxnSpPr>
          <p:nvPr/>
        </p:nvCxnSpPr>
        <p:spPr bwMode="auto">
          <a:xfrm rot="5400000" flipH="1" flipV="1">
            <a:off x="6381756" y="3679033"/>
            <a:ext cx="2071702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이등변 삼각형 12"/>
          <p:cNvSpPr/>
          <p:nvPr/>
        </p:nvSpPr>
        <p:spPr bwMode="auto">
          <a:xfrm>
            <a:off x="2595542" y="3286124"/>
            <a:ext cx="357190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4" name="Shape 24"/>
          <p:cNvCxnSpPr>
            <a:stCxn id="5" idx="3"/>
            <a:endCxn id="20" idx="1"/>
          </p:cNvCxnSpPr>
          <p:nvPr/>
        </p:nvCxnSpPr>
        <p:spPr bwMode="auto">
          <a:xfrm>
            <a:off x="3667112" y="2178835"/>
            <a:ext cx="285752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4738682" y="1928802"/>
            <a:ext cx="6671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notifies</a:t>
            </a:r>
            <a:endParaRPr lang="ko-KR" altLang="en-US" sz="1000" b="1" dirty="0"/>
          </a:p>
        </p:txBody>
      </p:sp>
      <p:cxnSp>
        <p:nvCxnSpPr>
          <p:cNvPr id="16" name="꺾인 연결선 16"/>
          <p:cNvCxnSpPr>
            <a:stCxn id="11" idx="1"/>
            <a:endCxn id="17" idx="3"/>
          </p:cNvCxnSpPr>
          <p:nvPr/>
        </p:nvCxnSpPr>
        <p:spPr bwMode="auto">
          <a:xfrm rot="10800000">
            <a:off x="3667112" y="5250669"/>
            <a:ext cx="285752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직사각형 16"/>
          <p:cNvSpPr/>
          <p:nvPr/>
        </p:nvSpPr>
        <p:spPr bwMode="auto">
          <a:xfrm>
            <a:off x="1881162" y="5072074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defTabSz="1038225"/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ConcreteSubject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1881162" y="5429264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1881162" y="5500701"/>
            <a:ext cx="1785950" cy="38966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lvl="0" indent="-360363" algn="l" defTabSz="1038225">
              <a:spcBef>
                <a:spcPts val="0"/>
              </a:spcBef>
              <a:buClr>
                <a:srgbClr val="333333"/>
              </a:buClr>
            </a:pPr>
            <a:r>
              <a:rPr lang="en-US" altLang="ko-KR" sz="1000" b="1" dirty="0" smtClean="0">
                <a:solidFill>
                  <a:srgbClr val="333333"/>
                </a:solidFill>
                <a:latin typeface="맑은 고딕" pitchFamily="50" charset="-127"/>
                <a:ea typeface="맑은 고딕" pitchFamily="50" charset="-127"/>
              </a:rPr>
              <a:t>+ getSubjectStatus()</a:t>
            </a:r>
          </a:p>
          <a:p>
            <a:pPr marL="360363" lvl="0" indent="-360363" algn="l" defTabSz="1038225">
              <a:spcBef>
                <a:spcPts val="0"/>
              </a:spcBef>
              <a:buClr>
                <a:srgbClr val="333333"/>
              </a:buClr>
            </a:pPr>
            <a:r>
              <a:rPr lang="en-US" altLang="ko-KR" sz="1000" b="1" dirty="0" smtClean="0">
                <a:solidFill>
                  <a:srgbClr val="333333"/>
                </a:solidFill>
                <a:latin typeface="맑은 고딕" pitchFamily="50" charset="-127"/>
                <a:ea typeface="맑은 고딕" pitchFamily="50" charset="-127"/>
              </a:rPr>
              <a:t>+ setSubjectStatus()</a:t>
            </a:r>
          </a:p>
        </p:txBody>
      </p:sp>
      <p:sp>
        <p:nvSpPr>
          <p:cNvPr id="20" name="직사각형 19"/>
          <p:cNvSpPr/>
          <p:nvPr/>
        </p:nvSpPr>
        <p:spPr bwMode="auto">
          <a:xfrm>
            <a:off x="6524632" y="2000240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Observer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6524632" y="2357430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6524632" y="2428868"/>
            <a:ext cx="1785950" cy="21431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update()</a:t>
            </a:r>
          </a:p>
        </p:txBody>
      </p:sp>
      <p:sp>
        <p:nvSpPr>
          <p:cNvPr id="32" name="이등변 삼각형 31"/>
          <p:cNvSpPr/>
          <p:nvPr/>
        </p:nvSpPr>
        <p:spPr bwMode="auto">
          <a:xfrm>
            <a:off x="7239012" y="2643182"/>
            <a:ext cx="357190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순서도: 판단 34"/>
          <p:cNvSpPr/>
          <p:nvPr/>
        </p:nvSpPr>
        <p:spPr>
          <a:xfrm>
            <a:off x="3667112" y="2143116"/>
            <a:ext cx="214314" cy="71438"/>
          </a:xfrm>
          <a:prstGeom prst="flowChartDecision">
            <a:avLst/>
          </a:prstGeom>
          <a:solidFill>
            <a:schemeClr val="lt1"/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ko-KR" altLang="en-US" sz="800" b="1" dirty="0" smtClean="0">
              <a:solidFill>
                <a:srgbClr val="7F0055"/>
              </a:solidFill>
              <a:latin typeface="Courier New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845070" y="5000636"/>
            <a:ext cx="7120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-subject</a:t>
            </a:r>
            <a:endParaRPr lang="ko-KR" altLang="en-US" sz="10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5595938" y="1928802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-observers</a:t>
            </a:r>
            <a:endParaRPr lang="ko-KR" altLang="en-US" sz="10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5953128" y="2213424"/>
            <a:ext cx="266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*</a:t>
            </a:r>
            <a:endParaRPr lang="ko-KR" altLang="en-US" sz="1000" b="1" dirty="0"/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103843" tIns="51922" rIns="103843" bIns="51922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4.4.6 Observer </a:t>
            </a:r>
            <a:r>
              <a:rPr lang="ko-KR" altLang="en-US" dirty="0"/>
              <a:t>패턴</a:t>
            </a:r>
            <a:r>
              <a:rPr lang="en-US" altLang="ko-KR" dirty="0"/>
              <a:t>(4/4)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Sequence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4667244" y="1857364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: ConcreteObserver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8382020" y="1857364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: ConcreteObserver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5238748" y="6143644"/>
            <a:ext cx="285752" cy="142876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" name="꺾인 연결선 7"/>
          <p:cNvCxnSpPr>
            <a:stCxn id="5" idx="2"/>
            <a:endCxn id="7" idx="0"/>
          </p:cNvCxnSpPr>
          <p:nvPr/>
        </p:nvCxnSpPr>
        <p:spPr bwMode="auto">
          <a:xfrm rot="5400000">
            <a:off x="3417079" y="4179099"/>
            <a:ext cx="392909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9" name="직사각형 8"/>
          <p:cNvSpPr/>
          <p:nvPr/>
        </p:nvSpPr>
        <p:spPr bwMode="auto">
          <a:xfrm>
            <a:off x="8953524" y="6143644"/>
            <a:ext cx="285752" cy="142876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" name="꺾인 연결선 9"/>
          <p:cNvCxnSpPr>
            <a:stCxn id="6" idx="2"/>
            <a:endCxn id="9" idx="0"/>
          </p:cNvCxnSpPr>
          <p:nvPr/>
        </p:nvCxnSpPr>
        <p:spPr bwMode="auto">
          <a:xfrm rot="5400000">
            <a:off x="7131855" y="4179099"/>
            <a:ext cx="392909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직사각형 10"/>
          <p:cNvSpPr/>
          <p:nvPr/>
        </p:nvSpPr>
        <p:spPr bwMode="auto">
          <a:xfrm>
            <a:off x="5310186" y="2714620"/>
            <a:ext cx="142876" cy="64294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9024962" y="4857760"/>
            <a:ext cx="142876" cy="57150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5300662" y="2653836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1952600" y="2653836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꺾인 연결선 18"/>
          <p:cNvCxnSpPr>
            <a:stCxn id="17" idx="1"/>
            <a:endCxn id="18" idx="3"/>
          </p:cNvCxnSpPr>
          <p:nvPr/>
        </p:nvCxnSpPr>
        <p:spPr bwMode="auto">
          <a:xfrm rot="10800000">
            <a:off x="2105000" y="2720512"/>
            <a:ext cx="3195662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3238484" y="2428868"/>
            <a:ext cx="1396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setSubjectStatus()</a:t>
            </a:r>
            <a:endParaRPr lang="ko-KR" altLang="en-US" sz="1000" b="1" dirty="0"/>
          </a:p>
        </p:txBody>
      </p:sp>
      <p:sp>
        <p:nvSpPr>
          <p:cNvPr id="21" name="직사각형 20"/>
          <p:cNvSpPr/>
          <p:nvPr/>
        </p:nvSpPr>
        <p:spPr bwMode="auto">
          <a:xfrm>
            <a:off x="1309658" y="1857364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: ConcreteSubject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1881162" y="6143644"/>
            <a:ext cx="285752" cy="142876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3" name="꺾인 연결선 22"/>
          <p:cNvCxnSpPr>
            <a:stCxn id="21" idx="2"/>
            <a:endCxn id="22" idx="0"/>
          </p:cNvCxnSpPr>
          <p:nvPr/>
        </p:nvCxnSpPr>
        <p:spPr bwMode="auto">
          <a:xfrm rot="5400000">
            <a:off x="59493" y="4179099"/>
            <a:ext cx="392909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직사각형 23"/>
          <p:cNvSpPr/>
          <p:nvPr/>
        </p:nvSpPr>
        <p:spPr bwMode="auto">
          <a:xfrm>
            <a:off x="1952600" y="2714620"/>
            <a:ext cx="142876" cy="314327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5310186" y="3511092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2014514" y="3714752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5300662" y="3714752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2" name="꺾인 연결선 31"/>
          <p:cNvCxnSpPr>
            <a:stCxn id="30" idx="3"/>
            <a:endCxn id="31" idx="1"/>
          </p:cNvCxnSpPr>
          <p:nvPr/>
        </p:nvCxnSpPr>
        <p:spPr bwMode="auto">
          <a:xfrm>
            <a:off x="2166914" y="3781428"/>
            <a:ext cx="3133748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2166914" y="2857496"/>
            <a:ext cx="12618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notifyObserver()</a:t>
            </a:r>
            <a:endParaRPr lang="ko-KR" altLang="en-US" sz="1000" b="1" dirty="0"/>
          </a:p>
        </p:txBody>
      </p:sp>
      <p:sp>
        <p:nvSpPr>
          <p:cNvPr id="34" name="직사각형 33"/>
          <p:cNvSpPr/>
          <p:nvPr/>
        </p:nvSpPr>
        <p:spPr bwMode="auto">
          <a:xfrm>
            <a:off x="2024038" y="4795846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9024962" y="4794716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6" name="꺾인 연결선 35"/>
          <p:cNvCxnSpPr>
            <a:stCxn id="34" idx="3"/>
            <a:endCxn id="35" idx="1"/>
          </p:cNvCxnSpPr>
          <p:nvPr/>
        </p:nvCxnSpPr>
        <p:spPr bwMode="auto">
          <a:xfrm flipV="1">
            <a:off x="2176438" y="4861392"/>
            <a:ext cx="6848524" cy="1130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37" name="TextBox 36"/>
          <p:cNvSpPr txBox="1"/>
          <p:nvPr/>
        </p:nvSpPr>
        <p:spPr>
          <a:xfrm>
            <a:off x="5024434" y="4572008"/>
            <a:ext cx="7489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update()</a:t>
            </a:r>
            <a:endParaRPr lang="ko-KR" altLang="en-US" sz="1000" b="1" dirty="0"/>
          </a:p>
        </p:txBody>
      </p:sp>
      <p:sp>
        <p:nvSpPr>
          <p:cNvPr id="40" name="직사각형 39"/>
          <p:cNvSpPr/>
          <p:nvPr/>
        </p:nvSpPr>
        <p:spPr bwMode="auto">
          <a:xfrm>
            <a:off x="2024038" y="3143248"/>
            <a:ext cx="142876" cy="235745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2024038" y="3081334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2024038" y="3367086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4" name="꺾인 연결선 43"/>
          <p:cNvCxnSpPr>
            <a:stCxn id="41" idx="3"/>
            <a:endCxn id="42" idx="3"/>
          </p:cNvCxnSpPr>
          <p:nvPr/>
        </p:nvCxnSpPr>
        <p:spPr bwMode="auto">
          <a:xfrm>
            <a:off x="2176438" y="3148010"/>
            <a:ext cx="1588" cy="285752"/>
          </a:xfrm>
          <a:prstGeom prst="bentConnector3">
            <a:avLst>
              <a:gd name="adj1" fmla="val 49830494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6" name="TextBox 45"/>
          <p:cNvSpPr txBox="1"/>
          <p:nvPr/>
        </p:nvSpPr>
        <p:spPr>
          <a:xfrm>
            <a:off x="3381360" y="3499308"/>
            <a:ext cx="7489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update()</a:t>
            </a:r>
            <a:endParaRPr lang="ko-KR" altLang="en-US" sz="1000" b="1" dirty="0"/>
          </a:p>
        </p:txBody>
      </p:sp>
      <p:sp>
        <p:nvSpPr>
          <p:cNvPr id="47" name="직사각형 46"/>
          <p:cNvSpPr/>
          <p:nvPr/>
        </p:nvSpPr>
        <p:spPr bwMode="auto">
          <a:xfrm>
            <a:off x="5310186" y="3786190"/>
            <a:ext cx="142876" cy="64294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 bwMode="auto">
          <a:xfrm>
            <a:off x="5300662" y="4154034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직사각형 51"/>
          <p:cNvSpPr/>
          <p:nvPr/>
        </p:nvSpPr>
        <p:spPr bwMode="auto">
          <a:xfrm>
            <a:off x="2014514" y="4154034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3" name="꺾인 연결선 52"/>
          <p:cNvCxnSpPr>
            <a:stCxn id="51" idx="1"/>
            <a:endCxn id="52" idx="3"/>
          </p:cNvCxnSpPr>
          <p:nvPr/>
        </p:nvCxnSpPr>
        <p:spPr bwMode="auto">
          <a:xfrm rot="10800000">
            <a:off x="2166914" y="4220710"/>
            <a:ext cx="3133748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54" name="TextBox 53"/>
          <p:cNvSpPr txBox="1"/>
          <p:nvPr/>
        </p:nvSpPr>
        <p:spPr>
          <a:xfrm>
            <a:off x="3238484" y="3929066"/>
            <a:ext cx="14109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getSubjectStatus()</a:t>
            </a:r>
            <a:endParaRPr lang="ko-KR" altLang="en-US" sz="1000" b="1" dirty="0"/>
          </a:p>
        </p:txBody>
      </p:sp>
      <p:sp>
        <p:nvSpPr>
          <p:cNvPr id="55" name="직사각형 54"/>
          <p:cNvSpPr/>
          <p:nvPr/>
        </p:nvSpPr>
        <p:spPr bwMode="auto">
          <a:xfrm>
            <a:off x="9015438" y="5224474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2024038" y="5224474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7" name="꺾인 연결선 56"/>
          <p:cNvCxnSpPr>
            <a:stCxn id="55" idx="1"/>
            <a:endCxn id="56" idx="3"/>
          </p:cNvCxnSpPr>
          <p:nvPr/>
        </p:nvCxnSpPr>
        <p:spPr bwMode="auto">
          <a:xfrm rot="10800000">
            <a:off x="2176438" y="5291150"/>
            <a:ext cx="683900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58" name="TextBox 57"/>
          <p:cNvSpPr txBox="1"/>
          <p:nvPr/>
        </p:nvSpPr>
        <p:spPr>
          <a:xfrm>
            <a:off x="4810120" y="4999506"/>
            <a:ext cx="14109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getSubjectStatus()</a:t>
            </a:r>
            <a:endParaRPr lang="ko-KR" altLang="en-US" sz="1000" b="1" dirty="0"/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103843" tIns="51922" rIns="103843" bIns="51922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4.4.7 State </a:t>
            </a:r>
            <a:r>
              <a:rPr lang="ko-KR" altLang="en-US" dirty="0"/>
              <a:t>패턴</a:t>
            </a:r>
            <a:r>
              <a:rPr lang="en-US" dirty="0"/>
              <a:t>(1/3)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의도</a:t>
            </a:r>
            <a:endParaRPr lang="en-US" altLang="ko-KR" sz="18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객체 자신의 내부 상태에 따라 행위를 변경</a:t>
            </a:r>
            <a:endParaRPr lang="en-US" altLang="ko-KR" sz="16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객체가 클래스를 바꾸는 것처럼 보일 수 있음</a:t>
            </a:r>
            <a:endParaRPr lang="en-US" altLang="ko-KR" sz="16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동기</a:t>
            </a:r>
            <a:endParaRPr lang="en-US" altLang="ko-KR" sz="18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시각마다 경비의 상태가 변하는 간단한 금고경비 시스템 예제</a:t>
            </a:r>
            <a:endParaRPr lang="en-US" altLang="ko-KR" sz="16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주간에 금고를 사용하면 사용기록을 남김</a:t>
            </a:r>
            <a:endParaRPr lang="en-US" altLang="ko-KR" sz="16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야간에 사용하면 비상사태의 통보가 가도록 함</a:t>
            </a:r>
            <a:endParaRPr lang="ko-KR" altLang="en-US" sz="16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1881162" y="3356990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8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&lt;&lt;</a:t>
            </a:r>
            <a:r>
              <a:rPr lang="en-US" altLang="ko-KR" sz="8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interface&gt;&gt;</a:t>
            </a:r>
            <a:endParaRPr kumimoji="1" lang="en-US" altLang="ko-KR" sz="8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Context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1881162" y="3714180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1881162" y="3785618"/>
            <a:ext cx="1785950" cy="4286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</a:t>
            </a:r>
            <a:r>
              <a:rPr kumimoji="1" lang="en-US" altLang="ko-KR" sz="1000" b="1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changeState()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i="1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</a:t>
            </a: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callSecurityCenter()</a:t>
            </a:r>
            <a:endParaRPr kumimoji="1" lang="ko-KR" altLang="en-US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" name="꺾인 연결선 7"/>
          <p:cNvCxnSpPr>
            <a:stCxn id="17" idx="0"/>
            <a:endCxn id="7" idx="2"/>
          </p:cNvCxnSpPr>
          <p:nvPr/>
        </p:nvCxnSpPr>
        <p:spPr bwMode="auto">
          <a:xfrm rot="5400000" flipH="1" flipV="1">
            <a:off x="2595542" y="4392841"/>
            <a:ext cx="35719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9" name="직사각형 8"/>
          <p:cNvSpPr/>
          <p:nvPr/>
        </p:nvSpPr>
        <p:spPr bwMode="auto">
          <a:xfrm>
            <a:off x="5167310" y="5714444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defTabSz="1038225"/>
            <a:r>
              <a:rPr lang="en-US" altLang="ko-KR" sz="12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DayState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5167310" y="6071634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5167310" y="6143071"/>
            <a:ext cx="1785950" cy="714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lvl="0" indent="-360363" algn="l" defTabSz="1038225">
              <a:buClr>
                <a:srgbClr val="333333"/>
              </a:buClr>
            </a:pPr>
            <a:endParaRPr lang="en-US" altLang="ko-KR" sz="8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2" name="꺾인 연결선 11"/>
          <p:cNvCxnSpPr>
            <a:stCxn id="9" idx="0"/>
            <a:endCxn id="22" idx="2"/>
          </p:cNvCxnSpPr>
          <p:nvPr/>
        </p:nvCxnSpPr>
        <p:spPr bwMode="auto">
          <a:xfrm rot="5400000" flipH="1" flipV="1">
            <a:off x="6417475" y="4714312"/>
            <a:ext cx="642942" cy="1357322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이등변 삼각형 12"/>
          <p:cNvSpPr/>
          <p:nvPr/>
        </p:nvSpPr>
        <p:spPr bwMode="auto">
          <a:xfrm>
            <a:off x="2595542" y="4214246"/>
            <a:ext cx="357190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4" name="Shape 24"/>
          <p:cNvCxnSpPr>
            <a:stCxn id="17" idx="3"/>
            <a:endCxn id="22" idx="1"/>
          </p:cNvCxnSpPr>
          <p:nvPr/>
        </p:nvCxnSpPr>
        <p:spPr bwMode="auto">
          <a:xfrm>
            <a:off x="3667112" y="4750031"/>
            <a:ext cx="285752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직사각형 16"/>
          <p:cNvSpPr/>
          <p:nvPr/>
        </p:nvSpPr>
        <p:spPr bwMode="auto">
          <a:xfrm>
            <a:off x="1881162" y="4571436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defTabSz="1038225"/>
            <a:r>
              <a:rPr lang="en-US" altLang="ko-KR" sz="12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SafeFrame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1881162" y="4928626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1881162" y="5000063"/>
            <a:ext cx="1785950" cy="42862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lvl="0" indent="-360363" algn="l" defTabSz="1038225">
              <a:spcBef>
                <a:spcPts val="0"/>
              </a:spcBef>
              <a:buClr>
                <a:srgbClr val="333333"/>
              </a:buClr>
            </a:pPr>
            <a:r>
              <a:rPr lang="en-US" altLang="ko-KR" sz="1000" b="1" dirty="0" smtClean="0">
                <a:solidFill>
                  <a:srgbClr val="333333"/>
                </a:solidFill>
                <a:latin typeface="맑은 고딕" pitchFamily="50" charset="-127"/>
                <a:ea typeface="맑은 고딕" pitchFamily="50" charset="-127"/>
              </a:rPr>
              <a:t>+ changeState()</a:t>
            </a:r>
          </a:p>
          <a:p>
            <a:pPr marL="360363" lvl="0" indent="-360363" algn="l" defTabSz="1038225">
              <a:spcBef>
                <a:spcPts val="0"/>
              </a:spcBef>
              <a:buClr>
                <a:srgbClr val="333333"/>
              </a:buClr>
            </a:pPr>
            <a:r>
              <a:rPr lang="en-US" altLang="ko-KR" sz="1000" b="1" dirty="0" smtClean="0">
                <a:solidFill>
                  <a:srgbClr val="333333"/>
                </a:solidFill>
                <a:latin typeface="맑은 고딕" pitchFamily="50" charset="-127"/>
                <a:ea typeface="맑은 고딕" pitchFamily="50" charset="-127"/>
              </a:rPr>
              <a:t>+ callSecurityCenter()</a:t>
            </a:r>
          </a:p>
        </p:txBody>
      </p:sp>
      <p:sp>
        <p:nvSpPr>
          <p:cNvPr id="20" name="직사각형 19"/>
          <p:cNvSpPr/>
          <p:nvPr/>
        </p:nvSpPr>
        <p:spPr bwMode="auto">
          <a:xfrm>
            <a:off x="6524632" y="3999932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8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&lt;&lt;interface&gt;&gt;</a:t>
            </a:r>
          </a:p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State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6524632" y="4357122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6524632" y="4428560"/>
            <a:ext cx="1785950" cy="64294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i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doClock</a:t>
            </a: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</a:t>
            </a:r>
            <a:r>
              <a:rPr kumimoji="1" lang="en-US" altLang="ko-KR" sz="1000" b="1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1000" b="1" i="1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doUse</a:t>
            </a:r>
            <a:r>
              <a:rPr kumimoji="1" lang="en-US" altLang="ko-KR" sz="1000" b="1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()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i="1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</a:t>
            </a: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1" i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doAlarm</a:t>
            </a: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</a:t>
            </a:r>
            <a:endParaRPr kumimoji="1" lang="ko-KR" altLang="en-US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순서도: 판단 22"/>
          <p:cNvSpPr/>
          <p:nvPr/>
        </p:nvSpPr>
        <p:spPr>
          <a:xfrm>
            <a:off x="3667112" y="4714312"/>
            <a:ext cx="214314" cy="71438"/>
          </a:xfrm>
          <a:prstGeom prst="flowChartDecision">
            <a:avLst/>
          </a:prstGeom>
          <a:solidFill>
            <a:schemeClr val="lt1"/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ko-KR" altLang="en-US" sz="800" b="1" dirty="0" smtClean="0">
              <a:solidFill>
                <a:srgbClr val="7F0055"/>
              </a:solidFill>
              <a:latin typeface="Courier New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7881954" y="5714444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NightState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7881954" y="6071634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7881954" y="6143072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8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0" name="꺾인 연결선 29"/>
          <p:cNvCxnSpPr>
            <a:stCxn id="27" idx="0"/>
            <a:endCxn id="22" idx="2"/>
          </p:cNvCxnSpPr>
          <p:nvPr/>
        </p:nvCxnSpPr>
        <p:spPr bwMode="auto">
          <a:xfrm rot="16200000" flipV="1">
            <a:off x="7774797" y="4714312"/>
            <a:ext cx="642942" cy="1357322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이등변 삼각형 31"/>
          <p:cNvSpPr/>
          <p:nvPr/>
        </p:nvSpPr>
        <p:spPr bwMode="auto">
          <a:xfrm>
            <a:off x="7239012" y="5071502"/>
            <a:ext cx="357190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103843" tIns="51922" rIns="103843" bIns="51922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4.4.7 </a:t>
            </a:r>
            <a:r>
              <a:rPr lang="en-US" dirty="0"/>
              <a:t>State </a:t>
            </a:r>
            <a:r>
              <a:rPr lang="ko-KR" altLang="en-US" dirty="0"/>
              <a:t>패턴</a:t>
            </a:r>
            <a:r>
              <a:rPr lang="en-US" dirty="0"/>
              <a:t>(2/3)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적용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객체의 행위는 상태에 따라 달라질 수 있기 때문에 객체의 상태에 따라서 런타임 시에 행위가 바뀌어야 함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객체의 상태에 따라 수많은 조건 문장을 갖도록 오퍼레이션을 구현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객체의 상태를 표현하기 위해 상태를 하나 이상의 </a:t>
            </a:r>
            <a:r>
              <a:rPr lang="ko-KR" altLang="en-US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열거형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상수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(enumerated constant)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로 정의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어떤 경우는 동일한 조건 문장들을 하나 이상의 오퍼레이션에 중복 정의해야 할 수도 있음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이때 객체의 상태를 별도의 객체로 정의함으로써 다른 객체와 상관없이 다양화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103843" tIns="51922" rIns="103843" bIns="51922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4.4.7 State </a:t>
            </a:r>
            <a:r>
              <a:rPr lang="ko-KR" altLang="en-US" dirty="0"/>
              <a:t>패턴</a:t>
            </a:r>
            <a:r>
              <a:rPr lang="en-US" altLang="ko-KR" dirty="0"/>
              <a:t>(3/3)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클래스 구조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2024038" y="2357430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Context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2024038" y="2714620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2024038" y="2786058"/>
            <a:ext cx="1785950" cy="28575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</a:t>
            </a:r>
            <a:r>
              <a:rPr kumimoji="1" lang="en-US" altLang="ko-KR" sz="1000" b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request()</a:t>
            </a:r>
            <a:endParaRPr kumimoji="1" lang="ko-KR" altLang="en-US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5024434" y="4357696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defTabSz="1038225"/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ConcreteState1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5024434" y="4714886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5024434" y="4786322"/>
            <a:ext cx="1785950" cy="28575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lvl="0" indent="-360363" algn="l" defTabSz="1038225">
              <a:buClr>
                <a:srgbClr val="333333"/>
              </a:buClr>
            </a:pPr>
            <a:r>
              <a:rPr lang="en-US" altLang="ko-KR" sz="1000" b="1" dirty="0" smtClean="0">
                <a:solidFill>
                  <a:srgbClr val="333333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handle()</a:t>
            </a:r>
          </a:p>
        </p:txBody>
      </p:sp>
      <p:cxnSp>
        <p:nvCxnSpPr>
          <p:cNvPr id="13" name="꺾인 연결선 12"/>
          <p:cNvCxnSpPr>
            <a:stCxn id="10" idx="0"/>
            <a:endCxn id="23" idx="2"/>
          </p:cNvCxnSpPr>
          <p:nvPr/>
        </p:nvCxnSpPr>
        <p:spPr bwMode="auto">
          <a:xfrm rot="5400000" flipH="1" flipV="1">
            <a:off x="5845970" y="3143249"/>
            <a:ext cx="1285886" cy="114300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hape 24"/>
          <p:cNvCxnSpPr>
            <a:stCxn id="5" idx="3"/>
            <a:endCxn id="21" idx="1"/>
          </p:cNvCxnSpPr>
          <p:nvPr/>
        </p:nvCxnSpPr>
        <p:spPr bwMode="auto">
          <a:xfrm>
            <a:off x="3809988" y="2536025"/>
            <a:ext cx="2357454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5381624" y="2285992"/>
            <a:ext cx="7104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- state</a:t>
            </a:r>
            <a:endParaRPr lang="ko-KR" altLang="en-US" sz="1000" b="1" dirty="0"/>
          </a:p>
        </p:txBody>
      </p:sp>
      <p:sp>
        <p:nvSpPr>
          <p:cNvPr id="17" name="순서도: 판단 16"/>
          <p:cNvSpPr/>
          <p:nvPr/>
        </p:nvSpPr>
        <p:spPr>
          <a:xfrm>
            <a:off x="3809988" y="2500306"/>
            <a:ext cx="214314" cy="71438"/>
          </a:xfrm>
          <a:prstGeom prst="flowChartDecision">
            <a:avLst/>
          </a:prstGeom>
          <a:solidFill>
            <a:schemeClr val="lt1"/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ko-KR" altLang="en-US" sz="800" b="1" dirty="0" smtClean="0">
              <a:solidFill>
                <a:srgbClr val="7F0055"/>
              </a:solidFill>
              <a:latin typeface="Courier New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6167442" y="2357430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State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6167442" y="2714620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6167442" y="2786058"/>
            <a:ext cx="1785950" cy="28575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handle()</a:t>
            </a:r>
            <a:endParaRPr kumimoji="1" lang="ko-KR" altLang="en-US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7310450" y="4357694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defTabSz="1038225"/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ConcreteState2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7310450" y="4714884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7310450" y="4786321"/>
            <a:ext cx="1785950" cy="2857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lvl="0" indent="-360363" algn="l" defTabSz="1038225">
              <a:buClr>
                <a:srgbClr val="333333"/>
              </a:buClr>
            </a:pPr>
            <a:r>
              <a:rPr lang="en-US" altLang="ko-KR" sz="1000" b="1" dirty="0" smtClean="0">
                <a:solidFill>
                  <a:srgbClr val="333333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handle()</a:t>
            </a:r>
          </a:p>
        </p:txBody>
      </p:sp>
      <p:cxnSp>
        <p:nvCxnSpPr>
          <p:cNvPr id="28" name="꺾인 연결선 27"/>
          <p:cNvCxnSpPr>
            <a:stCxn id="25" idx="0"/>
            <a:endCxn id="23" idx="2"/>
          </p:cNvCxnSpPr>
          <p:nvPr/>
        </p:nvCxnSpPr>
        <p:spPr bwMode="auto">
          <a:xfrm rot="16200000" flipV="1">
            <a:off x="6988979" y="3143248"/>
            <a:ext cx="1285884" cy="114300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이등변 삼각형 28"/>
          <p:cNvSpPr/>
          <p:nvPr/>
        </p:nvSpPr>
        <p:spPr bwMode="auto">
          <a:xfrm>
            <a:off x="6881822" y="3071810"/>
            <a:ext cx="357190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1.3 </a:t>
            </a:r>
            <a:r>
              <a:rPr lang="ko-KR" altLang="en-US" dirty="0" smtClean="0"/>
              <a:t>디자인 패턴 분류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1652633" y="836640"/>
            <a:ext cx="9272617" cy="188996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1.3.1 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생성 패턴</a:t>
            </a: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(creational patterns)</a:t>
            </a:r>
          </a:p>
          <a:p>
            <a:pPr marL="0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1.3.2 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구조 패턴</a:t>
            </a: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(structural patterns)</a:t>
            </a:r>
          </a:p>
          <a:p>
            <a:pPr marL="0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1.3.3 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행위 패턴</a:t>
            </a: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(behavioral patterns)</a:t>
            </a:r>
          </a:p>
          <a:p>
            <a:pPr marL="0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1.3.4 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디자인 패턴 </a:t>
            </a:r>
            <a:r>
              <a:rPr lang="ko-KR" altLang="en-US" dirty="0" err="1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맵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1.3.5 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디자인 패턴 키워드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436224"/>
              </p:ext>
            </p:extLst>
          </p:nvPr>
        </p:nvGraphicFramePr>
        <p:xfrm>
          <a:off x="1907497" y="3140960"/>
          <a:ext cx="8929242" cy="3145560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948239"/>
                <a:gridCol w="1106278"/>
                <a:gridCol w="2668387"/>
                <a:gridCol w="1697294"/>
                <a:gridCol w="2509044"/>
              </a:tblGrid>
              <a:tr h="324260">
                <a:tc rowSpan="2" gridSpan="2">
                  <a:txBody>
                    <a:bodyPr/>
                    <a:lstStyle/>
                    <a:p>
                      <a:endParaRPr lang="ko-KR" altLang="en-US" sz="1300" b="1" dirty="0">
                        <a:latin typeface="Optima" panose="00000400000000000000" pitchFamily="2" charset="2"/>
                        <a:ea typeface="맑은 고딕" pitchFamily="50" charset="-127"/>
                      </a:endParaRPr>
                    </a:p>
                  </a:txBody>
                  <a:tcPr marL="26121" marR="26121" marT="26121" marB="26121"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ko-KR" altLang="en-US" sz="1300" b="1" smtClean="0">
                          <a:latin typeface="Optima" panose="00000400000000000000" pitchFamily="2" charset="2"/>
                          <a:ea typeface="맑은 고딕" pitchFamily="50" charset="-127"/>
                        </a:rPr>
                        <a:t>목적</a:t>
                      </a:r>
                      <a:endParaRPr lang="en-US" sz="1300" b="1">
                        <a:latin typeface="Optima" panose="00000400000000000000" pitchFamily="2" charset="2"/>
                        <a:ea typeface="맑은 고딕" pitchFamily="50" charset="-127"/>
                      </a:endParaRPr>
                    </a:p>
                  </a:txBody>
                  <a:tcPr marL="26121" marR="26121" marT="26121" marB="26121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1169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1" smtClean="0">
                          <a:latin typeface="Optima" panose="00000400000000000000" pitchFamily="2" charset="2"/>
                          <a:ea typeface="맑은 고딕" pitchFamily="50" charset="-127"/>
                        </a:rPr>
                        <a:t>생성 패턴</a:t>
                      </a:r>
                      <a:endParaRPr lang="en-US" sz="1300" b="1">
                        <a:latin typeface="Optima" panose="00000400000000000000" pitchFamily="2" charset="2"/>
                        <a:ea typeface="맑은 고딕" pitchFamily="50" charset="-127"/>
                      </a:endParaRPr>
                    </a:p>
                  </a:txBody>
                  <a:tcPr marL="26121" marR="26121" marT="26121" marB="261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1" smtClean="0">
                          <a:latin typeface="Optima" panose="00000400000000000000" pitchFamily="2" charset="2"/>
                          <a:ea typeface="맑은 고딕" pitchFamily="50" charset="-127"/>
                        </a:rPr>
                        <a:t>구조 패턴</a:t>
                      </a:r>
                      <a:endParaRPr lang="en-US" sz="1300" b="1">
                        <a:latin typeface="Optima" panose="00000400000000000000" pitchFamily="2" charset="2"/>
                        <a:ea typeface="맑은 고딕" pitchFamily="50" charset="-127"/>
                      </a:endParaRPr>
                    </a:p>
                  </a:txBody>
                  <a:tcPr marL="26121" marR="26121" marT="26121" marB="261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1" smtClean="0">
                          <a:latin typeface="Optima" panose="00000400000000000000" pitchFamily="2" charset="2"/>
                          <a:ea typeface="맑은 고딕" pitchFamily="50" charset="-127"/>
                        </a:rPr>
                        <a:t>행위 패턴</a:t>
                      </a:r>
                      <a:endParaRPr lang="en-US" sz="1300" b="1">
                        <a:latin typeface="Optima" panose="00000400000000000000" pitchFamily="2" charset="2"/>
                        <a:ea typeface="맑은 고딕" pitchFamily="50" charset="-127"/>
                      </a:endParaRPr>
                    </a:p>
                  </a:txBody>
                  <a:tcPr marL="26121" marR="26121" marT="26121" marB="26121" anchor="ctr"/>
                </a:tc>
              </a:tr>
              <a:tr h="452216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300" b="1" dirty="0" smtClean="0">
                          <a:latin typeface="Optima" panose="00000400000000000000" pitchFamily="2" charset="2"/>
                          <a:ea typeface="맑은 고딕" pitchFamily="50" charset="-127"/>
                        </a:rPr>
                        <a:t>범위</a:t>
                      </a:r>
                      <a:endParaRPr lang="en-US" sz="1300" b="1" dirty="0">
                        <a:latin typeface="Optima" panose="00000400000000000000" pitchFamily="2" charset="2"/>
                        <a:ea typeface="맑은 고딕" pitchFamily="50" charset="-127"/>
                      </a:endParaRPr>
                    </a:p>
                  </a:txBody>
                  <a:tcPr marL="26121" marR="26121" marT="26121" marB="261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1" smtClean="0">
                          <a:latin typeface="Optima" panose="00000400000000000000" pitchFamily="2" charset="2"/>
                          <a:ea typeface="맑은 고딕" pitchFamily="50" charset="-127"/>
                        </a:rPr>
                        <a:t>클래스</a:t>
                      </a:r>
                      <a:endParaRPr lang="en-US" sz="1300" b="1">
                        <a:latin typeface="Optima" panose="00000400000000000000" pitchFamily="2" charset="2"/>
                        <a:ea typeface="맑은 고딕" pitchFamily="50" charset="-127"/>
                      </a:endParaRPr>
                    </a:p>
                  </a:txBody>
                  <a:tcPr marL="26121" marR="26121" marT="26121" marB="26121"/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latin typeface="Optima" panose="00000400000000000000" pitchFamily="2" charset="2"/>
                        </a:rPr>
                        <a:t>Factory Method </a:t>
                      </a:r>
                    </a:p>
                  </a:txBody>
                  <a:tcPr marL="26121" marR="26121" marT="26121" marB="26121"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latin typeface="Optima" panose="00000400000000000000" pitchFamily="2" charset="2"/>
                        </a:rPr>
                        <a:t>Adapter </a:t>
                      </a:r>
                    </a:p>
                  </a:txBody>
                  <a:tcPr marL="26121" marR="26121" marT="26121" marB="26121"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latin typeface="Optima" panose="00000400000000000000" pitchFamily="2" charset="2"/>
                        </a:rPr>
                        <a:t>Interpreter </a:t>
                      </a:r>
                      <a:br>
                        <a:rPr lang="en-US" sz="1300">
                          <a:latin typeface="Optima" panose="00000400000000000000" pitchFamily="2" charset="2"/>
                        </a:rPr>
                      </a:br>
                      <a:r>
                        <a:rPr lang="en-US" sz="1300">
                          <a:latin typeface="Optima" panose="00000400000000000000" pitchFamily="2" charset="2"/>
                        </a:rPr>
                        <a:t>Template </a:t>
                      </a:r>
                      <a:r>
                        <a:rPr lang="en-US" sz="1300" smtClean="0">
                          <a:latin typeface="Optima" panose="00000400000000000000" pitchFamily="2" charset="2"/>
                        </a:rPr>
                        <a:t>Method</a:t>
                      </a:r>
                      <a:endParaRPr lang="en-US" sz="1300">
                        <a:latin typeface="Optima" panose="00000400000000000000" pitchFamily="2" charset="2"/>
                      </a:endParaRPr>
                    </a:p>
                  </a:txBody>
                  <a:tcPr marL="26121" marR="26121" marT="26121" marB="26121">
                    <a:solidFill>
                      <a:srgbClr val="FFFFBD"/>
                    </a:solidFill>
                  </a:tcPr>
                </a:tc>
              </a:tr>
              <a:tr h="20379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="1" dirty="0" smtClean="0">
                          <a:latin typeface="Optima" panose="00000400000000000000" pitchFamily="2" charset="2"/>
                          <a:ea typeface="맑은 고딕" pitchFamily="50" charset="-127"/>
                        </a:rPr>
                        <a:t>객체</a:t>
                      </a:r>
                      <a:endParaRPr lang="en-US" sz="1300" b="1" dirty="0">
                        <a:latin typeface="Optima" panose="00000400000000000000" pitchFamily="2" charset="2"/>
                        <a:ea typeface="맑은 고딕" pitchFamily="50" charset="-127"/>
                      </a:endParaRPr>
                    </a:p>
                  </a:txBody>
                  <a:tcPr marL="26121" marR="26121" marT="26121" marB="26121"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Optima" panose="00000400000000000000" pitchFamily="2" charset="2"/>
                        </a:rPr>
                        <a:t>Abstract Factory </a:t>
                      </a:r>
                      <a:br>
                        <a:rPr lang="en-US" sz="1300" dirty="0">
                          <a:latin typeface="Optima" panose="00000400000000000000" pitchFamily="2" charset="2"/>
                        </a:rPr>
                      </a:br>
                      <a:r>
                        <a:rPr lang="en-US" sz="1300" dirty="0">
                          <a:latin typeface="Optima" panose="00000400000000000000" pitchFamily="2" charset="2"/>
                        </a:rPr>
                        <a:t>Builder </a:t>
                      </a:r>
                      <a:br>
                        <a:rPr lang="en-US" sz="1300" dirty="0">
                          <a:latin typeface="Optima" panose="00000400000000000000" pitchFamily="2" charset="2"/>
                        </a:rPr>
                      </a:br>
                      <a:r>
                        <a:rPr lang="en-US" sz="1300" dirty="0">
                          <a:latin typeface="Optima" panose="00000400000000000000" pitchFamily="2" charset="2"/>
                        </a:rPr>
                        <a:t>Prototype </a:t>
                      </a:r>
                      <a:br>
                        <a:rPr lang="en-US" sz="1300" dirty="0">
                          <a:latin typeface="Optima" panose="00000400000000000000" pitchFamily="2" charset="2"/>
                        </a:rPr>
                      </a:br>
                      <a:r>
                        <a:rPr lang="en-US" sz="1300" dirty="0" smtClean="0">
                          <a:latin typeface="Optima" panose="00000400000000000000" pitchFamily="2" charset="2"/>
                        </a:rPr>
                        <a:t>Singleton</a:t>
                      </a:r>
                      <a:r>
                        <a:rPr lang="en-US" sz="1300" dirty="0">
                          <a:latin typeface="Optima" panose="00000400000000000000" pitchFamily="2" charset="2"/>
                        </a:rPr>
                        <a:t/>
                      </a:r>
                      <a:br>
                        <a:rPr lang="en-US" sz="1300" dirty="0">
                          <a:latin typeface="Optima" panose="00000400000000000000" pitchFamily="2" charset="2"/>
                        </a:rPr>
                      </a:br>
                      <a:endParaRPr lang="en-US" sz="1300" dirty="0">
                        <a:latin typeface="Optima" panose="00000400000000000000" pitchFamily="2" charset="2"/>
                      </a:endParaRPr>
                    </a:p>
                  </a:txBody>
                  <a:tcPr marL="26121" marR="26121" marT="26121" marB="26121"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300">
                          <a:latin typeface="Optima" panose="00000400000000000000" pitchFamily="2" charset="2"/>
                        </a:rPr>
                        <a:t>Adapter </a:t>
                      </a:r>
                      <a:br>
                        <a:rPr lang="pt-BR" sz="1300">
                          <a:latin typeface="Optima" panose="00000400000000000000" pitchFamily="2" charset="2"/>
                        </a:rPr>
                      </a:br>
                      <a:r>
                        <a:rPr lang="pt-BR" sz="1300">
                          <a:latin typeface="Optima" panose="00000400000000000000" pitchFamily="2" charset="2"/>
                        </a:rPr>
                        <a:t>Bridge </a:t>
                      </a:r>
                      <a:br>
                        <a:rPr lang="pt-BR" sz="1300">
                          <a:latin typeface="Optima" panose="00000400000000000000" pitchFamily="2" charset="2"/>
                        </a:rPr>
                      </a:br>
                      <a:r>
                        <a:rPr lang="pt-BR" sz="1300" smtClean="0">
                          <a:latin typeface="Optima" panose="00000400000000000000" pitchFamily="2" charset="2"/>
                        </a:rPr>
                        <a:t>Composite</a:t>
                      </a:r>
                      <a:r>
                        <a:rPr lang="pt-BR" sz="1300">
                          <a:latin typeface="Optima" panose="00000400000000000000" pitchFamily="2" charset="2"/>
                        </a:rPr>
                        <a:t/>
                      </a:r>
                      <a:br>
                        <a:rPr lang="pt-BR" sz="1300">
                          <a:latin typeface="Optima" panose="00000400000000000000" pitchFamily="2" charset="2"/>
                        </a:rPr>
                      </a:br>
                      <a:r>
                        <a:rPr lang="pt-BR" sz="1300">
                          <a:latin typeface="Optima" panose="00000400000000000000" pitchFamily="2" charset="2"/>
                        </a:rPr>
                        <a:t>Decorator </a:t>
                      </a:r>
                      <a:br>
                        <a:rPr lang="pt-BR" sz="1300">
                          <a:latin typeface="Optima" panose="00000400000000000000" pitchFamily="2" charset="2"/>
                        </a:rPr>
                      </a:br>
                      <a:r>
                        <a:rPr lang="pt-BR" sz="1300" smtClean="0">
                          <a:latin typeface="Optima" panose="00000400000000000000" pitchFamily="2" charset="2"/>
                        </a:rPr>
                        <a:t>Facade</a:t>
                      </a:r>
                      <a:r>
                        <a:rPr lang="pt-BR" sz="1300">
                          <a:latin typeface="Optima" panose="00000400000000000000" pitchFamily="2" charset="2"/>
                        </a:rPr>
                        <a:t/>
                      </a:r>
                      <a:br>
                        <a:rPr lang="pt-BR" sz="1300">
                          <a:latin typeface="Optima" panose="00000400000000000000" pitchFamily="2" charset="2"/>
                        </a:rPr>
                      </a:br>
                      <a:r>
                        <a:rPr lang="pt-BR" sz="1300">
                          <a:latin typeface="Optima" panose="00000400000000000000" pitchFamily="2" charset="2"/>
                        </a:rPr>
                        <a:t>Proxy </a:t>
                      </a:r>
                      <a:br>
                        <a:rPr lang="pt-BR" sz="1300">
                          <a:latin typeface="Optima" panose="00000400000000000000" pitchFamily="2" charset="2"/>
                        </a:rPr>
                      </a:br>
                      <a:endParaRPr lang="pt-BR" sz="1300">
                        <a:latin typeface="Optima" panose="00000400000000000000" pitchFamily="2" charset="2"/>
                      </a:endParaRPr>
                    </a:p>
                  </a:txBody>
                  <a:tcPr marL="26121" marR="26121" marT="26121" marB="26121"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Optima" panose="00000400000000000000" pitchFamily="2" charset="2"/>
                        </a:rPr>
                        <a:t>Chain of Responsibility </a:t>
                      </a:r>
                      <a:br>
                        <a:rPr lang="en-US" sz="1300" dirty="0">
                          <a:latin typeface="Optima" panose="00000400000000000000" pitchFamily="2" charset="2"/>
                        </a:rPr>
                      </a:br>
                      <a:r>
                        <a:rPr lang="en-US" sz="1300" dirty="0">
                          <a:latin typeface="Optima" panose="00000400000000000000" pitchFamily="2" charset="2"/>
                        </a:rPr>
                        <a:t>Command </a:t>
                      </a:r>
                      <a:br>
                        <a:rPr lang="en-US" sz="1300" dirty="0">
                          <a:latin typeface="Optima" panose="00000400000000000000" pitchFamily="2" charset="2"/>
                        </a:rPr>
                      </a:br>
                      <a:r>
                        <a:rPr lang="en-US" sz="1300" dirty="0">
                          <a:latin typeface="Optima" panose="00000400000000000000" pitchFamily="2" charset="2"/>
                        </a:rPr>
                        <a:t>Iterator </a:t>
                      </a:r>
                      <a:br>
                        <a:rPr lang="en-US" sz="1300" dirty="0">
                          <a:latin typeface="Optima" panose="00000400000000000000" pitchFamily="2" charset="2"/>
                        </a:rPr>
                      </a:br>
                      <a:r>
                        <a:rPr lang="en-US" sz="1300" dirty="0">
                          <a:latin typeface="Optima" panose="00000400000000000000" pitchFamily="2" charset="2"/>
                        </a:rPr>
                        <a:t>Mediator </a:t>
                      </a:r>
                      <a:br>
                        <a:rPr lang="en-US" sz="1300" dirty="0">
                          <a:latin typeface="Optima" panose="00000400000000000000" pitchFamily="2" charset="2"/>
                        </a:rPr>
                      </a:br>
                      <a:r>
                        <a:rPr lang="en-US" sz="1300" dirty="0">
                          <a:latin typeface="Optima" panose="00000400000000000000" pitchFamily="2" charset="2"/>
                        </a:rPr>
                        <a:t>Memento </a:t>
                      </a:r>
                      <a:br>
                        <a:rPr lang="en-US" sz="1300" dirty="0">
                          <a:latin typeface="Optima" panose="00000400000000000000" pitchFamily="2" charset="2"/>
                        </a:rPr>
                      </a:br>
                      <a:r>
                        <a:rPr lang="en-US" sz="1300" dirty="0">
                          <a:latin typeface="Optima" panose="00000400000000000000" pitchFamily="2" charset="2"/>
                        </a:rPr>
                        <a:t>Flyweight </a:t>
                      </a:r>
                      <a:br>
                        <a:rPr lang="en-US" sz="1300" dirty="0">
                          <a:latin typeface="Optima" panose="00000400000000000000" pitchFamily="2" charset="2"/>
                        </a:rPr>
                      </a:br>
                      <a:r>
                        <a:rPr lang="en-US" sz="1300" dirty="0">
                          <a:latin typeface="Optima" panose="00000400000000000000" pitchFamily="2" charset="2"/>
                        </a:rPr>
                        <a:t>Observer </a:t>
                      </a:r>
                      <a:br>
                        <a:rPr lang="en-US" sz="1300" dirty="0">
                          <a:latin typeface="Optima" panose="00000400000000000000" pitchFamily="2" charset="2"/>
                        </a:rPr>
                      </a:br>
                      <a:r>
                        <a:rPr lang="en-US" sz="1300" dirty="0">
                          <a:latin typeface="Optima" panose="00000400000000000000" pitchFamily="2" charset="2"/>
                        </a:rPr>
                        <a:t>State </a:t>
                      </a:r>
                      <a:br>
                        <a:rPr lang="en-US" sz="1300" dirty="0">
                          <a:latin typeface="Optima" panose="00000400000000000000" pitchFamily="2" charset="2"/>
                        </a:rPr>
                      </a:br>
                      <a:r>
                        <a:rPr lang="en-US" sz="1300" dirty="0">
                          <a:latin typeface="Optima" panose="00000400000000000000" pitchFamily="2" charset="2"/>
                        </a:rPr>
                        <a:t>Strategy </a:t>
                      </a:r>
                      <a:br>
                        <a:rPr lang="en-US" sz="1300" dirty="0">
                          <a:latin typeface="Optima" panose="00000400000000000000" pitchFamily="2" charset="2"/>
                        </a:rPr>
                      </a:br>
                      <a:r>
                        <a:rPr lang="en-US" sz="1300" dirty="0">
                          <a:latin typeface="Optima" panose="00000400000000000000" pitchFamily="2" charset="2"/>
                        </a:rPr>
                        <a:t>Visitor </a:t>
                      </a:r>
                    </a:p>
                  </a:txBody>
                  <a:tcPr marL="26121" marR="26121" marT="26121" marB="26121">
                    <a:solidFill>
                      <a:srgbClr val="FFFFBD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77" y="836613"/>
            <a:ext cx="1395384" cy="5688817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103843" tIns="51922" rIns="103843" bIns="51922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4.4.8 Visitor </a:t>
            </a:r>
            <a:r>
              <a:rPr lang="ko-KR" altLang="en-US" dirty="0"/>
              <a:t>패턴</a:t>
            </a:r>
            <a:r>
              <a:rPr lang="en-US" dirty="0"/>
              <a:t>(1/4)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의도</a:t>
            </a:r>
            <a:endParaRPr lang="en-US" altLang="ko-KR" sz="18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객체 구조에 속한 요소에 수행될 오퍼레이션을 정의하는 객체</a:t>
            </a:r>
            <a:endParaRPr lang="en-US" altLang="ko-KR" sz="16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Visitor 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패턴은 처리되어야 하는 요소에 대한 클래스를 변경하지 않고 새로운 오퍼레이션을 정의</a:t>
            </a:r>
            <a:endParaRPr lang="en-US" altLang="ko-KR" sz="16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동기</a:t>
            </a:r>
            <a:endParaRPr lang="en-US" altLang="ko-KR" sz="18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파일과 디렉터리로 구성된 데이터 구조 안을 방문자가 찾아 다니는 파일의 일람을 표시하는 예제</a:t>
            </a:r>
            <a:endParaRPr lang="ko-KR" altLang="en-US" sz="16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1023906" y="3139244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Visitor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1023906" y="3496434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1023906" y="3567872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</a:t>
            </a:r>
            <a:r>
              <a:rPr kumimoji="1" lang="en-US" altLang="ko-KR" sz="1000" b="1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visit(File)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i="1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</a:t>
            </a: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visit(Directory)</a:t>
            </a:r>
            <a:endParaRPr kumimoji="1" lang="ko-KR" altLang="en-US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" name="꺾인 연결선 7"/>
          <p:cNvCxnSpPr>
            <a:stCxn id="15" idx="0"/>
            <a:endCxn id="7" idx="2"/>
          </p:cNvCxnSpPr>
          <p:nvPr/>
        </p:nvCxnSpPr>
        <p:spPr bwMode="auto">
          <a:xfrm rot="5400000" flipH="1" flipV="1">
            <a:off x="1591443" y="4250501"/>
            <a:ext cx="650877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직사각형 8"/>
          <p:cNvSpPr/>
          <p:nvPr/>
        </p:nvSpPr>
        <p:spPr bwMode="auto">
          <a:xfrm>
            <a:off x="4381492" y="4575940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defTabSz="1038225"/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Directory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4381492" y="4933130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4381492" y="5004567"/>
            <a:ext cx="1785950" cy="714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lvl="0" indent="-360363" algn="l" defTabSz="1038225">
              <a:buClr>
                <a:srgbClr val="333333"/>
              </a:buClr>
            </a:pPr>
            <a:endParaRPr lang="en-US" altLang="ko-KR" sz="8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2" name="꺾인 연결선 11"/>
          <p:cNvCxnSpPr>
            <a:stCxn id="9" idx="0"/>
            <a:endCxn id="29" idx="2"/>
          </p:cNvCxnSpPr>
          <p:nvPr/>
        </p:nvCxnSpPr>
        <p:spPr bwMode="auto">
          <a:xfrm rot="5400000" flipH="1" flipV="1">
            <a:off x="5449094" y="3678997"/>
            <a:ext cx="722316" cy="1071570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이등변 삼각형 12"/>
          <p:cNvSpPr/>
          <p:nvPr/>
        </p:nvSpPr>
        <p:spPr bwMode="auto">
          <a:xfrm>
            <a:off x="1738286" y="3925062"/>
            <a:ext cx="357190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4" name="Shape 24"/>
          <p:cNvCxnSpPr>
            <a:stCxn id="9" idx="1"/>
            <a:endCxn id="29" idx="1"/>
          </p:cNvCxnSpPr>
          <p:nvPr/>
        </p:nvCxnSpPr>
        <p:spPr bwMode="auto">
          <a:xfrm rot="10800000" flipH="1">
            <a:off x="4381492" y="3603591"/>
            <a:ext cx="1071570" cy="1150944"/>
          </a:xfrm>
          <a:prstGeom prst="bentConnector3">
            <a:avLst>
              <a:gd name="adj1" fmla="val -70563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직사각형 14"/>
          <p:cNvSpPr/>
          <p:nvPr/>
        </p:nvSpPr>
        <p:spPr bwMode="auto">
          <a:xfrm>
            <a:off x="1023906" y="4575939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defTabSz="1038225"/>
            <a:r>
              <a:rPr lang="en-US" altLang="ko-KR" sz="12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ListVisitor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1023906" y="4933129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1023906" y="5004566"/>
            <a:ext cx="1785950" cy="714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lvl="0" indent="-360363" algn="l" defTabSz="1038225">
              <a:buClr>
                <a:srgbClr val="333333"/>
              </a:buClr>
            </a:pPr>
            <a:endParaRPr lang="en-US" altLang="ko-KR" sz="800" b="1" dirty="0" smtClean="0">
              <a:solidFill>
                <a:srgbClr val="33333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8167706" y="3139244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8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&lt;&lt;interface&gt;&gt;</a:t>
            </a:r>
          </a:p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Acceptor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8167706" y="3496434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8167706" y="3567872"/>
            <a:ext cx="1785950" cy="21431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accept()</a:t>
            </a:r>
          </a:p>
        </p:txBody>
      </p:sp>
      <p:sp>
        <p:nvSpPr>
          <p:cNvPr id="21" name="순서도: 판단 20"/>
          <p:cNvSpPr/>
          <p:nvPr/>
        </p:nvSpPr>
        <p:spPr>
          <a:xfrm>
            <a:off x="4167178" y="4718815"/>
            <a:ext cx="214314" cy="71438"/>
          </a:xfrm>
          <a:prstGeom prst="flowChartDecision">
            <a:avLst/>
          </a:prstGeom>
          <a:solidFill>
            <a:schemeClr val="lt1"/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ko-KR" altLang="en-US" sz="800" b="1" dirty="0" smtClean="0">
              <a:solidFill>
                <a:srgbClr val="7F0055"/>
              </a:solidFill>
              <a:latin typeface="Courier New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6596070" y="4575940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File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6596070" y="4933130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6596070" y="5004568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8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5" name="꺾인 연결선 24"/>
          <p:cNvCxnSpPr>
            <a:stCxn id="22" idx="0"/>
            <a:endCxn id="29" idx="2"/>
          </p:cNvCxnSpPr>
          <p:nvPr/>
        </p:nvCxnSpPr>
        <p:spPr bwMode="auto">
          <a:xfrm rot="16200000" flipV="1">
            <a:off x="6556383" y="3643278"/>
            <a:ext cx="722316" cy="114300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이등변 삼각형 25"/>
          <p:cNvSpPr/>
          <p:nvPr/>
        </p:nvSpPr>
        <p:spPr bwMode="auto">
          <a:xfrm>
            <a:off x="6667508" y="3567873"/>
            <a:ext cx="357190" cy="142876"/>
          </a:xfrm>
          <a:prstGeom prst="triangle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5453062" y="2924930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Entry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5453062" y="3282120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5453062" y="3353558"/>
            <a:ext cx="1785950" cy="50006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getName()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i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getSize</a:t>
            </a: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iterator()</a:t>
            </a:r>
          </a:p>
        </p:txBody>
      </p:sp>
      <p:cxnSp>
        <p:nvCxnSpPr>
          <p:cNvPr id="30" name="꺾인 연결선 29"/>
          <p:cNvCxnSpPr>
            <a:stCxn id="18" idx="1"/>
            <a:endCxn id="28" idx="3"/>
          </p:cNvCxnSpPr>
          <p:nvPr/>
        </p:nvCxnSpPr>
        <p:spPr bwMode="auto">
          <a:xfrm rot="10800000">
            <a:off x="7239012" y="3317839"/>
            <a:ext cx="928694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이등변 삼각형 32"/>
          <p:cNvSpPr/>
          <p:nvPr/>
        </p:nvSpPr>
        <p:spPr bwMode="auto">
          <a:xfrm rot="5400000">
            <a:off x="7917673" y="3246401"/>
            <a:ext cx="357190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4381492" y="5504633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defTabSz="1038225"/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Main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4381492" y="5861823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4381492" y="5933260"/>
            <a:ext cx="1785950" cy="714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lvl="0" indent="-360363" algn="l" defTabSz="1038225">
              <a:buClr>
                <a:srgbClr val="333333"/>
              </a:buClr>
            </a:pPr>
            <a:endParaRPr lang="en-US" altLang="ko-KR" sz="8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이등변 삼각형 40"/>
          <p:cNvSpPr/>
          <p:nvPr/>
        </p:nvSpPr>
        <p:spPr bwMode="auto">
          <a:xfrm>
            <a:off x="6167442" y="3853624"/>
            <a:ext cx="357190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3" name="Shape 42"/>
          <p:cNvCxnSpPr>
            <a:stCxn id="38" idx="1"/>
            <a:endCxn id="17" idx="2"/>
          </p:cNvCxnSpPr>
          <p:nvPr/>
        </p:nvCxnSpPr>
        <p:spPr bwMode="auto">
          <a:xfrm rot="10800000">
            <a:off x="1916882" y="5076006"/>
            <a:ext cx="2464611" cy="607223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5" name="꺾인 연결선 44"/>
          <p:cNvCxnSpPr>
            <a:stCxn id="38" idx="0"/>
            <a:endCxn id="11" idx="2"/>
          </p:cNvCxnSpPr>
          <p:nvPr/>
        </p:nvCxnSpPr>
        <p:spPr bwMode="auto">
          <a:xfrm rot="5400000" flipH="1" flipV="1">
            <a:off x="5060154" y="5290320"/>
            <a:ext cx="428627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7" name="Shape 46"/>
          <p:cNvCxnSpPr>
            <a:stCxn id="38" idx="3"/>
            <a:endCxn id="24" idx="2"/>
          </p:cNvCxnSpPr>
          <p:nvPr/>
        </p:nvCxnSpPr>
        <p:spPr bwMode="auto">
          <a:xfrm flipV="1">
            <a:off x="6167442" y="5076006"/>
            <a:ext cx="1321603" cy="607222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2" name="TextBox 51"/>
          <p:cNvSpPr txBox="1"/>
          <p:nvPr/>
        </p:nvSpPr>
        <p:spPr>
          <a:xfrm>
            <a:off x="2666980" y="5433195"/>
            <a:ext cx="4748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uses</a:t>
            </a:r>
            <a:endParaRPr lang="ko-KR" altLang="en-US" sz="10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5024434" y="5218881"/>
            <a:ext cx="4748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uses</a:t>
            </a:r>
            <a:endParaRPr lang="ko-KR" altLang="en-US" sz="10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6634847" y="5433195"/>
            <a:ext cx="4748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uses</a:t>
            </a:r>
            <a:endParaRPr lang="ko-KR" altLang="en-US" sz="1000" b="1" dirty="0"/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103843" tIns="51922" rIns="103843" bIns="51922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4.4.8 </a:t>
            </a:r>
            <a:r>
              <a:rPr lang="en-US" dirty="0"/>
              <a:t>Visitor </a:t>
            </a:r>
            <a:r>
              <a:rPr lang="ko-KR" altLang="en-US" dirty="0"/>
              <a:t>패턴</a:t>
            </a:r>
            <a:r>
              <a:rPr lang="en-US" dirty="0"/>
              <a:t>(2/4)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적용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객체 구조가 다른 인터페이스를 가진 클래스들을 포함하고 있어서 구체적 클래스에 따라 이들 오퍼레이션을 수행하고자 할 때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구별되고 관련되지 않은 많은 오퍼레이션이 객체에 수행될 필요가 있지만 오퍼레이션으로 인해 클래스들을 복잡하게 하고 싶지 않을 때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</a:p>
          <a:p>
            <a:pPr lvl="2"/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Visitor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클래스는 하나의 클래스에 관련되지 않은 모든 오퍼레이션을 함께 정의함으로써 관련된 오퍼레이션을 유지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객체 구조를 정의한 클래스는 거의 변하지 않지만 전체 구조에 걸쳐 새로운 오퍼레이션을 추가하고 싶을 때 객체 구조를 변경하려면 모든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Visitor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인터페이스를 재정의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103843" tIns="51922" rIns="103843" bIns="51922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4.4.8 </a:t>
            </a:r>
            <a:r>
              <a:rPr lang="en-US" dirty="0"/>
              <a:t>Visitor </a:t>
            </a:r>
            <a:r>
              <a:rPr lang="ko-KR" altLang="en-US" dirty="0"/>
              <a:t>패턴</a:t>
            </a:r>
            <a:r>
              <a:rPr lang="en-US" dirty="0"/>
              <a:t>(3/4)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클래스 구조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7096136" y="1844780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Visitor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7096136" y="2201970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7096136" y="2273408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</a:t>
            </a:r>
            <a:r>
              <a:rPr kumimoji="1" lang="en-US" altLang="ko-KR" sz="1000" b="1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visit(</a:t>
            </a:r>
            <a:r>
              <a:rPr kumimoji="1" lang="en-US" altLang="ko-KR" sz="1000" b="1" i="1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ConcreteAcceptorA</a:t>
            </a:r>
            <a:r>
              <a:rPr kumimoji="1" lang="en-US" altLang="ko-KR" sz="1000" b="1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i="1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</a:t>
            </a: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visit(</a:t>
            </a:r>
            <a:r>
              <a:rPr lang="en-US" altLang="ko-KR" sz="1000" b="1" i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ConcreteAcceptorB</a:t>
            </a: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kumimoji="1" lang="ko-KR" altLang="en-US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" name="꺾인 연결선 7"/>
          <p:cNvCxnSpPr>
            <a:stCxn id="15" idx="0"/>
            <a:endCxn id="7" idx="2"/>
          </p:cNvCxnSpPr>
          <p:nvPr/>
        </p:nvCxnSpPr>
        <p:spPr bwMode="auto">
          <a:xfrm rot="5400000" flipH="1" flipV="1">
            <a:off x="7774797" y="2844912"/>
            <a:ext cx="428628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직사각형 8"/>
          <p:cNvSpPr/>
          <p:nvPr/>
        </p:nvSpPr>
        <p:spPr bwMode="auto">
          <a:xfrm>
            <a:off x="6024566" y="5416674"/>
            <a:ext cx="1785950" cy="35719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defTabSz="1038225"/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ConcreteAcceptorA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6024566" y="5773868"/>
            <a:ext cx="1785950" cy="714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6024566" y="5845306"/>
            <a:ext cx="1785950" cy="21431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lvl="0" indent="-360363" algn="l" defTabSz="1038225">
              <a:buClr>
                <a:srgbClr val="333333"/>
              </a:buClr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operation()</a:t>
            </a:r>
          </a:p>
        </p:txBody>
      </p:sp>
      <p:cxnSp>
        <p:nvCxnSpPr>
          <p:cNvPr id="12" name="꺾인 연결선 11"/>
          <p:cNvCxnSpPr>
            <a:stCxn id="20" idx="2"/>
            <a:endCxn id="9" idx="0"/>
          </p:cNvCxnSpPr>
          <p:nvPr/>
        </p:nvCxnSpPr>
        <p:spPr bwMode="auto">
          <a:xfrm rot="5400000">
            <a:off x="7167574" y="4595137"/>
            <a:ext cx="571504" cy="1071570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이등변 삼각형 12"/>
          <p:cNvSpPr/>
          <p:nvPr/>
        </p:nvSpPr>
        <p:spPr bwMode="auto">
          <a:xfrm>
            <a:off x="7810516" y="2630598"/>
            <a:ext cx="357190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4" name="Shape 24"/>
          <p:cNvCxnSpPr>
            <a:stCxn id="22" idx="3"/>
            <a:endCxn id="18" idx="1"/>
          </p:cNvCxnSpPr>
          <p:nvPr/>
        </p:nvCxnSpPr>
        <p:spPr bwMode="auto">
          <a:xfrm flipV="1">
            <a:off x="5310186" y="4380823"/>
            <a:ext cx="1785950" cy="6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직사각형 14"/>
          <p:cNvSpPr/>
          <p:nvPr/>
        </p:nvSpPr>
        <p:spPr bwMode="auto">
          <a:xfrm>
            <a:off x="7096136" y="3059226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defTabSz="1038225"/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ConcreteVisitor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7096136" y="3416416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7096136" y="3487854"/>
            <a:ext cx="1785950" cy="714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lvl="0" indent="-360363" algn="l" defTabSz="1038225">
              <a:buClr>
                <a:srgbClr val="333333"/>
              </a:buClr>
            </a:pPr>
            <a:endParaRPr lang="en-US" altLang="ko-KR" sz="800" b="1" dirty="0" smtClean="0">
              <a:solidFill>
                <a:srgbClr val="33333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7096136" y="4202228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Acceptor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7096136" y="4559418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7096136" y="4630856"/>
            <a:ext cx="1785950" cy="21431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accept()</a:t>
            </a:r>
          </a:p>
        </p:txBody>
      </p:sp>
      <p:sp>
        <p:nvSpPr>
          <p:cNvPr id="21" name="순서도: 판단 20"/>
          <p:cNvSpPr/>
          <p:nvPr/>
        </p:nvSpPr>
        <p:spPr>
          <a:xfrm>
            <a:off x="5310186" y="4345110"/>
            <a:ext cx="214314" cy="71438"/>
          </a:xfrm>
          <a:prstGeom prst="flowChartDecision">
            <a:avLst/>
          </a:prstGeom>
          <a:solidFill>
            <a:schemeClr val="lt1"/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ko-KR" altLang="en-US" sz="800" b="1" dirty="0" smtClean="0">
              <a:solidFill>
                <a:srgbClr val="7F0055"/>
              </a:solidFill>
              <a:latin typeface="Courier New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3524236" y="4202234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ObjectStructure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3524236" y="4559424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3524236" y="4630862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8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5" name="꺾인 연결선 24"/>
          <p:cNvCxnSpPr>
            <a:stCxn id="48" idx="0"/>
            <a:endCxn id="20" idx="2"/>
          </p:cNvCxnSpPr>
          <p:nvPr/>
        </p:nvCxnSpPr>
        <p:spPr bwMode="auto">
          <a:xfrm rot="16200000" flipV="1">
            <a:off x="8239144" y="4595137"/>
            <a:ext cx="571504" cy="1071570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직사각형 31"/>
          <p:cNvSpPr/>
          <p:nvPr/>
        </p:nvSpPr>
        <p:spPr bwMode="auto">
          <a:xfrm>
            <a:off x="1238220" y="1844780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defTabSz="1038225"/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Client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1238220" y="2201970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1238220" y="2273407"/>
            <a:ext cx="1785950" cy="714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lvl="0" indent="-360363" algn="l" defTabSz="1038225">
              <a:buClr>
                <a:srgbClr val="333333"/>
              </a:buClr>
            </a:pPr>
            <a:endParaRPr lang="en-US" altLang="ko-KR" sz="8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이등변 삼각형 34"/>
          <p:cNvSpPr/>
          <p:nvPr/>
        </p:nvSpPr>
        <p:spPr bwMode="auto">
          <a:xfrm>
            <a:off x="7810516" y="4845170"/>
            <a:ext cx="357190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6" name="Shape 35"/>
          <p:cNvCxnSpPr>
            <a:stCxn id="34" idx="2"/>
            <a:endCxn id="22" idx="1"/>
          </p:cNvCxnSpPr>
          <p:nvPr/>
        </p:nvCxnSpPr>
        <p:spPr bwMode="auto">
          <a:xfrm rot="16200000" flipH="1">
            <a:off x="1809724" y="2666316"/>
            <a:ext cx="2035983" cy="1393041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Shape 37"/>
          <p:cNvCxnSpPr>
            <a:stCxn id="32" idx="3"/>
            <a:endCxn id="5" idx="1"/>
          </p:cNvCxnSpPr>
          <p:nvPr/>
        </p:nvCxnSpPr>
        <p:spPr bwMode="auto">
          <a:xfrm>
            <a:off x="3024170" y="2023375"/>
            <a:ext cx="4071966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8" name="직사각형 47"/>
          <p:cNvSpPr/>
          <p:nvPr/>
        </p:nvSpPr>
        <p:spPr bwMode="auto">
          <a:xfrm>
            <a:off x="8167706" y="5416674"/>
            <a:ext cx="1785950" cy="35719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defTabSz="1038225"/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ConcreteAcceptorB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8167706" y="5773868"/>
            <a:ext cx="1785950" cy="714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직사각형 49"/>
          <p:cNvSpPr/>
          <p:nvPr/>
        </p:nvSpPr>
        <p:spPr bwMode="auto">
          <a:xfrm>
            <a:off x="8167706" y="5845306"/>
            <a:ext cx="1785950" cy="21431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lvl="0" indent="-360363" algn="l" defTabSz="1038225">
              <a:buClr>
                <a:srgbClr val="333333"/>
              </a:buClr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operation()</a:t>
            </a: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103843" tIns="51922" rIns="103843" bIns="51922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4.4.8 Visitor </a:t>
            </a:r>
            <a:r>
              <a:rPr lang="ko-KR" altLang="en-US" dirty="0"/>
              <a:t>패턴</a:t>
            </a:r>
            <a:r>
              <a:rPr lang="en-US" altLang="ko-KR" dirty="0"/>
              <a:t>(4/4)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Sequence</a:t>
            </a:r>
            <a:endParaRPr lang="ko-KR" altLang="en-US" sz="18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3581481" y="1700760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: ConcreteAcceptorA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6024566" y="1700760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: ConcreteAcceptorB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8382020" y="1700760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: ConcreteVisitor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4152985" y="5987040"/>
            <a:ext cx="285752" cy="142876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9" name="꺾인 연결선 8"/>
          <p:cNvCxnSpPr>
            <a:stCxn id="5" idx="2"/>
            <a:endCxn id="8" idx="0"/>
          </p:cNvCxnSpPr>
          <p:nvPr/>
        </p:nvCxnSpPr>
        <p:spPr bwMode="auto">
          <a:xfrm rot="5400000">
            <a:off x="2331316" y="4022495"/>
            <a:ext cx="392909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직사각형 9"/>
          <p:cNvSpPr/>
          <p:nvPr/>
        </p:nvSpPr>
        <p:spPr bwMode="auto">
          <a:xfrm>
            <a:off x="6596070" y="5987040"/>
            <a:ext cx="285752" cy="142876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1" name="꺾인 연결선 10"/>
          <p:cNvCxnSpPr>
            <a:stCxn id="6" idx="2"/>
            <a:endCxn id="10" idx="0"/>
          </p:cNvCxnSpPr>
          <p:nvPr/>
        </p:nvCxnSpPr>
        <p:spPr bwMode="auto">
          <a:xfrm rot="5400000">
            <a:off x="4774401" y="4022495"/>
            <a:ext cx="392909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직사각형 11"/>
          <p:cNvSpPr/>
          <p:nvPr/>
        </p:nvSpPr>
        <p:spPr bwMode="auto">
          <a:xfrm>
            <a:off x="8953524" y="5987040"/>
            <a:ext cx="285752" cy="142876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3" name="꺾인 연결선 12"/>
          <p:cNvCxnSpPr>
            <a:stCxn id="7" idx="2"/>
            <a:endCxn id="12" idx="0"/>
          </p:cNvCxnSpPr>
          <p:nvPr/>
        </p:nvCxnSpPr>
        <p:spPr bwMode="auto">
          <a:xfrm rot="5400000">
            <a:off x="7131855" y="4022495"/>
            <a:ext cx="392909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직사각형 13"/>
          <p:cNvSpPr/>
          <p:nvPr/>
        </p:nvSpPr>
        <p:spPr bwMode="auto">
          <a:xfrm>
            <a:off x="4224423" y="2415140"/>
            <a:ext cx="142876" cy="252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1809724" y="2342572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4229092" y="2342572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7" name="꺾인 연결선 16"/>
          <p:cNvCxnSpPr>
            <a:stCxn id="15" idx="3"/>
            <a:endCxn id="16" idx="1"/>
          </p:cNvCxnSpPr>
          <p:nvPr/>
        </p:nvCxnSpPr>
        <p:spPr bwMode="auto">
          <a:xfrm>
            <a:off x="1962124" y="2409248"/>
            <a:ext cx="2266968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8" name="직사각형 17"/>
          <p:cNvSpPr/>
          <p:nvPr/>
        </p:nvSpPr>
        <p:spPr bwMode="auto">
          <a:xfrm>
            <a:off x="6667508" y="4058214"/>
            <a:ext cx="142876" cy="157163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25636" y="2167789"/>
            <a:ext cx="11384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accept(Visitor)</a:t>
            </a:r>
            <a:endParaRPr lang="ko-KR" altLang="en-US" sz="1000" b="1" dirty="0"/>
          </a:p>
        </p:txBody>
      </p:sp>
      <p:sp>
        <p:nvSpPr>
          <p:cNvPr id="20" name="직사각형 19"/>
          <p:cNvSpPr/>
          <p:nvPr/>
        </p:nvSpPr>
        <p:spPr bwMode="auto">
          <a:xfrm>
            <a:off x="4229092" y="2629454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9015438" y="2629454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2" name="꺾인 연결선 21"/>
          <p:cNvCxnSpPr>
            <a:stCxn id="20" idx="3"/>
            <a:endCxn id="21" idx="1"/>
          </p:cNvCxnSpPr>
          <p:nvPr/>
        </p:nvCxnSpPr>
        <p:spPr bwMode="auto">
          <a:xfrm>
            <a:off x="4381492" y="2696130"/>
            <a:ext cx="4633946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5740346" y="2453541"/>
            <a:ext cx="18004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visit(ConcreteAcceptorA)</a:t>
            </a:r>
            <a:endParaRPr lang="ko-KR" altLang="en-US" sz="1000" b="1" dirty="0"/>
          </a:p>
        </p:txBody>
      </p:sp>
      <p:sp>
        <p:nvSpPr>
          <p:cNvPr id="24" name="직사각형 23"/>
          <p:cNvSpPr/>
          <p:nvPr/>
        </p:nvSpPr>
        <p:spPr bwMode="auto">
          <a:xfrm>
            <a:off x="9024962" y="2700892"/>
            <a:ext cx="142876" cy="7143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6667508" y="4353490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9024962" y="4353490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7" name="꺾인 연결선 26"/>
          <p:cNvCxnSpPr>
            <a:stCxn id="25" idx="3"/>
            <a:endCxn id="26" idx="1"/>
          </p:cNvCxnSpPr>
          <p:nvPr/>
        </p:nvCxnSpPr>
        <p:spPr bwMode="auto">
          <a:xfrm>
            <a:off x="6819908" y="4420166"/>
            <a:ext cx="2205054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6240412" y="3026175"/>
            <a:ext cx="9204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operation()</a:t>
            </a:r>
            <a:endParaRPr lang="ko-KR" altLang="en-US" sz="1000" b="1" dirty="0"/>
          </a:p>
        </p:txBody>
      </p:sp>
      <p:sp>
        <p:nvSpPr>
          <p:cNvPr id="29" name="직사각형 28"/>
          <p:cNvSpPr/>
          <p:nvPr/>
        </p:nvSpPr>
        <p:spPr bwMode="auto">
          <a:xfrm>
            <a:off x="1166782" y="1700760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12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ObjectStructure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1738286" y="5987040"/>
            <a:ext cx="285752" cy="142876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1" name="꺾인 연결선 30"/>
          <p:cNvCxnSpPr>
            <a:stCxn id="29" idx="2"/>
            <a:endCxn id="30" idx="0"/>
          </p:cNvCxnSpPr>
          <p:nvPr/>
        </p:nvCxnSpPr>
        <p:spPr bwMode="auto">
          <a:xfrm rot="5400000">
            <a:off x="-83383" y="4022495"/>
            <a:ext cx="392909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직사각형 31"/>
          <p:cNvSpPr/>
          <p:nvPr/>
        </p:nvSpPr>
        <p:spPr bwMode="auto">
          <a:xfrm>
            <a:off x="1809724" y="2415140"/>
            <a:ext cx="142876" cy="28575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4238616" y="3200958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9015438" y="3200958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5" name="꺾인 연결선 34"/>
          <p:cNvCxnSpPr>
            <a:stCxn id="33" idx="3"/>
            <a:endCxn id="34" idx="1"/>
          </p:cNvCxnSpPr>
          <p:nvPr/>
        </p:nvCxnSpPr>
        <p:spPr bwMode="auto">
          <a:xfrm>
            <a:off x="4391016" y="3267634"/>
            <a:ext cx="4624422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42" name="직사각형 41"/>
          <p:cNvSpPr/>
          <p:nvPr/>
        </p:nvSpPr>
        <p:spPr bwMode="auto">
          <a:xfrm>
            <a:off x="1809724" y="3996300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6667508" y="3996300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4" name="꺾인 연결선 43"/>
          <p:cNvCxnSpPr>
            <a:stCxn id="42" idx="3"/>
            <a:endCxn id="43" idx="1"/>
          </p:cNvCxnSpPr>
          <p:nvPr/>
        </p:nvCxnSpPr>
        <p:spPr bwMode="auto">
          <a:xfrm>
            <a:off x="1962124" y="4062976"/>
            <a:ext cx="4705384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45" name="TextBox 44"/>
          <p:cNvSpPr txBox="1"/>
          <p:nvPr/>
        </p:nvSpPr>
        <p:spPr>
          <a:xfrm>
            <a:off x="3112499" y="3810863"/>
            <a:ext cx="11384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accept(Visitor)</a:t>
            </a:r>
            <a:endParaRPr lang="ko-KR" altLang="en-US" sz="10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7081593" y="4169183"/>
            <a:ext cx="18004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visit(ConcreteAcceptorB)</a:t>
            </a:r>
            <a:endParaRPr lang="ko-KR" altLang="en-US" sz="1000" b="1" dirty="0"/>
          </a:p>
        </p:txBody>
      </p:sp>
      <p:sp>
        <p:nvSpPr>
          <p:cNvPr id="47" name="직사각형 46"/>
          <p:cNvSpPr/>
          <p:nvPr/>
        </p:nvSpPr>
        <p:spPr bwMode="auto">
          <a:xfrm>
            <a:off x="9024962" y="4415404"/>
            <a:ext cx="142876" cy="7143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454858" y="4812125"/>
            <a:ext cx="9204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operation()</a:t>
            </a:r>
            <a:endParaRPr lang="ko-KR" altLang="en-US" sz="1000" b="1" dirty="0"/>
          </a:p>
        </p:txBody>
      </p:sp>
      <p:sp>
        <p:nvSpPr>
          <p:cNvPr id="49" name="직사각형 48"/>
          <p:cNvSpPr/>
          <p:nvPr/>
        </p:nvSpPr>
        <p:spPr bwMode="auto">
          <a:xfrm>
            <a:off x="6667508" y="4986908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직사각형 49"/>
          <p:cNvSpPr/>
          <p:nvPr/>
        </p:nvSpPr>
        <p:spPr bwMode="auto">
          <a:xfrm>
            <a:off x="9015438" y="4986908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1" name="꺾인 연결선 50"/>
          <p:cNvCxnSpPr>
            <a:stCxn id="49" idx="3"/>
            <a:endCxn id="50" idx="1"/>
          </p:cNvCxnSpPr>
          <p:nvPr/>
        </p:nvCxnSpPr>
        <p:spPr bwMode="auto">
          <a:xfrm>
            <a:off x="6819908" y="5053584"/>
            <a:ext cx="219553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xfrm>
            <a:off x="5596012" y="3626942"/>
            <a:ext cx="5329238" cy="2898488"/>
          </a:xfrm>
          <a:prstGeom prst="rect">
            <a:avLst/>
          </a:prstGeom>
          <a:solidFill>
            <a:schemeClr val="bg1">
              <a:alpha val="58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vert="horz" wrap="square" lIns="98505" tIns="48388" rIns="98505" bIns="48388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altLang="ko-KR" sz="1400" dirty="0">
                <a:solidFill>
                  <a:schemeClr val="tx1"/>
                </a:solidFill>
                <a:latin typeface="Optima" panose="00000400000000000000" pitchFamily="2" charset="2"/>
              </a:rPr>
              <a:t>5.1  </a:t>
            </a:r>
            <a:r>
              <a:rPr lang="ko-KR" altLang="en-US" sz="1400" dirty="0">
                <a:solidFill>
                  <a:schemeClr val="tx1"/>
                </a:solidFill>
                <a:latin typeface="Optima" panose="00000400000000000000" pitchFamily="2" charset="2"/>
              </a:rPr>
              <a:t>파일 시스템 요구사항 </a:t>
            </a:r>
            <a:endParaRPr lang="en-US" altLang="ko-KR" sz="1400" dirty="0">
              <a:solidFill>
                <a:schemeClr val="tx1"/>
              </a:solidFill>
              <a:latin typeface="Optima" panose="00000400000000000000" pitchFamily="2" charset="2"/>
            </a:endParaRPr>
          </a:p>
          <a:p>
            <a:pPr>
              <a:buNone/>
            </a:pPr>
            <a:r>
              <a:rPr lang="en-US" altLang="ko-KR" sz="1400" dirty="0">
                <a:solidFill>
                  <a:schemeClr val="tx1"/>
                </a:solidFill>
                <a:latin typeface="Optima" panose="00000400000000000000" pitchFamily="2" charset="2"/>
              </a:rPr>
              <a:t>5.2  </a:t>
            </a:r>
            <a:r>
              <a:rPr lang="ko-KR" altLang="en-US" sz="1400" dirty="0">
                <a:solidFill>
                  <a:schemeClr val="tx1"/>
                </a:solidFill>
                <a:latin typeface="Optima" panose="00000400000000000000" pitchFamily="2" charset="2"/>
              </a:rPr>
              <a:t>파일시스템 특징</a:t>
            </a:r>
            <a:endParaRPr lang="en-US" altLang="ko-KR" sz="1400" dirty="0">
              <a:solidFill>
                <a:schemeClr val="tx1"/>
              </a:solidFill>
              <a:latin typeface="Optima" panose="00000400000000000000" pitchFamily="2" charset="2"/>
            </a:endParaRPr>
          </a:p>
          <a:p>
            <a:pPr>
              <a:buNone/>
            </a:pPr>
            <a:r>
              <a:rPr lang="en-US" altLang="ko-KR" sz="1400" dirty="0">
                <a:solidFill>
                  <a:schemeClr val="tx1"/>
                </a:solidFill>
                <a:latin typeface="Optima" panose="00000400000000000000" pitchFamily="2" charset="2"/>
              </a:rPr>
              <a:t>5.3  </a:t>
            </a:r>
            <a:r>
              <a:rPr lang="ko-KR" altLang="en-US" sz="1400" dirty="0">
                <a:solidFill>
                  <a:schemeClr val="tx1"/>
                </a:solidFill>
                <a:latin typeface="Optima" panose="00000400000000000000" pitchFamily="2" charset="2"/>
              </a:rPr>
              <a:t>기본 설계</a:t>
            </a:r>
            <a:endParaRPr lang="en-US" altLang="ko-KR" sz="1400" dirty="0">
              <a:solidFill>
                <a:schemeClr val="tx1"/>
              </a:solidFill>
              <a:latin typeface="Optima" panose="00000400000000000000" pitchFamily="2" charset="2"/>
            </a:endParaRPr>
          </a:p>
          <a:p>
            <a:pPr>
              <a:buNone/>
            </a:pPr>
            <a:r>
              <a:rPr lang="en-US" altLang="ko-KR" sz="1400" dirty="0">
                <a:solidFill>
                  <a:schemeClr val="tx1"/>
                </a:solidFill>
                <a:latin typeface="Optima" panose="00000400000000000000" pitchFamily="2" charset="2"/>
              </a:rPr>
              <a:t>5.4  </a:t>
            </a:r>
            <a:r>
              <a:rPr lang="ko-KR" altLang="en-US" sz="1400" dirty="0">
                <a:solidFill>
                  <a:schemeClr val="tx1"/>
                </a:solidFill>
                <a:latin typeface="Optima" panose="00000400000000000000" pitchFamily="2" charset="2"/>
              </a:rPr>
              <a:t>적용 패턴 </a:t>
            </a:r>
            <a:r>
              <a:rPr lang="en-US" altLang="ko-KR" sz="1400" dirty="0">
                <a:solidFill>
                  <a:schemeClr val="tx1"/>
                </a:solidFill>
                <a:latin typeface="Optima" panose="00000400000000000000" pitchFamily="2" charset="2"/>
              </a:rPr>
              <a:t>– Composite </a:t>
            </a:r>
            <a:r>
              <a:rPr lang="ko-KR" altLang="en-US" sz="1400" dirty="0">
                <a:solidFill>
                  <a:schemeClr val="tx1"/>
                </a:solidFill>
                <a:latin typeface="Optima" panose="00000400000000000000" pitchFamily="2" charset="2"/>
              </a:rPr>
              <a:t>패턴</a:t>
            </a:r>
            <a:endParaRPr lang="en-US" altLang="ko-KR" sz="1400" dirty="0">
              <a:solidFill>
                <a:schemeClr val="tx1"/>
              </a:solidFill>
              <a:latin typeface="Optima" panose="00000400000000000000" pitchFamily="2" charset="2"/>
            </a:endParaRPr>
          </a:p>
          <a:p>
            <a:pPr>
              <a:buNone/>
            </a:pPr>
            <a:r>
              <a:rPr lang="en-US" altLang="ko-KR" sz="1400" dirty="0">
                <a:solidFill>
                  <a:schemeClr val="tx1"/>
                </a:solidFill>
                <a:latin typeface="Optima" panose="00000400000000000000" pitchFamily="2" charset="2"/>
              </a:rPr>
              <a:t>5.5  </a:t>
            </a:r>
            <a:r>
              <a:rPr lang="ko-KR" altLang="en-US" sz="1400" dirty="0">
                <a:solidFill>
                  <a:schemeClr val="tx1"/>
                </a:solidFill>
                <a:latin typeface="Optima" panose="00000400000000000000" pitchFamily="2" charset="2"/>
              </a:rPr>
              <a:t>확장요구 </a:t>
            </a:r>
            <a:r>
              <a:rPr lang="en-US" altLang="ko-KR" sz="1400" dirty="0">
                <a:solidFill>
                  <a:schemeClr val="tx1"/>
                </a:solidFill>
                <a:latin typeface="Optima" panose="00000400000000000000" pitchFamily="2" charset="2"/>
              </a:rPr>
              <a:t>– </a:t>
            </a:r>
            <a:r>
              <a:rPr lang="en-US" altLang="ko-KR" sz="1400" dirty="0" err="1">
                <a:solidFill>
                  <a:schemeClr val="tx1"/>
                </a:solidFill>
                <a:latin typeface="Optima" panose="00000400000000000000" pitchFamily="2" charset="2"/>
              </a:rPr>
              <a:t>mkdir</a:t>
            </a:r>
            <a:r>
              <a:rPr lang="en-US" altLang="ko-KR" sz="1400" dirty="0">
                <a:solidFill>
                  <a:schemeClr val="tx1"/>
                </a:solidFill>
                <a:latin typeface="Optima" panose="00000400000000000000" pitchFamily="2" charset="2"/>
              </a:rPr>
              <a:t> / symbolic link</a:t>
            </a:r>
          </a:p>
          <a:p>
            <a:pPr>
              <a:buNone/>
            </a:pPr>
            <a:r>
              <a:rPr lang="en-US" altLang="ko-KR" sz="1400" dirty="0">
                <a:solidFill>
                  <a:schemeClr val="tx1"/>
                </a:solidFill>
                <a:latin typeface="Optima" panose="00000400000000000000" pitchFamily="2" charset="2"/>
              </a:rPr>
              <a:t>5.6  </a:t>
            </a:r>
            <a:r>
              <a:rPr lang="ko-KR" altLang="en-US" sz="1400" dirty="0">
                <a:solidFill>
                  <a:schemeClr val="tx1"/>
                </a:solidFill>
                <a:latin typeface="Optima" panose="00000400000000000000" pitchFamily="2" charset="2"/>
              </a:rPr>
              <a:t>적용패턴 </a:t>
            </a:r>
            <a:r>
              <a:rPr lang="en-US" altLang="ko-KR" sz="1400" dirty="0">
                <a:solidFill>
                  <a:schemeClr val="tx1"/>
                </a:solidFill>
                <a:latin typeface="Optima" panose="00000400000000000000" pitchFamily="2" charset="2"/>
              </a:rPr>
              <a:t>– Proxy </a:t>
            </a:r>
            <a:r>
              <a:rPr lang="ko-KR" altLang="en-US" sz="1400" dirty="0">
                <a:solidFill>
                  <a:schemeClr val="tx1"/>
                </a:solidFill>
                <a:latin typeface="Optima" panose="00000400000000000000" pitchFamily="2" charset="2"/>
              </a:rPr>
              <a:t>패턴</a:t>
            </a:r>
            <a:endParaRPr lang="en-US" altLang="ko-KR" sz="1400" dirty="0">
              <a:solidFill>
                <a:schemeClr val="tx1"/>
              </a:solidFill>
              <a:latin typeface="Optima" panose="00000400000000000000" pitchFamily="2" charset="2"/>
            </a:endParaRPr>
          </a:p>
          <a:p>
            <a:pPr>
              <a:buNone/>
            </a:pPr>
            <a:r>
              <a:rPr lang="en-US" altLang="ko-KR" sz="1400" dirty="0">
                <a:solidFill>
                  <a:schemeClr val="tx1"/>
                </a:solidFill>
                <a:latin typeface="Optima" panose="00000400000000000000" pitchFamily="2" charset="2"/>
              </a:rPr>
              <a:t>5.7  </a:t>
            </a:r>
            <a:r>
              <a:rPr lang="ko-KR" altLang="en-US" sz="1400" dirty="0" err="1">
                <a:solidFill>
                  <a:schemeClr val="tx1"/>
                </a:solidFill>
                <a:latin typeface="Optima" panose="00000400000000000000" pitchFamily="2" charset="2"/>
              </a:rPr>
              <a:t>심볼릭</a:t>
            </a:r>
            <a:r>
              <a:rPr lang="ko-KR" altLang="en-US" sz="1400" dirty="0">
                <a:solidFill>
                  <a:schemeClr val="tx1"/>
                </a:solidFill>
                <a:latin typeface="Optima" panose="00000400000000000000" pitchFamily="2" charset="2"/>
              </a:rPr>
              <a:t> 링크 설계</a:t>
            </a:r>
            <a:endParaRPr lang="en-US" altLang="ko-KR" sz="1400" dirty="0">
              <a:solidFill>
                <a:schemeClr val="tx1"/>
              </a:solidFill>
              <a:latin typeface="Optima" panose="00000400000000000000" pitchFamily="2" charset="2"/>
            </a:endParaRPr>
          </a:p>
          <a:p>
            <a:pPr>
              <a:buNone/>
            </a:pPr>
            <a:r>
              <a:rPr lang="en-US" altLang="ko-KR" sz="1400" dirty="0">
                <a:solidFill>
                  <a:schemeClr val="tx1"/>
                </a:solidFill>
                <a:latin typeface="Optima" panose="00000400000000000000" pitchFamily="2" charset="2"/>
              </a:rPr>
              <a:t>5.8  </a:t>
            </a:r>
            <a:r>
              <a:rPr lang="ko-KR" altLang="en-US" sz="1400" dirty="0">
                <a:solidFill>
                  <a:schemeClr val="tx1"/>
                </a:solidFill>
                <a:latin typeface="Optima" panose="00000400000000000000" pitchFamily="2" charset="2"/>
              </a:rPr>
              <a:t>확장요구 </a:t>
            </a:r>
            <a:r>
              <a:rPr lang="en-US" altLang="ko-KR" sz="1400" dirty="0">
                <a:solidFill>
                  <a:schemeClr val="tx1"/>
                </a:solidFill>
                <a:latin typeface="Optima" panose="00000400000000000000" pitchFamily="2" charset="2"/>
              </a:rPr>
              <a:t>– </a:t>
            </a:r>
            <a:r>
              <a:rPr lang="en-US" altLang="ko-KR" sz="1400" dirty="0" err="1">
                <a:solidFill>
                  <a:schemeClr val="tx1"/>
                </a:solidFill>
                <a:latin typeface="Optima" panose="00000400000000000000" pitchFamily="2" charset="2"/>
              </a:rPr>
              <a:t>cat,ls</a:t>
            </a:r>
            <a:endParaRPr lang="en-US" altLang="ko-KR" sz="1400" dirty="0">
              <a:solidFill>
                <a:schemeClr val="tx1"/>
              </a:solidFill>
              <a:latin typeface="Optima" panose="00000400000000000000" pitchFamily="2" charset="2"/>
            </a:endParaRPr>
          </a:p>
          <a:p>
            <a:pPr>
              <a:buNone/>
            </a:pPr>
            <a:r>
              <a:rPr lang="en-US" altLang="ko-KR" sz="1400" dirty="0">
                <a:solidFill>
                  <a:schemeClr val="tx1"/>
                </a:solidFill>
                <a:latin typeface="Optima" panose="00000400000000000000" pitchFamily="2" charset="2"/>
              </a:rPr>
              <a:t>5.9  </a:t>
            </a:r>
            <a:r>
              <a:rPr lang="ko-KR" altLang="en-US" sz="1400" dirty="0">
                <a:solidFill>
                  <a:schemeClr val="tx1"/>
                </a:solidFill>
                <a:latin typeface="Optima" panose="00000400000000000000" pitchFamily="2" charset="2"/>
              </a:rPr>
              <a:t>적용패턴 </a:t>
            </a:r>
            <a:r>
              <a:rPr lang="en-US" altLang="ko-KR" sz="1400" dirty="0">
                <a:solidFill>
                  <a:schemeClr val="tx1"/>
                </a:solidFill>
                <a:latin typeface="Optima" panose="00000400000000000000" pitchFamily="2" charset="2"/>
              </a:rPr>
              <a:t>– Visitor </a:t>
            </a:r>
            <a:r>
              <a:rPr lang="ko-KR" altLang="en-US" sz="1400" dirty="0">
                <a:solidFill>
                  <a:schemeClr val="tx1"/>
                </a:solidFill>
                <a:latin typeface="Optima" panose="00000400000000000000" pitchFamily="2" charset="2"/>
              </a:rPr>
              <a:t>패턴</a:t>
            </a:r>
            <a:endParaRPr lang="en-US" altLang="ko-KR" sz="1400" dirty="0">
              <a:solidFill>
                <a:schemeClr val="tx1"/>
              </a:solidFill>
              <a:latin typeface="Optima" panose="00000400000000000000" pitchFamily="2" charset="2"/>
            </a:endParaRPr>
          </a:p>
          <a:p>
            <a:pPr>
              <a:buNone/>
            </a:pPr>
            <a:r>
              <a:rPr lang="en-US" altLang="ko-KR" sz="1400" dirty="0">
                <a:solidFill>
                  <a:schemeClr val="tx1"/>
                </a:solidFill>
                <a:latin typeface="Optima" panose="00000400000000000000" pitchFamily="2" charset="2"/>
              </a:rPr>
              <a:t>5.10  ls</a:t>
            </a:r>
            <a:r>
              <a:rPr lang="en-US" altLang="ko-KR" sz="1400" dirty="0" smtClean="0">
                <a:solidFill>
                  <a:schemeClr val="tx1"/>
                </a:solidFill>
                <a:latin typeface="Optima" panose="00000400000000000000" pitchFamily="2" charset="2"/>
              </a:rPr>
              <a:t>, cat </a:t>
            </a:r>
            <a:r>
              <a:rPr lang="ko-KR" altLang="en-US" sz="1400" dirty="0">
                <a:solidFill>
                  <a:schemeClr val="tx1"/>
                </a:solidFill>
                <a:latin typeface="Optima" panose="00000400000000000000" pitchFamily="2" charset="2"/>
              </a:rPr>
              <a:t>설계</a:t>
            </a:r>
            <a:endParaRPr lang="en-US" altLang="ko-KR" sz="1400" dirty="0">
              <a:solidFill>
                <a:schemeClr val="tx1"/>
              </a:solidFill>
              <a:latin typeface="Optima" panose="00000400000000000000" pitchFamily="2" charset="2"/>
            </a:endParaRPr>
          </a:p>
          <a:p>
            <a:pPr>
              <a:buNone/>
            </a:pPr>
            <a:r>
              <a:rPr lang="en-US" altLang="ko-KR" sz="1400" dirty="0">
                <a:solidFill>
                  <a:schemeClr val="tx1"/>
                </a:solidFill>
                <a:latin typeface="Optima" panose="00000400000000000000" pitchFamily="2" charset="2"/>
              </a:rPr>
              <a:t>5.11  </a:t>
            </a:r>
            <a:r>
              <a:rPr lang="ko-KR" altLang="en-US" sz="1400" dirty="0">
                <a:solidFill>
                  <a:schemeClr val="tx1"/>
                </a:solidFill>
                <a:latin typeface="Optima" panose="00000400000000000000" pitchFamily="2" charset="2"/>
              </a:rPr>
              <a:t>요약</a:t>
            </a:r>
            <a:endParaRPr lang="en-US" altLang="ko-KR" sz="1400" dirty="0">
              <a:solidFill>
                <a:schemeClr val="tx1"/>
              </a:solidFill>
              <a:latin typeface="Optima" panose="00000400000000000000" pitchFamily="2" charset="2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>
                <a:latin typeface="Optima" panose="00000400000000000000" pitchFamily="2" charset="2"/>
              </a:rPr>
              <a:t>5. </a:t>
            </a:r>
            <a:r>
              <a:rPr lang="ko-KR" altLang="en-US" dirty="0">
                <a:latin typeface="Optima" panose="00000400000000000000" pitchFamily="2" charset="2"/>
              </a:rPr>
              <a:t>패턴기반 설계</a:t>
            </a:r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5.1 </a:t>
            </a:r>
            <a:r>
              <a:rPr lang="ko-KR" altLang="en-US" dirty="0" smtClean="0"/>
              <a:t>파일시스템 요구사항</a:t>
            </a:r>
            <a:r>
              <a:rPr lang="en-US" altLang="ko-KR" dirty="0" smtClean="0"/>
              <a:t>(1/2)</a:t>
            </a:r>
            <a:endParaRPr lang="ko-KR" altLang="en-US" dirty="0"/>
          </a:p>
        </p:txBody>
      </p:sp>
      <p:sp>
        <p:nvSpPr>
          <p:cNvPr id="2220035" name="Rectangle 3"/>
          <p:cNvSpPr>
            <a:spLocks noGrp="1" noChangeArrowheads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파일 시스템 요구사항</a:t>
            </a:r>
          </a:p>
          <a:p>
            <a:pPr lvl="1"/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사용자 관점</a:t>
            </a:r>
          </a:p>
          <a:p>
            <a:pPr lvl="2"/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임의의 크기와 복잡성을 가진 파일 구조를 처리할 수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있어야 함</a:t>
            </a:r>
            <a:endParaRPr lang="en-US" altLang="ko-KR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파일 구조의 깊이와 넓이에 한계가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없어야 함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클라이언트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(explorer)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프로그래머 </a:t>
            </a:r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관점</a:t>
            </a:r>
          </a:p>
          <a:p>
            <a:pPr lvl="2"/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클라이언트가 파일 구조를 다루기 쉽고 확장하기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쉬워야 함 </a:t>
            </a:r>
            <a:endParaRPr lang="en-US" altLang="ko-KR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폴더와 </a:t>
            </a:r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파일을 이름을 이용하여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같은 </a:t>
            </a:r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방식으로 다룰 수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있어야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함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endParaRPr lang="en-US" altLang="ko-KR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재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-</a:t>
            </a:r>
            <a:r>
              <a:rPr lang="ko-KR" altLang="en-US" dirty="0" err="1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구현없이</a:t>
            </a:r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새로운 유형의 파일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</a:t>
            </a:r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예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symbolic links)</a:t>
            </a:r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을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수용할 수 있어야 함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endParaRPr lang="en-US" altLang="ko-KR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/>
          <p:cNvSpPr/>
          <p:nvPr/>
        </p:nvSpPr>
        <p:spPr bwMode="auto">
          <a:xfrm>
            <a:off x="5953128" y="2000240"/>
            <a:ext cx="4500594" cy="4500594"/>
          </a:xfrm>
          <a:prstGeom prst="ellips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5.1 </a:t>
            </a:r>
            <a:r>
              <a:rPr lang="ko-KR" altLang="en-US" dirty="0" smtClean="0"/>
              <a:t>파일시스템 요구사항</a:t>
            </a:r>
            <a:r>
              <a:rPr lang="en-US" altLang="ko-KR" dirty="0" smtClean="0"/>
              <a:t>(1/2)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탐색기는 파일시스템의 클라이언트 임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파일시스템은 </a:t>
            </a:r>
            <a:r>
              <a:rPr lang="ko-KR" altLang="en-US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커널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내부 또는 </a:t>
            </a:r>
            <a:r>
              <a:rPr lang="ko-KR" altLang="en-US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커널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위에 존재하는 시스템 서비스 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pic>
        <p:nvPicPr>
          <p:cNvPr id="6" name="그림 5" descr="explor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2733" y="2786058"/>
            <a:ext cx="3110131" cy="2928958"/>
          </a:xfrm>
          <a:prstGeom prst="rect">
            <a:avLst/>
          </a:prstGeom>
        </p:spPr>
      </p:pic>
      <p:pic>
        <p:nvPicPr>
          <p:cNvPr id="6148" name="Picture 4" descr="http://jan.newmarch.name/OS/trad_os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15314" y="2846913"/>
            <a:ext cx="3366904" cy="2868103"/>
          </a:xfrm>
          <a:prstGeom prst="rect">
            <a:avLst/>
          </a:prstGeom>
          <a:noFill/>
        </p:spPr>
      </p:pic>
      <p:cxnSp>
        <p:nvCxnSpPr>
          <p:cNvPr id="10" name="꺾인 연결선 9"/>
          <p:cNvCxnSpPr>
            <a:stCxn id="6" idx="3"/>
            <a:endCxn id="8" idx="2"/>
          </p:cNvCxnSpPr>
          <p:nvPr/>
        </p:nvCxnSpPr>
        <p:spPr bwMode="auto">
          <a:xfrm>
            <a:off x="3952864" y="4250537"/>
            <a:ext cx="2000264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05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5.2 </a:t>
            </a:r>
            <a:r>
              <a:rPr lang="ko-KR" altLang="en-US" dirty="0" smtClean="0"/>
              <a:t>파일시스템 특징</a:t>
            </a:r>
            <a:r>
              <a:rPr lang="en-US" altLang="ko-KR" dirty="0" smtClean="0"/>
              <a:t>(1/2)</a:t>
            </a:r>
            <a:endParaRPr lang="ko-KR" altLang="en-US" dirty="0"/>
          </a:p>
        </p:txBody>
      </p:sp>
      <p:sp>
        <p:nvSpPr>
          <p:cNvPr id="2221086" name="Rectangle 30"/>
          <p:cNvSpPr>
            <a:spLocks noGrp="1" noChangeArrowheads="1"/>
          </p:cNvSpPr>
          <p:nvPr>
            <p:ph type="body" sz="quarter" idx="10"/>
          </p:nvPr>
        </p:nvSpPr>
        <p:spPr>
          <a:prstGeom prst="rect">
            <a:avLst/>
          </a:prstGeom>
          <a:noFill/>
          <a:ln/>
        </p:spPr>
        <p:txBody>
          <a:bodyPr lIns="95188" tIns="47594" rIns="95188" bIns="47594"/>
          <a:lstStyle/>
          <a:p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파일시스템의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구조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폴더는 폴더를 가진다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폴더는 파일을 가진다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</a:p>
          <a:p>
            <a:pPr lvl="1"/>
            <a:r>
              <a:rPr lang="ko-KR" altLang="en-US" b="1" dirty="0" smtClean="0">
                <a:solidFill>
                  <a:srgbClr val="C00000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폴더와 파일을 하나의 부모 폴더를 가진다</a:t>
            </a:r>
            <a:r>
              <a:rPr lang="en-US" altLang="ko-KR" b="1" dirty="0" smtClean="0">
                <a:solidFill>
                  <a:srgbClr val="C00000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  <a:endParaRPr lang="ko-KR" altLang="en-US" b="1" dirty="0">
              <a:solidFill>
                <a:srgbClr val="C00000"/>
              </a:solidFill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pic>
        <p:nvPicPr>
          <p:cNvPr id="32" name="그림 31" descr="explor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1030" y="2602955"/>
            <a:ext cx="3983100" cy="3751075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 bwMode="auto">
          <a:xfrm>
            <a:off x="7667640" y="3245897"/>
            <a:ext cx="928694" cy="285752"/>
          </a:xfrm>
          <a:prstGeom prst="rect">
            <a:avLst/>
          </a:prstGeom>
          <a:ln w="158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루트폴더</a:t>
            </a:r>
          </a:p>
        </p:txBody>
      </p:sp>
      <p:sp>
        <p:nvSpPr>
          <p:cNvPr id="34" name="직사각형 33"/>
          <p:cNvSpPr/>
          <p:nvPr/>
        </p:nvSpPr>
        <p:spPr bwMode="auto">
          <a:xfrm>
            <a:off x="7667640" y="3103021"/>
            <a:ext cx="357190" cy="142876"/>
          </a:xfrm>
          <a:prstGeom prst="rect">
            <a:avLst/>
          </a:prstGeom>
          <a:ln w="158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6667508" y="4317467"/>
            <a:ext cx="928694" cy="285752"/>
          </a:xfrm>
          <a:prstGeom prst="rect">
            <a:avLst/>
          </a:prstGeom>
          <a:ln w="158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폴더</a:t>
            </a:r>
          </a:p>
        </p:txBody>
      </p:sp>
      <p:sp>
        <p:nvSpPr>
          <p:cNvPr id="36" name="직사각형 35"/>
          <p:cNvSpPr/>
          <p:nvPr/>
        </p:nvSpPr>
        <p:spPr bwMode="auto">
          <a:xfrm>
            <a:off x="6667508" y="4174591"/>
            <a:ext cx="357190" cy="142876"/>
          </a:xfrm>
          <a:prstGeom prst="rect">
            <a:avLst/>
          </a:prstGeom>
          <a:ln w="158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8" name="직선 화살표 연결선 37"/>
          <p:cNvCxnSpPr>
            <a:stCxn id="33" idx="2"/>
            <a:endCxn id="35" idx="0"/>
          </p:cNvCxnSpPr>
          <p:nvPr/>
        </p:nvCxnSpPr>
        <p:spPr bwMode="auto">
          <a:xfrm rot="5400000">
            <a:off x="7239012" y="3424492"/>
            <a:ext cx="785818" cy="1000132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27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9" name="직사각형 38"/>
          <p:cNvSpPr/>
          <p:nvPr/>
        </p:nvSpPr>
        <p:spPr bwMode="auto">
          <a:xfrm>
            <a:off x="7667640" y="4317467"/>
            <a:ext cx="928694" cy="285752"/>
          </a:xfrm>
          <a:prstGeom prst="rect">
            <a:avLst/>
          </a:prstGeom>
          <a:ln w="158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폴더</a:t>
            </a: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7667640" y="4174591"/>
            <a:ext cx="357190" cy="142876"/>
          </a:xfrm>
          <a:prstGeom prst="rect">
            <a:avLst/>
          </a:prstGeom>
          <a:ln w="158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8667772" y="4317467"/>
            <a:ext cx="928694" cy="285752"/>
          </a:xfrm>
          <a:prstGeom prst="rect">
            <a:avLst/>
          </a:prstGeom>
          <a:ln w="158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폴더</a:t>
            </a:r>
          </a:p>
        </p:txBody>
      </p:sp>
      <p:sp>
        <p:nvSpPr>
          <p:cNvPr id="42" name="직사각형 41"/>
          <p:cNvSpPr/>
          <p:nvPr/>
        </p:nvSpPr>
        <p:spPr bwMode="auto">
          <a:xfrm>
            <a:off x="8667772" y="4174591"/>
            <a:ext cx="357190" cy="142876"/>
          </a:xfrm>
          <a:prstGeom prst="rect">
            <a:avLst/>
          </a:prstGeom>
          <a:ln w="158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3" name="직선 화살표 연결선 42"/>
          <p:cNvCxnSpPr>
            <a:stCxn id="33" idx="2"/>
            <a:endCxn id="39" idx="0"/>
          </p:cNvCxnSpPr>
          <p:nvPr/>
        </p:nvCxnSpPr>
        <p:spPr bwMode="auto">
          <a:xfrm rot="5400000">
            <a:off x="7739078" y="3924558"/>
            <a:ext cx="785818" cy="1588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27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6" name="직선 화살표 연결선 45"/>
          <p:cNvCxnSpPr>
            <a:stCxn id="33" idx="2"/>
            <a:endCxn id="41" idx="0"/>
          </p:cNvCxnSpPr>
          <p:nvPr/>
        </p:nvCxnSpPr>
        <p:spPr bwMode="auto">
          <a:xfrm rot="16200000" flipH="1">
            <a:off x="8239144" y="3424492"/>
            <a:ext cx="785818" cy="1000132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27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9" name="직사각형 48"/>
          <p:cNvSpPr/>
          <p:nvPr/>
        </p:nvSpPr>
        <p:spPr bwMode="auto">
          <a:xfrm>
            <a:off x="5881690" y="5429264"/>
            <a:ext cx="928694" cy="285752"/>
          </a:xfrm>
          <a:prstGeom prst="rect">
            <a:avLst/>
          </a:prstGeom>
          <a:ln w="158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폴더</a:t>
            </a:r>
          </a:p>
        </p:txBody>
      </p:sp>
      <p:sp>
        <p:nvSpPr>
          <p:cNvPr id="50" name="직사각형 49"/>
          <p:cNvSpPr/>
          <p:nvPr/>
        </p:nvSpPr>
        <p:spPr bwMode="auto">
          <a:xfrm>
            <a:off x="5881690" y="5286388"/>
            <a:ext cx="357190" cy="142876"/>
          </a:xfrm>
          <a:prstGeom prst="rect">
            <a:avLst/>
          </a:prstGeom>
          <a:ln w="158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1" name="직선 화살표 연결선 50"/>
          <p:cNvCxnSpPr>
            <a:stCxn id="35" idx="2"/>
            <a:endCxn id="49" idx="0"/>
          </p:cNvCxnSpPr>
          <p:nvPr/>
        </p:nvCxnSpPr>
        <p:spPr bwMode="auto">
          <a:xfrm rot="5400000">
            <a:off x="6325924" y="4623332"/>
            <a:ext cx="826045" cy="785818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27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4" name="직사각형 53"/>
          <p:cNvSpPr/>
          <p:nvPr/>
        </p:nvSpPr>
        <p:spPr bwMode="auto">
          <a:xfrm>
            <a:off x="6881822" y="5429264"/>
            <a:ext cx="500066" cy="285752"/>
          </a:xfrm>
          <a:prstGeom prst="rect">
            <a:avLst/>
          </a:prstGeom>
          <a:ln w="158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파일</a:t>
            </a: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5" name="직선 화살표 연결선 54"/>
          <p:cNvCxnSpPr>
            <a:stCxn id="35" idx="2"/>
            <a:endCxn id="54" idx="0"/>
          </p:cNvCxnSpPr>
          <p:nvPr/>
        </p:nvCxnSpPr>
        <p:spPr bwMode="auto">
          <a:xfrm rot="5400000">
            <a:off x="6718833" y="5016241"/>
            <a:ext cx="826045" cy="1588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27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8" name="직사각형 57"/>
          <p:cNvSpPr/>
          <p:nvPr/>
        </p:nvSpPr>
        <p:spPr bwMode="auto">
          <a:xfrm>
            <a:off x="7453326" y="5429264"/>
            <a:ext cx="500066" cy="285752"/>
          </a:xfrm>
          <a:prstGeom prst="rect">
            <a:avLst/>
          </a:prstGeom>
          <a:ln w="158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파일</a:t>
            </a: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직사각형 58"/>
          <p:cNvSpPr/>
          <p:nvPr/>
        </p:nvSpPr>
        <p:spPr bwMode="auto">
          <a:xfrm>
            <a:off x="8024830" y="5429264"/>
            <a:ext cx="500066" cy="285752"/>
          </a:xfrm>
          <a:prstGeom prst="rect">
            <a:avLst/>
          </a:prstGeom>
          <a:ln w="158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파일</a:t>
            </a: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8596334" y="5429264"/>
            <a:ext cx="500066" cy="285752"/>
          </a:xfrm>
          <a:prstGeom prst="rect">
            <a:avLst/>
          </a:prstGeom>
          <a:ln w="158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파일</a:t>
            </a: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1" name="직선 화살표 연결선 60"/>
          <p:cNvCxnSpPr>
            <a:stCxn id="35" idx="2"/>
            <a:endCxn id="58" idx="0"/>
          </p:cNvCxnSpPr>
          <p:nvPr/>
        </p:nvCxnSpPr>
        <p:spPr bwMode="auto">
          <a:xfrm rot="16200000" flipH="1">
            <a:off x="7004585" y="4730489"/>
            <a:ext cx="826045" cy="571504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27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4" name="직선 화살표 연결선 63"/>
          <p:cNvCxnSpPr>
            <a:stCxn id="35" idx="2"/>
            <a:endCxn id="59" idx="0"/>
          </p:cNvCxnSpPr>
          <p:nvPr/>
        </p:nvCxnSpPr>
        <p:spPr bwMode="auto">
          <a:xfrm rot="16200000" flipH="1">
            <a:off x="7290337" y="4444737"/>
            <a:ext cx="826045" cy="1143008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27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7" name="직선 화살표 연결선 66"/>
          <p:cNvCxnSpPr>
            <a:stCxn id="35" idx="2"/>
            <a:endCxn id="60" idx="0"/>
          </p:cNvCxnSpPr>
          <p:nvPr/>
        </p:nvCxnSpPr>
        <p:spPr bwMode="auto">
          <a:xfrm rot="16200000" flipH="1">
            <a:off x="7576089" y="4158985"/>
            <a:ext cx="826045" cy="1714512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27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0" name="직선 화살표 연결선 69"/>
          <p:cNvCxnSpPr>
            <a:stCxn id="41" idx="2"/>
            <a:endCxn id="60" idx="0"/>
          </p:cNvCxnSpPr>
          <p:nvPr/>
        </p:nvCxnSpPr>
        <p:spPr bwMode="auto">
          <a:xfrm rot="5400000">
            <a:off x="8576221" y="4873365"/>
            <a:ext cx="826045" cy="285752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25400" cap="flat" cmpd="sng" algn="ctr">
            <a:solidFill>
              <a:srgbClr val="C00000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73" name="직선 화살표 연결선 72"/>
          <p:cNvCxnSpPr>
            <a:stCxn id="39" idx="2"/>
            <a:endCxn id="49" idx="0"/>
          </p:cNvCxnSpPr>
          <p:nvPr/>
        </p:nvCxnSpPr>
        <p:spPr bwMode="auto">
          <a:xfrm rot="5400000">
            <a:off x="6825990" y="4123266"/>
            <a:ext cx="826045" cy="1785950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25400" cap="flat" cmpd="sng" algn="ctr">
            <a:solidFill>
              <a:srgbClr val="C00000"/>
            </a:solidFill>
            <a:prstDash val="sysDot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5.2 </a:t>
            </a:r>
            <a:r>
              <a:rPr lang="ko-KR" altLang="en-US" dirty="0" smtClean="0"/>
              <a:t>파일시스템 특징</a:t>
            </a:r>
            <a:r>
              <a:rPr lang="en-US" altLang="ko-KR" dirty="0" smtClean="0"/>
              <a:t>(2/2)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설계를 위해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파일 시스템 특징을 추상화하자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루트 존재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폴더가 폴더를 가지고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폴더가 파일을 가진다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폴더와 파일은 하나의 부모 </a:t>
            </a:r>
            <a:r>
              <a:rPr lang="ko-KR" altLang="en-US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노드를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가진다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2166914" y="3317335"/>
            <a:ext cx="928694" cy="285752"/>
          </a:xfrm>
          <a:prstGeom prst="rect">
            <a:avLst/>
          </a:prstGeom>
          <a:ln w="158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루트폴더</a:t>
            </a:r>
          </a:p>
        </p:txBody>
      </p:sp>
      <p:sp>
        <p:nvSpPr>
          <p:cNvPr id="6" name="직사각형 5"/>
          <p:cNvSpPr/>
          <p:nvPr/>
        </p:nvSpPr>
        <p:spPr bwMode="auto">
          <a:xfrm>
            <a:off x="2166914" y="3174459"/>
            <a:ext cx="357190" cy="142876"/>
          </a:xfrm>
          <a:prstGeom prst="rect">
            <a:avLst/>
          </a:prstGeom>
          <a:ln w="158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1166782" y="4388905"/>
            <a:ext cx="928694" cy="285752"/>
          </a:xfrm>
          <a:prstGeom prst="rect">
            <a:avLst/>
          </a:prstGeom>
          <a:ln w="158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폴더</a:t>
            </a:r>
          </a:p>
        </p:txBody>
      </p:sp>
      <p:sp>
        <p:nvSpPr>
          <p:cNvPr id="8" name="직사각형 7"/>
          <p:cNvSpPr/>
          <p:nvPr/>
        </p:nvSpPr>
        <p:spPr bwMode="auto">
          <a:xfrm>
            <a:off x="1166782" y="4246029"/>
            <a:ext cx="357190" cy="142876"/>
          </a:xfrm>
          <a:prstGeom prst="rect">
            <a:avLst/>
          </a:prstGeom>
          <a:ln w="158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9" name="직선 화살표 연결선 8"/>
          <p:cNvCxnSpPr>
            <a:stCxn id="5" idx="2"/>
            <a:endCxn id="7" idx="0"/>
          </p:cNvCxnSpPr>
          <p:nvPr/>
        </p:nvCxnSpPr>
        <p:spPr bwMode="auto">
          <a:xfrm rot="5400000">
            <a:off x="1738286" y="3495930"/>
            <a:ext cx="785818" cy="1000132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27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직사각형 9"/>
          <p:cNvSpPr/>
          <p:nvPr/>
        </p:nvSpPr>
        <p:spPr bwMode="auto">
          <a:xfrm>
            <a:off x="2166914" y="4388905"/>
            <a:ext cx="928694" cy="285752"/>
          </a:xfrm>
          <a:prstGeom prst="rect">
            <a:avLst/>
          </a:prstGeom>
          <a:ln w="158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폴더</a:t>
            </a: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2166914" y="4246029"/>
            <a:ext cx="357190" cy="142876"/>
          </a:xfrm>
          <a:prstGeom prst="rect">
            <a:avLst/>
          </a:prstGeom>
          <a:ln w="158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3167046" y="4388905"/>
            <a:ext cx="928694" cy="285752"/>
          </a:xfrm>
          <a:prstGeom prst="rect">
            <a:avLst/>
          </a:prstGeom>
          <a:ln w="158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폴더</a:t>
            </a:r>
          </a:p>
        </p:txBody>
      </p:sp>
      <p:sp>
        <p:nvSpPr>
          <p:cNvPr id="13" name="직사각형 12"/>
          <p:cNvSpPr/>
          <p:nvPr/>
        </p:nvSpPr>
        <p:spPr bwMode="auto">
          <a:xfrm>
            <a:off x="3167046" y="4246029"/>
            <a:ext cx="357190" cy="142876"/>
          </a:xfrm>
          <a:prstGeom prst="rect">
            <a:avLst/>
          </a:prstGeom>
          <a:ln w="158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4" name="직선 화살표 연결선 13"/>
          <p:cNvCxnSpPr>
            <a:stCxn id="5" idx="2"/>
            <a:endCxn id="10" idx="0"/>
          </p:cNvCxnSpPr>
          <p:nvPr/>
        </p:nvCxnSpPr>
        <p:spPr bwMode="auto">
          <a:xfrm rot="5400000">
            <a:off x="2238352" y="3995996"/>
            <a:ext cx="785818" cy="1588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27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직선 화살표 연결선 14"/>
          <p:cNvCxnSpPr>
            <a:stCxn id="5" idx="2"/>
            <a:endCxn id="12" idx="0"/>
          </p:cNvCxnSpPr>
          <p:nvPr/>
        </p:nvCxnSpPr>
        <p:spPr bwMode="auto">
          <a:xfrm rot="16200000" flipH="1">
            <a:off x="2738418" y="3495930"/>
            <a:ext cx="785818" cy="1000132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27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직사각형 15"/>
          <p:cNvSpPr/>
          <p:nvPr/>
        </p:nvSpPr>
        <p:spPr bwMode="auto">
          <a:xfrm>
            <a:off x="380964" y="5500702"/>
            <a:ext cx="928694" cy="285752"/>
          </a:xfrm>
          <a:prstGeom prst="rect">
            <a:avLst/>
          </a:prstGeom>
          <a:ln w="158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폴더</a:t>
            </a:r>
          </a:p>
        </p:txBody>
      </p:sp>
      <p:sp>
        <p:nvSpPr>
          <p:cNvPr id="17" name="직사각형 16"/>
          <p:cNvSpPr/>
          <p:nvPr/>
        </p:nvSpPr>
        <p:spPr bwMode="auto">
          <a:xfrm>
            <a:off x="380964" y="5357826"/>
            <a:ext cx="357190" cy="142876"/>
          </a:xfrm>
          <a:prstGeom prst="rect">
            <a:avLst/>
          </a:prstGeom>
          <a:ln w="158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8" name="직선 화살표 연결선 17"/>
          <p:cNvCxnSpPr>
            <a:stCxn id="7" idx="2"/>
            <a:endCxn id="16" idx="0"/>
          </p:cNvCxnSpPr>
          <p:nvPr/>
        </p:nvCxnSpPr>
        <p:spPr bwMode="auto">
          <a:xfrm rot="5400000">
            <a:off x="825198" y="4694770"/>
            <a:ext cx="826045" cy="785818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27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직사각형 18"/>
          <p:cNvSpPr/>
          <p:nvPr/>
        </p:nvSpPr>
        <p:spPr bwMode="auto">
          <a:xfrm>
            <a:off x="1381096" y="5500702"/>
            <a:ext cx="500066" cy="285752"/>
          </a:xfrm>
          <a:prstGeom prst="rect">
            <a:avLst/>
          </a:prstGeom>
          <a:ln w="158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파일</a:t>
            </a: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0" name="직선 화살표 연결선 19"/>
          <p:cNvCxnSpPr>
            <a:stCxn id="7" idx="2"/>
            <a:endCxn id="19" idx="0"/>
          </p:cNvCxnSpPr>
          <p:nvPr/>
        </p:nvCxnSpPr>
        <p:spPr bwMode="auto">
          <a:xfrm rot="5400000">
            <a:off x="1218107" y="5087679"/>
            <a:ext cx="826045" cy="1588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27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직사각형 20"/>
          <p:cNvSpPr/>
          <p:nvPr/>
        </p:nvSpPr>
        <p:spPr bwMode="auto">
          <a:xfrm>
            <a:off x="1952600" y="5500702"/>
            <a:ext cx="500066" cy="285752"/>
          </a:xfrm>
          <a:prstGeom prst="rect">
            <a:avLst/>
          </a:prstGeom>
          <a:ln w="158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파일</a:t>
            </a: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2524104" y="5500702"/>
            <a:ext cx="500066" cy="285752"/>
          </a:xfrm>
          <a:prstGeom prst="rect">
            <a:avLst/>
          </a:prstGeom>
          <a:ln w="158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파일</a:t>
            </a: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3095608" y="5500702"/>
            <a:ext cx="500066" cy="285752"/>
          </a:xfrm>
          <a:prstGeom prst="rect">
            <a:avLst/>
          </a:prstGeom>
          <a:ln w="158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파일</a:t>
            </a: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4" name="직선 화살표 연결선 23"/>
          <p:cNvCxnSpPr>
            <a:stCxn id="7" idx="2"/>
            <a:endCxn id="21" idx="0"/>
          </p:cNvCxnSpPr>
          <p:nvPr/>
        </p:nvCxnSpPr>
        <p:spPr bwMode="auto">
          <a:xfrm rot="16200000" flipH="1">
            <a:off x="1503859" y="4801927"/>
            <a:ext cx="826045" cy="571504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27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직선 화살표 연결선 24"/>
          <p:cNvCxnSpPr>
            <a:stCxn id="7" idx="2"/>
            <a:endCxn id="22" idx="0"/>
          </p:cNvCxnSpPr>
          <p:nvPr/>
        </p:nvCxnSpPr>
        <p:spPr bwMode="auto">
          <a:xfrm rot="16200000" flipH="1">
            <a:off x="1789611" y="4516175"/>
            <a:ext cx="826045" cy="1143008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27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직선 화살표 연결선 25"/>
          <p:cNvCxnSpPr>
            <a:stCxn id="7" idx="2"/>
            <a:endCxn id="23" idx="0"/>
          </p:cNvCxnSpPr>
          <p:nvPr/>
        </p:nvCxnSpPr>
        <p:spPr bwMode="auto">
          <a:xfrm rot="16200000" flipH="1">
            <a:off x="2075363" y="4230423"/>
            <a:ext cx="826045" cy="1714512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27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직선 화살표 연결선 26"/>
          <p:cNvCxnSpPr>
            <a:stCxn id="12" idx="2"/>
            <a:endCxn id="23" idx="0"/>
          </p:cNvCxnSpPr>
          <p:nvPr/>
        </p:nvCxnSpPr>
        <p:spPr bwMode="auto">
          <a:xfrm rot="5400000">
            <a:off x="3075495" y="4944803"/>
            <a:ext cx="826045" cy="285752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25400" cap="flat" cmpd="sng" algn="ctr">
            <a:solidFill>
              <a:srgbClr val="C00000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28" name="직선 화살표 연결선 27"/>
          <p:cNvCxnSpPr>
            <a:stCxn id="10" idx="2"/>
            <a:endCxn id="16" idx="0"/>
          </p:cNvCxnSpPr>
          <p:nvPr/>
        </p:nvCxnSpPr>
        <p:spPr bwMode="auto">
          <a:xfrm rot="5400000">
            <a:off x="1325264" y="4194704"/>
            <a:ext cx="826045" cy="1785950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25400" cap="flat" cmpd="sng" algn="ctr">
            <a:solidFill>
              <a:srgbClr val="C00000"/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29" name="타원 28"/>
          <p:cNvSpPr/>
          <p:nvPr/>
        </p:nvSpPr>
        <p:spPr bwMode="auto">
          <a:xfrm>
            <a:off x="5024434" y="3786190"/>
            <a:ext cx="1428760" cy="1428760"/>
          </a:xfrm>
          <a:prstGeom prst="ellips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b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Node</a:t>
            </a:r>
            <a:r>
              <a:rPr lang="ko-KR" altLang="en-US" sz="1400" b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로 구성된</a:t>
            </a:r>
            <a:endParaRPr lang="en-US" altLang="ko-KR" sz="1400" b="1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b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트리구조</a:t>
            </a:r>
            <a:endParaRPr kumimoji="1" lang="ko-KR" altLang="en-US" sz="14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오른쪽 화살표 29"/>
          <p:cNvSpPr/>
          <p:nvPr/>
        </p:nvSpPr>
        <p:spPr bwMode="auto">
          <a:xfrm>
            <a:off x="4381492" y="4214818"/>
            <a:ext cx="714380" cy="571504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8524896" y="3500438"/>
            <a:ext cx="785818" cy="285752"/>
          </a:xfrm>
          <a:prstGeom prst="rect">
            <a:avLst/>
          </a:prstGeom>
          <a:ln w="158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루트노드</a:t>
            </a:r>
          </a:p>
        </p:txBody>
      </p:sp>
      <p:sp>
        <p:nvSpPr>
          <p:cNvPr id="32" name="직사각형 31"/>
          <p:cNvSpPr/>
          <p:nvPr/>
        </p:nvSpPr>
        <p:spPr bwMode="auto">
          <a:xfrm>
            <a:off x="8524896" y="4572008"/>
            <a:ext cx="785818" cy="285752"/>
          </a:xfrm>
          <a:prstGeom prst="rect">
            <a:avLst/>
          </a:prstGeom>
          <a:ln w="158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중간노드</a:t>
            </a:r>
          </a:p>
        </p:txBody>
      </p:sp>
      <p:cxnSp>
        <p:nvCxnSpPr>
          <p:cNvPr id="33" name="직선 화살표 연결선 32"/>
          <p:cNvCxnSpPr>
            <a:stCxn id="31" idx="2"/>
            <a:endCxn id="32" idx="0"/>
          </p:cNvCxnSpPr>
          <p:nvPr/>
        </p:nvCxnSpPr>
        <p:spPr bwMode="auto">
          <a:xfrm rot="5400000">
            <a:off x="8524896" y="4179099"/>
            <a:ext cx="785818" cy="1588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27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4" name="직사각형 33"/>
          <p:cNvSpPr/>
          <p:nvPr/>
        </p:nvSpPr>
        <p:spPr bwMode="auto">
          <a:xfrm>
            <a:off x="7667640" y="4572008"/>
            <a:ext cx="785818" cy="285752"/>
          </a:xfrm>
          <a:prstGeom prst="rect">
            <a:avLst/>
          </a:prstGeom>
          <a:ln w="158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중간노드</a:t>
            </a:r>
          </a:p>
        </p:txBody>
      </p:sp>
      <p:cxnSp>
        <p:nvCxnSpPr>
          <p:cNvPr id="35" name="직선 화살표 연결선 34"/>
          <p:cNvCxnSpPr>
            <a:stCxn id="31" idx="2"/>
            <a:endCxn id="34" idx="0"/>
          </p:cNvCxnSpPr>
          <p:nvPr/>
        </p:nvCxnSpPr>
        <p:spPr bwMode="auto">
          <a:xfrm rot="5400000">
            <a:off x="8096268" y="3750471"/>
            <a:ext cx="785818" cy="857256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27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8" name="직사각형 37"/>
          <p:cNvSpPr/>
          <p:nvPr/>
        </p:nvSpPr>
        <p:spPr bwMode="auto">
          <a:xfrm>
            <a:off x="9382152" y="4572008"/>
            <a:ext cx="785818" cy="285752"/>
          </a:xfrm>
          <a:prstGeom prst="rect">
            <a:avLst/>
          </a:prstGeom>
          <a:ln w="158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단말노드</a:t>
            </a:r>
          </a:p>
        </p:txBody>
      </p:sp>
      <p:cxnSp>
        <p:nvCxnSpPr>
          <p:cNvPr id="39" name="직선 화살표 연결선 38"/>
          <p:cNvCxnSpPr>
            <a:stCxn id="31" idx="2"/>
            <a:endCxn id="38" idx="0"/>
          </p:cNvCxnSpPr>
          <p:nvPr/>
        </p:nvCxnSpPr>
        <p:spPr bwMode="auto">
          <a:xfrm rot="16200000" flipH="1">
            <a:off x="8953524" y="3750471"/>
            <a:ext cx="785818" cy="857256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27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2" name="직사각형 41"/>
          <p:cNvSpPr/>
          <p:nvPr/>
        </p:nvSpPr>
        <p:spPr bwMode="auto">
          <a:xfrm>
            <a:off x="9239276" y="5572140"/>
            <a:ext cx="785818" cy="285752"/>
          </a:xfrm>
          <a:prstGeom prst="rect">
            <a:avLst/>
          </a:prstGeom>
          <a:ln w="158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단말노드</a:t>
            </a:r>
          </a:p>
        </p:txBody>
      </p:sp>
      <p:cxnSp>
        <p:nvCxnSpPr>
          <p:cNvPr id="43" name="직선 화살표 연결선 42"/>
          <p:cNvCxnSpPr>
            <a:stCxn id="32" idx="2"/>
            <a:endCxn id="42" idx="0"/>
          </p:cNvCxnSpPr>
          <p:nvPr/>
        </p:nvCxnSpPr>
        <p:spPr bwMode="auto">
          <a:xfrm rot="16200000" flipH="1">
            <a:off x="8917805" y="4857760"/>
            <a:ext cx="714380" cy="714380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27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7" name="직사각형 46"/>
          <p:cNvSpPr/>
          <p:nvPr/>
        </p:nvSpPr>
        <p:spPr bwMode="auto">
          <a:xfrm>
            <a:off x="8024830" y="5572140"/>
            <a:ext cx="785818" cy="285752"/>
          </a:xfrm>
          <a:prstGeom prst="rect">
            <a:avLst/>
          </a:prstGeom>
          <a:ln w="158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단말노드</a:t>
            </a:r>
          </a:p>
        </p:txBody>
      </p:sp>
      <p:cxnSp>
        <p:nvCxnSpPr>
          <p:cNvPr id="48" name="직선 화살표 연결선 47"/>
          <p:cNvCxnSpPr>
            <a:stCxn id="32" idx="2"/>
            <a:endCxn id="47" idx="0"/>
          </p:cNvCxnSpPr>
          <p:nvPr/>
        </p:nvCxnSpPr>
        <p:spPr bwMode="auto">
          <a:xfrm rot="5400000">
            <a:off x="8310582" y="4964917"/>
            <a:ext cx="714380" cy="500066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27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1" name="직사각형 50"/>
          <p:cNvSpPr/>
          <p:nvPr/>
        </p:nvSpPr>
        <p:spPr bwMode="auto">
          <a:xfrm>
            <a:off x="6953260" y="5572140"/>
            <a:ext cx="785818" cy="285752"/>
          </a:xfrm>
          <a:prstGeom prst="rect">
            <a:avLst/>
          </a:prstGeom>
          <a:ln w="158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단말노드</a:t>
            </a:r>
          </a:p>
        </p:txBody>
      </p:sp>
      <p:cxnSp>
        <p:nvCxnSpPr>
          <p:cNvPr id="52" name="직선 화살표 연결선 51"/>
          <p:cNvCxnSpPr>
            <a:stCxn id="34" idx="2"/>
            <a:endCxn id="51" idx="0"/>
          </p:cNvCxnSpPr>
          <p:nvPr/>
        </p:nvCxnSpPr>
        <p:spPr bwMode="auto">
          <a:xfrm rot="5400000">
            <a:off x="7346169" y="4857760"/>
            <a:ext cx="714380" cy="714380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27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5" name="오른쪽 화살표 54"/>
          <p:cNvSpPr/>
          <p:nvPr/>
        </p:nvSpPr>
        <p:spPr bwMode="auto">
          <a:xfrm>
            <a:off x="6381756" y="4214818"/>
            <a:ext cx="714380" cy="571504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5.3 </a:t>
            </a:r>
            <a:r>
              <a:rPr lang="ko-KR" altLang="en-US" dirty="0" smtClean="0"/>
              <a:t>기본 설계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트리노드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추상화 결과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파일은 </a:t>
            </a:r>
            <a:r>
              <a:rPr lang="ko-KR" altLang="en-US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노드이다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폴더도 </a:t>
            </a:r>
            <a:r>
              <a:rPr lang="ko-KR" altLang="en-US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노드이다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폴더는 </a:t>
            </a:r>
            <a:r>
              <a:rPr lang="ko-KR" altLang="en-US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노드를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가진다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</a:p>
          <a:p>
            <a:pPr lvl="1"/>
            <a:r>
              <a:rPr lang="ko-KR" altLang="en-US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노드는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하나의 폴더를 가진다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3309922" y="3286124"/>
            <a:ext cx="1500198" cy="42862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300" b="1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Node</a:t>
            </a:r>
            <a:endParaRPr kumimoji="1" lang="ko-KR" altLang="en-US" sz="13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3309922" y="3714752"/>
            <a:ext cx="1500198" cy="7143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3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3309922" y="3786190"/>
            <a:ext cx="1500198" cy="7143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3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" name="꺾인 연결선 7"/>
          <p:cNvCxnSpPr>
            <a:stCxn id="22" idx="3"/>
            <a:endCxn id="5" idx="1"/>
          </p:cNvCxnSpPr>
          <p:nvPr/>
        </p:nvCxnSpPr>
        <p:spPr bwMode="auto">
          <a:xfrm>
            <a:off x="2309790" y="3500438"/>
            <a:ext cx="1000132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이등변 삼각형 8"/>
          <p:cNvSpPr/>
          <p:nvPr/>
        </p:nvSpPr>
        <p:spPr bwMode="auto">
          <a:xfrm>
            <a:off x="3952864" y="3857628"/>
            <a:ext cx="214314" cy="214314"/>
          </a:xfrm>
          <a:prstGeom prst="triangle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" name="꺾인 연결선 78"/>
          <p:cNvCxnSpPr>
            <a:stCxn id="11" idx="0"/>
            <a:endCxn id="9" idx="3"/>
          </p:cNvCxnSpPr>
          <p:nvPr/>
        </p:nvCxnSpPr>
        <p:spPr bwMode="auto">
          <a:xfrm rot="5400000" flipH="1" flipV="1">
            <a:off x="3167046" y="4036223"/>
            <a:ext cx="857256" cy="928694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직사각형 10"/>
          <p:cNvSpPr/>
          <p:nvPr/>
        </p:nvSpPr>
        <p:spPr bwMode="auto">
          <a:xfrm>
            <a:off x="2381228" y="4929198"/>
            <a:ext cx="1500198" cy="42862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3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File</a:t>
            </a:r>
            <a:endParaRPr kumimoji="1" lang="ko-KR" altLang="en-US" sz="13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2381228" y="5357826"/>
            <a:ext cx="1500198" cy="7143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3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2381228" y="5429264"/>
            <a:ext cx="1500198" cy="7143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3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4238616" y="4929198"/>
            <a:ext cx="1500198" cy="42862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3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Folder</a:t>
            </a:r>
            <a:endParaRPr kumimoji="1" lang="ko-KR" altLang="en-US" sz="13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4238616" y="5357826"/>
            <a:ext cx="1500198" cy="7143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3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4238616" y="5429264"/>
            <a:ext cx="1500198" cy="7143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3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꺾인 연결선 78"/>
          <p:cNvCxnSpPr>
            <a:stCxn id="15" idx="0"/>
            <a:endCxn id="9" idx="3"/>
          </p:cNvCxnSpPr>
          <p:nvPr/>
        </p:nvCxnSpPr>
        <p:spPr bwMode="auto">
          <a:xfrm rot="16200000" flipV="1">
            <a:off x="4095740" y="4036223"/>
            <a:ext cx="857256" cy="928694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직사각형 21"/>
          <p:cNvSpPr/>
          <p:nvPr/>
        </p:nvSpPr>
        <p:spPr bwMode="auto">
          <a:xfrm>
            <a:off x="809592" y="3286124"/>
            <a:ext cx="1500198" cy="42862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3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Client</a:t>
            </a:r>
            <a:endParaRPr kumimoji="1" lang="ko-KR" altLang="en-US" sz="13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809592" y="3714752"/>
            <a:ext cx="1500198" cy="7143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3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809592" y="3786190"/>
            <a:ext cx="1500198" cy="7143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3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6810384" y="1371764"/>
            <a:ext cx="3286148" cy="4986194"/>
          </a:xfrm>
          <a:prstGeom prst="rect">
            <a:avLst/>
          </a:prstGeom>
          <a:solidFill>
            <a:srgbClr val="F3FFF3"/>
          </a:solidFill>
          <a:ln w="9525">
            <a:solidFill>
              <a:srgbClr val="C0C0C0"/>
            </a:solidFill>
            <a:miter lim="800000"/>
            <a:headEnd/>
            <a:tailEnd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vert="horz" wrap="square" lIns="103843" tIns="51922" rIns="103843" bIns="51922" numCol="1" anchor="t" anchorCtr="0" compatLnSpc="1">
            <a:prstTxWarp prst="textNoShape">
              <a:avLst/>
            </a:prstTxWarp>
            <a:spAutoFit/>
          </a:bodyPr>
          <a:lstStyle/>
          <a:p>
            <a:pPr marL="388938" marR="0" lvl="0" indent="-388938" algn="l" defTabSz="1038225" rtl="0" eaLnBrk="0" fontAlgn="base" latinLnBrk="1" hangingPunct="0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public abstract class Node</a:t>
            </a: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{</a:t>
            </a:r>
          </a:p>
          <a:p>
            <a:pPr marL="388938" marR="0" lvl="0" indent="-388938" algn="l" defTabSz="1038225" rtl="0" eaLnBrk="0" fontAlgn="base" latinLnBrk="1" hangingPunct="0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	// </a:t>
            </a: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공통 인터페이스</a:t>
            </a:r>
            <a:endParaRPr kumimoji="1" lang="en-US" altLang="ko-KR" sz="14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388938" marR="0" lvl="0" indent="-388938" algn="l" defTabSz="1038225" rtl="0" eaLnBrk="0" fontAlgn="base" latinLnBrk="1" hangingPunct="0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	….</a:t>
            </a:r>
          </a:p>
          <a:p>
            <a:pPr marL="388938" marR="0" lvl="0" indent="-388938" algn="l" defTabSz="1038225" rtl="0" eaLnBrk="0" fontAlgn="base" latinLnBrk="1" hangingPunct="0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	protected Node(){</a:t>
            </a:r>
          </a:p>
          <a:p>
            <a:pPr marL="388938" marR="0" lvl="0" indent="-388938" algn="l" defTabSz="1038225" rtl="0" eaLnBrk="0" fontAlgn="base" latinLnBrk="1" hangingPunct="0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		…</a:t>
            </a:r>
          </a:p>
          <a:p>
            <a:pPr marL="388938" marR="0" lvl="0" indent="-388938" algn="l" defTabSz="1038225" rtl="0" eaLnBrk="0" fontAlgn="base" latinLnBrk="1" hangingPunct="0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	}</a:t>
            </a:r>
          </a:p>
          <a:p>
            <a:pPr marL="388938" marR="0" lvl="0" indent="-388938" algn="l" defTabSz="1038225" rtl="0" eaLnBrk="0" fontAlgn="base" latinLnBrk="1" hangingPunct="0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	….</a:t>
            </a:r>
          </a:p>
          <a:p>
            <a:pPr marL="388938" marR="0" lvl="0" indent="-388938" algn="l" defTabSz="1038225" rtl="0" eaLnBrk="0" fontAlgn="base" latinLnBrk="1" hangingPunct="0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}</a:t>
            </a:r>
          </a:p>
          <a:p>
            <a:pPr marL="388938" marR="0" lvl="0" indent="-388938" algn="l" defTabSz="1038225" rtl="0" eaLnBrk="0" fontAlgn="base" latinLnBrk="1" hangingPunct="0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/>
            </a:pPr>
            <a:endParaRPr kumimoji="1" lang="en-US" altLang="ko-KR" sz="14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388938" marR="0" lvl="0" indent="-388938" algn="l" defTabSz="1038225" rtl="0" eaLnBrk="0" fontAlgn="base" latinLnBrk="1" hangingPunct="0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/>
            </a:pPr>
            <a:endParaRPr kumimoji="1" lang="en-US" altLang="ko-KR" sz="14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388938" marR="0" lvl="0" indent="-388938" algn="l" defTabSz="1038225" rtl="0" eaLnBrk="0" fontAlgn="base" latinLnBrk="1" hangingPunct="0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public class Folder extends Node </a:t>
            </a: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{</a:t>
            </a:r>
          </a:p>
          <a:p>
            <a:pPr marL="388938" marR="0" lvl="0" indent="-388938" algn="l" defTabSz="1038225" rtl="0" eaLnBrk="0" fontAlgn="base" latinLnBrk="1" hangingPunct="0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	public Folder() {</a:t>
            </a:r>
          </a:p>
          <a:p>
            <a:pPr marL="388938" marR="0" lvl="0" indent="-388938" algn="l" defTabSz="1038225" rtl="0" eaLnBrk="0" fontAlgn="base" latinLnBrk="1" hangingPunct="0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		…</a:t>
            </a:r>
          </a:p>
          <a:p>
            <a:pPr marL="388938" marR="0" lvl="0" indent="-388938" algn="l" defTabSz="1038225" rtl="0" eaLnBrk="0" fontAlgn="base" latinLnBrk="1" hangingPunct="0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	}</a:t>
            </a:r>
          </a:p>
          <a:p>
            <a:pPr marL="388938" marR="0" lvl="0" indent="-388938" algn="l" defTabSz="1038225" rtl="0" eaLnBrk="0" fontAlgn="base" latinLnBrk="1" hangingPunct="0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	// </a:t>
            </a: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공통 인터페이스 재정의</a:t>
            </a:r>
            <a:endParaRPr kumimoji="1" lang="en-US" altLang="ko-KR" sz="14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388938" marR="0" lvl="0" indent="-388938" algn="l" defTabSz="1038225" rtl="0" eaLnBrk="0" fontAlgn="base" latinLnBrk="1" hangingPunct="0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	private List&lt;Node&gt; nodes;</a:t>
            </a:r>
          </a:p>
          <a:p>
            <a:pPr marL="388938" marR="0" lvl="0" indent="-388938" algn="l" defTabSz="1038225" rtl="0" eaLnBrk="0" fontAlgn="base" latinLnBrk="1" hangingPunct="0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}</a:t>
            </a:r>
          </a:p>
          <a:p>
            <a:pPr marL="388938" marR="0" lvl="0" indent="-388938" algn="l" defTabSz="1038225" rtl="0" eaLnBrk="0" fontAlgn="base" latinLnBrk="1" hangingPunct="0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/>
            </a:pPr>
            <a:endParaRPr kumimoji="1" lang="en-US" altLang="ko-KR" sz="14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388938" marR="0" lvl="0" indent="-388938" algn="l" defTabSz="1038225" rtl="0" eaLnBrk="0" fontAlgn="base" latinLnBrk="1" hangingPunct="0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/>
            </a:pPr>
            <a:endParaRPr kumimoji="1" lang="en-US" altLang="ko-KR" sz="14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388938" marR="0" lvl="0" indent="-388938" algn="l" defTabSz="1038225" rtl="0" eaLnBrk="0" fontAlgn="base" latinLnBrk="1" hangingPunct="0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public class File extends Node </a:t>
            </a: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{</a:t>
            </a:r>
          </a:p>
          <a:p>
            <a:pPr marL="388938" marR="0" lvl="0" indent="-388938" algn="l" defTabSz="1038225" rtl="0" eaLnBrk="0" fontAlgn="base" latinLnBrk="1" hangingPunct="0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	public File() {</a:t>
            </a:r>
          </a:p>
          <a:p>
            <a:pPr marL="388938" marR="0" lvl="0" indent="-388938" algn="l" defTabSz="1038225" rtl="0" eaLnBrk="0" fontAlgn="base" latinLnBrk="1" hangingPunct="0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		…..</a:t>
            </a:r>
          </a:p>
          <a:p>
            <a:pPr marL="388938" marR="0" lvl="0" indent="-388938" algn="l" defTabSz="1038225" rtl="0" eaLnBrk="0" fontAlgn="base" latinLnBrk="1" hangingPunct="0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	}</a:t>
            </a:r>
          </a:p>
          <a:p>
            <a:pPr marL="388938" marR="0" lvl="0" indent="-388938" algn="l" defTabSz="1038225" rtl="0" eaLnBrk="0" fontAlgn="base" latinLnBrk="1" hangingPunct="0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	// </a:t>
            </a:r>
            <a:r>
              <a:rPr kumimoji="1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공통 인터페이스 재정의</a:t>
            </a:r>
            <a:endParaRPr kumimoji="1" lang="en-US" altLang="ko-KR" sz="14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388938" marR="0" lvl="0" indent="-388938" algn="l" defTabSz="1038225" rtl="0" eaLnBrk="0" fontAlgn="base" latinLnBrk="1" hangingPunct="0">
              <a:lnSpc>
                <a:spcPts val="12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} </a:t>
            </a:r>
            <a:endParaRPr kumimoji="1" lang="en-US" altLang="ko-KR" sz="1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28" name="다이아몬드 27"/>
          <p:cNvSpPr/>
          <p:nvPr/>
        </p:nvSpPr>
        <p:spPr bwMode="auto">
          <a:xfrm>
            <a:off x="5738814" y="5072074"/>
            <a:ext cx="285752" cy="142876"/>
          </a:xfrm>
          <a:prstGeom prst="diamond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0" name="꺾인 연결선 29"/>
          <p:cNvCxnSpPr>
            <a:stCxn id="28" idx="3"/>
            <a:endCxn id="5" idx="3"/>
          </p:cNvCxnSpPr>
          <p:nvPr/>
        </p:nvCxnSpPr>
        <p:spPr bwMode="auto">
          <a:xfrm flipH="1" flipV="1">
            <a:off x="4810120" y="3500438"/>
            <a:ext cx="1214446" cy="1643074"/>
          </a:xfrm>
          <a:prstGeom prst="bentConnector3">
            <a:avLst>
              <a:gd name="adj1" fmla="val -18823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4810120" y="3214686"/>
            <a:ext cx="714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- nodes</a:t>
            </a:r>
            <a:endParaRPr lang="ko-KR" altLang="en-US" sz="1200"/>
          </a:p>
        </p:txBody>
      </p:sp>
      <p:sp>
        <p:nvSpPr>
          <p:cNvPr id="32" name="TextBox 31"/>
          <p:cNvSpPr txBox="1"/>
          <p:nvPr/>
        </p:nvSpPr>
        <p:spPr>
          <a:xfrm>
            <a:off x="4810120" y="3509191"/>
            <a:ext cx="714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0..*</a:t>
            </a:r>
            <a:endParaRPr lang="ko-KR" altLang="en-US" sz="1200"/>
          </a:p>
        </p:txBody>
      </p:sp>
      <p:sp>
        <p:nvSpPr>
          <p:cNvPr id="33" name="TextBox 32"/>
          <p:cNvSpPr txBox="1"/>
          <p:nvPr/>
        </p:nvSpPr>
        <p:spPr>
          <a:xfrm>
            <a:off x="5738814" y="4866513"/>
            <a:ext cx="714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1</a:t>
            </a:r>
            <a:endParaRPr lang="ko-KR" altLang="en-US" sz="1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1.3.1 </a:t>
            </a:r>
            <a:r>
              <a:rPr lang="ko-KR" altLang="en-US" dirty="0" smtClean="0"/>
              <a:t>생성 패턴</a:t>
            </a:r>
            <a:r>
              <a:rPr lang="en-US" altLang="ko-KR" dirty="0" smtClean="0"/>
              <a:t>(creational patterns)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315662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Abstract factory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패턴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err="1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인스턴스화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 할 </a:t>
            </a:r>
            <a:r>
              <a:rPr lang="ko-KR" altLang="en-US" dirty="0" err="1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팩토리에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 대한 결정을 중앙 집중화 함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Factory method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패턴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여러 개의 구현 중에 특정 타입의 객체를 선택 생성하는 작업을 중앙 집중화 함  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Builder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패턴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생성 절차는 동일하나 서로 다른 결과를 가져오는 경우</a:t>
            </a: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,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복잡한 객체의 구축을 표현</a:t>
            </a: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(representation)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과 분리함 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Prototype pattern</a:t>
            </a:r>
          </a:p>
          <a:p>
            <a:pPr lvl="1"/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어떤 애플리케이션에서 표준적인 객체 생성이 값비쌀 때 사용함 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Singleton pattern</a:t>
            </a:r>
          </a:p>
          <a:p>
            <a:pPr lvl="1"/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클래스의 객체 생성을 하나로 제한함 </a:t>
            </a:r>
            <a:endParaRPr lang="ko-KR" altLang="en-US" dirty="0">
              <a:latin typeface="Optima" panose="00000400000000000000" pitchFamily="2" charset="2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5.3 </a:t>
            </a:r>
            <a:r>
              <a:rPr lang="ko-KR" altLang="en-US" dirty="0" smtClean="0"/>
              <a:t>기본 설계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인터페이스 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속성</a:t>
            </a:r>
            <a:endParaRPr lang="en-US" altLang="ko-KR" sz="18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name: </a:t>
            </a:r>
            <a:r>
              <a:rPr lang="ko-KR" altLang="en-US" sz="1600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노드의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이름</a:t>
            </a:r>
            <a:endParaRPr lang="en-US" altLang="ko-KR" sz="16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size: </a:t>
            </a:r>
            <a:r>
              <a:rPr lang="ko-KR" altLang="en-US" sz="1600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노드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크기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바이트 단위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)</a:t>
            </a:r>
          </a:p>
          <a:p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오퍼레이션</a:t>
            </a:r>
            <a:endParaRPr lang="en-US" altLang="ko-KR" sz="18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en-US" altLang="ko-KR" sz="1600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getChildren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(), </a:t>
            </a:r>
            <a:r>
              <a:rPr lang="en-US" altLang="ko-KR" sz="1600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getChild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</a:t>
            </a:r>
            <a:r>
              <a:rPr lang="en-US" altLang="ko-KR" sz="1600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int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index): 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하위 </a:t>
            </a:r>
            <a:r>
              <a:rPr lang="ko-KR" altLang="en-US" sz="1600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노드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가져오기 </a:t>
            </a:r>
            <a:endParaRPr lang="en-US" altLang="ko-KR" sz="16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en-US" altLang="ko-KR" sz="1600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getSize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(): 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크기 계산하기</a:t>
            </a:r>
            <a:endParaRPr lang="en-US" altLang="ko-KR" sz="16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en-US" altLang="ko-KR" sz="1600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getParent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(): 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부모 </a:t>
            </a:r>
            <a:r>
              <a:rPr lang="ko-KR" altLang="en-US" sz="1600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노드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가져오기 </a:t>
            </a:r>
            <a:endParaRPr lang="ko-KR" altLang="en-US" sz="16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4024302" y="3786190"/>
            <a:ext cx="2500330" cy="428628"/>
          </a:xfrm>
          <a:prstGeom prst="rect">
            <a:avLst/>
          </a:prstGeom>
          <a:solidFill>
            <a:srgbClr val="FFFFBD"/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300" b="1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Node</a:t>
            </a:r>
            <a:endParaRPr kumimoji="1" lang="ko-KR" altLang="en-US" sz="13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4024302" y="4214818"/>
            <a:ext cx="2500330" cy="571504"/>
          </a:xfrm>
          <a:prstGeom prst="rect">
            <a:avLst/>
          </a:prstGeom>
          <a:solidFill>
            <a:srgbClr val="FFFFBD"/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3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sz="13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name:String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3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-size:long</a:t>
            </a:r>
            <a:endParaRPr kumimoji="1" lang="ko-KR" altLang="en-US" sz="13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4024302" y="4786322"/>
            <a:ext cx="2500330" cy="1000132"/>
          </a:xfrm>
          <a:prstGeom prst="rect">
            <a:avLst/>
          </a:prstGeom>
          <a:solidFill>
            <a:srgbClr val="FFFFBD"/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3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+getChild</a:t>
            </a:r>
            <a:r>
              <a:rPr lang="en-US" altLang="ko-KR" sz="13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ren</a:t>
            </a:r>
            <a:r>
              <a:rPr kumimoji="1" lang="en-US" altLang="ko-KR" sz="13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():List&lt;Node&gt;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3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+getChild(int):Node</a:t>
            </a:r>
            <a:endParaRPr kumimoji="1" lang="en-US" altLang="ko-KR" sz="13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3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+getSize():long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3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+getParent():Node</a:t>
            </a:r>
            <a:endParaRPr kumimoji="1" lang="ko-KR" altLang="en-US" sz="13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5.3 </a:t>
            </a:r>
            <a:r>
              <a:rPr lang="ko-KR" altLang="en-US" dirty="0" smtClean="0"/>
              <a:t>기본 설계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트리노드</a:t>
            </a:r>
            <a:r>
              <a:rPr lang="ko-KR" altLang="en-US" dirty="0" smtClean="0"/>
              <a:t> 항해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폴더의 </a:t>
            </a:r>
            <a:r>
              <a:rPr lang="ko-KR" altLang="en-US" sz="1800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자식노드</a:t>
            </a: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파일</a:t>
            </a: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/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폴더</a:t>
            </a: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)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목록을 요청</a:t>
            </a:r>
          </a:p>
          <a:p>
            <a:pPr lvl="1"/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폴더는 </a:t>
            </a:r>
            <a:r>
              <a:rPr lang="ko-KR" altLang="en-US" sz="1600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자식노드를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열거하기 위한 인터페이스 필요함</a:t>
            </a:r>
            <a:endParaRPr lang="en-US" altLang="ko-KR" sz="16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en-US" altLang="ko-KR" sz="14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public Node </a:t>
            </a:r>
            <a:r>
              <a:rPr lang="en-US" altLang="ko-KR" sz="1400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getChild</a:t>
            </a:r>
            <a:r>
              <a:rPr lang="en-US" altLang="ko-KR" sz="14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</a:t>
            </a:r>
            <a:r>
              <a:rPr lang="en-US" altLang="ko-KR" sz="1400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int</a:t>
            </a:r>
            <a:r>
              <a:rPr lang="en-US" altLang="ko-KR" sz="14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index); </a:t>
            </a:r>
          </a:p>
          <a:p>
            <a:pPr lvl="2"/>
            <a:r>
              <a:rPr lang="en-US" altLang="ko-KR" sz="14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public List&lt;Node&gt; </a:t>
            </a:r>
            <a:r>
              <a:rPr lang="en-US" altLang="ko-KR" sz="1400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getChildren</a:t>
            </a:r>
            <a:r>
              <a:rPr lang="en-US" altLang="ko-KR" sz="14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(); </a:t>
            </a:r>
          </a:p>
          <a:p>
            <a:pPr lvl="1"/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List&lt;Node&gt;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에는 파일과 </a:t>
            </a:r>
            <a:r>
              <a:rPr lang="ko-KR" altLang="en-US" sz="1600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디렉토리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모두 포함</a:t>
            </a:r>
            <a:endParaRPr lang="en-US" altLang="ko-KR" sz="16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sz="1600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노드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파일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/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폴더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)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의 크기를 알려주는 인터페이스 필요함 </a:t>
            </a:r>
            <a:endParaRPr lang="en-US" altLang="ko-KR" sz="16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en-US" altLang="ko-KR" sz="14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public long size(); </a:t>
            </a:r>
            <a:r>
              <a:rPr lang="ko-KR" altLang="en-US" sz="14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978472" y="3178263"/>
            <a:ext cx="5357850" cy="2031539"/>
          </a:xfrm>
          <a:prstGeom prst="rect">
            <a:avLst/>
          </a:prstGeom>
          <a:solidFill>
            <a:srgbClr val="F3FFF3"/>
          </a:solidFill>
          <a:ln w="9525">
            <a:solidFill>
              <a:srgbClr val="C0C0C0"/>
            </a:solidFill>
            <a:miter lim="800000"/>
            <a:headEnd/>
            <a:tailEnd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vert="horz" wrap="square" lIns="103843" tIns="51922" rIns="103843" bIns="51922" numCol="1" anchor="t" anchorCtr="0" compatLnSpc="1">
            <a:prstTxWarp prst="textNoShape">
              <a:avLst/>
            </a:prstTxWarp>
            <a:spAutoFit/>
          </a:bodyPr>
          <a:lstStyle/>
          <a:p>
            <a:pPr marL="388938" lvl="0" indent="-388938" algn="l" defTabSz="1038225" eaLnBrk="0" hangingPunct="0">
              <a:lnSpc>
                <a:spcPts val="1200"/>
              </a:lnSpc>
              <a:buSzPct val="90000"/>
              <a:defRPr/>
            </a:pP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public long size() {</a:t>
            </a:r>
          </a:p>
          <a:p>
            <a:pPr marL="388938" lvl="0" indent="-388938" algn="l" defTabSz="1038225" eaLnBrk="0" hangingPunct="0">
              <a:lnSpc>
                <a:spcPts val="1200"/>
              </a:lnSpc>
              <a:buSzPct val="90000"/>
              <a:defRPr/>
            </a:pPr>
            <a:r>
              <a:rPr lang="en-US" altLang="ko-KR" sz="1400" kern="0" smtClean="0">
                <a:latin typeface="맑은 고딕" pitchFamily="50" charset="-127"/>
                <a:ea typeface="맑은 고딕" pitchFamily="50" charset="-127"/>
              </a:rPr>
              <a:t>	long total = 0;</a:t>
            </a:r>
          </a:p>
          <a:p>
            <a:pPr marL="388938" lvl="0" indent="-388938" algn="l" defTabSz="1038225" eaLnBrk="0" hangingPunct="0">
              <a:lnSpc>
                <a:spcPts val="1200"/>
              </a:lnSpc>
              <a:buSzPct val="90000"/>
              <a:defRPr/>
            </a:pPr>
            <a:r>
              <a:rPr lang="en-US" altLang="ko-KR" sz="1400" kern="0" smtClean="0">
                <a:latin typeface="맑은 고딕" pitchFamily="50" charset="-127"/>
                <a:ea typeface="맑은 고딕" pitchFamily="50" charset="-127"/>
              </a:rPr>
              <a:t>	int childCount = nodes.size(); </a:t>
            </a:r>
          </a:p>
          <a:p>
            <a:pPr marL="388938" lvl="0" indent="-388938" algn="l" defTabSz="1038225" eaLnBrk="0" hangingPunct="0">
              <a:lnSpc>
                <a:spcPts val="1200"/>
              </a:lnSpc>
              <a:buSzPct val="90000"/>
              <a:defRPr/>
            </a:pPr>
            <a:r>
              <a:rPr lang="en-US" altLang="ko-KR" sz="1400" kern="0" smtClean="0">
                <a:latin typeface="맑은 고딕" pitchFamily="50" charset="-127"/>
                <a:ea typeface="맑은 고딕" pitchFamily="50" charset="-127"/>
              </a:rPr>
              <a:t>	…</a:t>
            </a:r>
          </a:p>
          <a:p>
            <a:pPr marL="388938" lvl="0" indent="-388938" algn="l" defTabSz="1038225" eaLnBrk="0" hangingPunct="0">
              <a:lnSpc>
                <a:spcPts val="1200"/>
              </a:lnSpc>
              <a:buSzPct val="90000"/>
              <a:defRPr/>
            </a:pPr>
            <a:r>
              <a:rPr lang="en-US" altLang="ko-KR" sz="1400" kern="0" smtClean="0">
                <a:latin typeface="맑은 고딕" pitchFamily="50" charset="-127"/>
                <a:ea typeface="맑은 고딕" pitchFamily="50" charset="-127"/>
              </a:rPr>
              <a:t>	for (int i=0; i&lt;childCount; i++) {</a:t>
            </a:r>
          </a:p>
          <a:p>
            <a:pPr marL="388938" lvl="0" indent="-388938" algn="l" defTabSz="1038225" eaLnBrk="0" hangingPunct="0">
              <a:lnSpc>
                <a:spcPts val="1200"/>
              </a:lnSpc>
              <a:buSzPct val="90000"/>
              <a:defRPr/>
            </a:pPr>
            <a:r>
              <a:rPr lang="en-US" altLang="ko-KR" sz="1400" kern="0" smtClean="0">
                <a:latin typeface="맑은 고딕" pitchFamily="50" charset="-127"/>
                <a:ea typeface="맑은 고딕" pitchFamily="50" charset="-127"/>
              </a:rPr>
              <a:t>		total += getChild(i).size();</a:t>
            </a:r>
          </a:p>
          <a:p>
            <a:pPr marL="388938" lvl="0" indent="-388938" algn="l" defTabSz="1038225" eaLnBrk="0" hangingPunct="0">
              <a:lnSpc>
                <a:spcPts val="1200"/>
              </a:lnSpc>
              <a:buSzPct val="90000"/>
              <a:defRPr/>
            </a:pPr>
            <a:r>
              <a:rPr lang="en-US" altLang="ko-KR" sz="1400" kern="0" smtClean="0">
                <a:latin typeface="맑은 고딕" pitchFamily="50" charset="-127"/>
                <a:ea typeface="맑은 고딕" pitchFamily="50" charset="-127"/>
              </a:rPr>
              <a:t>	}</a:t>
            </a:r>
          </a:p>
          <a:p>
            <a:pPr marL="388938" lvl="0" indent="-388938" algn="l" defTabSz="1038225" eaLnBrk="0" hangingPunct="0">
              <a:lnSpc>
                <a:spcPts val="1200"/>
              </a:lnSpc>
              <a:buSzPct val="90000"/>
              <a:defRPr/>
            </a:pPr>
            <a:r>
              <a:rPr lang="en-US" altLang="ko-KR" sz="1400" kern="0" smtClean="0">
                <a:latin typeface="맑은 고딕" pitchFamily="50" charset="-127"/>
                <a:ea typeface="맑은 고딕" pitchFamily="50" charset="-127"/>
              </a:rPr>
              <a:t>	</a:t>
            </a:r>
          </a:p>
          <a:p>
            <a:pPr marL="388938" lvl="0" indent="-388938" algn="l" defTabSz="1038225" eaLnBrk="0" hangingPunct="0">
              <a:lnSpc>
                <a:spcPts val="1200"/>
              </a:lnSpc>
              <a:buSzPct val="90000"/>
              <a:defRPr/>
            </a:pPr>
            <a:r>
              <a:rPr lang="en-US" altLang="ko-KR" sz="1400" kern="0" smtClean="0">
                <a:latin typeface="맑은 고딕" pitchFamily="50" charset="-127"/>
                <a:ea typeface="맑은 고딕" pitchFamily="50" charset="-127"/>
              </a:rPr>
              <a:t>	return total;</a:t>
            </a:r>
          </a:p>
          <a:p>
            <a:pPr marL="388938" lvl="0" indent="-388938" algn="l" defTabSz="1038225" eaLnBrk="0" hangingPunct="0">
              <a:lnSpc>
                <a:spcPts val="1200"/>
              </a:lnSpc>
              <a:buSzPct val="90000"/>
              <a:defRPr/>
            </a:pP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}	</a:t>
            </a:r>
            <a:endParaRPr lang="en-US" altLang="ko-KR" sz="1400" b="1" ker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978472" y="5366712"/>
            <a:ext cx="5357850" cy="652700"/>
          </a:xfrm>
          <a:prstGeom prst="rect">
            <a:avLst/>
          </a:prstGeom>
          <a:solidFill>
            <a:srgbClr val="F3FFF3"/>
          </a:solidFill>
          <a:ln w="9525">
            <a:solidFill>
              <a:srgbClr val="C0C0C0"/>
            </a:solidFill>
            <a:miter lim="800000"/>
            <a:headEnd/>
            <a:tailEnd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vert="horz" wrap="square" lIns="103843" tIns="51922" rIns="103843" bIns="51922" numCol="1" anchor="t" anchorCtr="0" compatLnSpc="1">
            <a:prstTxWarp prst="textNoShape">
              <a:avLst/>
            </a:prstTxWarp>
            <a:spAutoFit/>
          </a:bodyPr>
          <a:lstStyle/>
          <a:p>
            <a:pPr marL="388938" lvl="0" indent="-388938" algn="l" defTabSz="1038225" eaLnBrk="0" hangingPunct="0">
              <a:lnSpc>
                <a:spcPts val="1200"/>
              </a:lnSpc>
              <a:buSzPct val="90000"/>
              <a:defRPr/>
            </a:pP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public long size() {</a:t>
            </a:r>
          </a:p>
          <a:p>
            <a:pPr marL="388938" lvl="0" indent="-388938" algn="l" defTabSz="1038225" eaLnBrk="0" hangingPunct="0">
              <a:lnSpc>
                <a:spcPts val="1200"/>
              </a:lnSpc>
              <a:buSzPct val="90000"/>
              <a:defRPr/>
            </a:pPr>
            <a:r>
              <a:rPr lang="en-US" altLang="ko-KR" sz="1400" kern="0" smtClean="0">
                <a:latin typeface="맑은 고딕" pitchFamily="50" charset="-127"/>
                <a:ea typeface="맑은 고딕" pitchFamily="50" charset="-127"/>
              </a:rPr>
              <a:t>	return this.size; </a:t>
            </a:r>
          </a:p>
          <a:p>
            <a:pPr marL="388938" lvl="0" indent="-388938" algn="l" defTabSz="1038225" eaLnBrk="0" hangingPunct="0">
              <a:lnSpc>
                <a:spcPts val="1200"/>
              </a:lnSpc>
              <a:buSzPct val="90000"/>
              <a:defRPr/>
            </a:pP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}	</a:t>
            </a:r>
            <a:endParaRPr lang="en-US" altLang="ko-KR" sz="1400" b="1" ker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타원 7"/>
          <p:cNvSpPr/>
          <p:nvPr/>
        </p:nvSpPr>
        <p:spPr bwMode="auto">
          <a:xfrm>
            <a:off x="7907694" y="2780910"/>
            <a:ext cx="857256" cy="857256"/>
          </a:xfrm>
          <a:prstGeom prst="ellips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400" b="1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맑은 고딕" pitchFamily="50" charset="-127"/>
                <a:ea typeface="맑은 고딕" pitchFamily="50" charset="-127"/>
              </a:rPr>
              <a:t>폴더에서</a:t>
            </a:r>
          </a:p>
        </p:txBody>
      </p:sp>
      <p:sp>
        <p:nvSpPr>
          <p:cNvPr id="9" name="타원 8"/>
          <p:cNvSpPr/>
          <p:nvPr/>
        </p:nvSpPr>
        <p:spPr bwMode="auto">
          <a:xfrm>
            <a:off x="7907694" y="5281240"/>
            <a:ext cx="857256" cy="857256"/>
          </a:xfrm>
          <a:prstGeom prst="ellips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400" b="1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맑은 고딕" pitchFamily="50" charset="-127"/>
                <a:ea typeface="맑은 고딕" pitchFamily="50" charset="-127"/>
              </a:rPr>
              <a:t>파일에서</a:t>
            </a:r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5.4 </a:t>
            </a:r>
            <a:r>
              <a:rPr lang="ko-KR" altLang="en-US" dirty="0" smtClean="0"/>
              <a:t>적용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패턴 </a:t>
            </a:r>
            <a:r>
              <a:rPr lang="en-US" altLang="ko-KR" dirty="0" smtClean="0"/>
              <a:t>– Composite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(1/7)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2381027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의도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부분과 전체의 계층을 표현하기 위해 복합 객체를 </a:t>
            </a:r>
            <a:r>
              <a:rPr lang="ko-KR" altLang="en-US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트리로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구성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클라이언트가 개별 객체와 복합 객체를 동일한 방법으로 다룸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marL="230188" lvl="1" indent="0">
              <a:buNone/>
            </a:pP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동기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현장에서 만난 문제점을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Composite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패턴을 통해 그 대안을 찾고자 한다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추상화 또는 일반화 하기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책임의 위임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5.4 </a:t>
            </a:r>
            <a:r>
              <a:rPr lang="ko-KR" altLang="en-US" dirty="0" smtClean="0"/>
              <a:t>적용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패턴 </a:t>
            </a:r>
            <a:r>
              <a:rPr lang="en-US" altLang="ko-KR" dirty="0" smtClean="0"/>
              <a:t>– Composite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(2/7)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[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예제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]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추상화 또는 일반화 하기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부서와 직원은 조직 </a:t>
            </a:r>
            <a:r>
              <a:rPr lang="ko-KR" altLang="en-US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트리구조의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일부로 동일한 객체로 추상화가 가능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클라이언트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회사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)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가 다루기 쉽도록 동일한 행위를 식별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4595806" y="2796732"/>
            <a:ext cx="1643074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Party</a:t>
            </a:r>
            <a:endParaRPr kumimoji="1" lang="ko-KR" altLang="en-US" sz="12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4595806" y="3153923"/>
            <a:ext cx="1643074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4595806" y="3225361"/>
            <a:ext cx="1643074" cy="78581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8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getGender</a:t>
            </a:r>
            <a:r>
              <a:rPr kumimoji="1" lang="en-US" altLang="ko-KR" sz="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() : String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800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add(Party)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8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getChildren</a:t>
            </a:r>
            <a:r>
              <a:rPr kumimoji="1" lang="en-US" altLang="ko-KR" sz="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800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1" lang="en-US" altLang="ko-KR" sz="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: Party[]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800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print() : void</a:t>
            </a:r>
            <a:endParaRPr kumimoji="1" lang="en-US" altLang="ko-KR" sz="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800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800" i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findByGener</a:t>
            </a:r>
            <a:r>
              <a:rPr lang="en-US" altLang="ko-KR" sz="800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(String) : Party[]</a:t>
            </a:r>
            <a:endParaRPr kumimoji="1" lang="ko-KR" altLang="en-US" sz="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9" name="꺾인 연결선 8"/>
          <p:cNvCxnSpPr>
            <a:stCxn id="24" idx="3"/>
            <a:endCxn id="5" idx="3"/>
          </p:cNvCxnSpPr>
          <p:nvPr/>
        </p:nvCxnSpPr>
        <p:spPr bwMode="auto">
          <a:xfrm flipH="1" flipV="1">
            <a:off x="6238880" y="2997652"/>
            <a:ext cx="928694" cy="1643072"/>
          </a:xfrm>
          <a:prstGeom prst="bentConnector3">
            <a:avLst>
              <a:gd name="adj1" fmla="val -46992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직사각형 10"/>
          <p:cNvSpPr/>
          <p:nvPr/>
        </p:nvSpPr>
        <p:spPr bwMode="auto">
          <a:xfrm>
            <a:off x="4595806" y="3162887"/>
            <a:ext cx="82154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3595674" y="4439805"/>
            <a:ext cx="1643074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Employee</a:t>
            </a:r>
            <a:endParaRPr kumimoji="1" lang="ko-KR" altLang="en-US" sz="12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3595674" y="4796996"/>
            <a:ext cx="1643074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r>
              <a:rPr lang="en-US" altLang="ko-KR" sz="800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name: String</a:t>
            </a:r>
          </a:p>
          <a:p>
            <a:pPr marL="360363" indent="-360363" algn="l" defTabSz="1038225"/>
            <a:r>
              <a:rPr lang="en-US" altLang="ko-KR" sz="800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gender: String</a:t>
            </a:r>
            <a:endParaRPr lang="ko-KR" altLang="en-US" sz="800" i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3595674" y="5154186"/>
            <a:ext cx="1643074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800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print()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</a:t>
            </a:r>
            <a:r>
              <a:rPr kumimoji="1" lang="en-US" altLang="ko-KR" sz="800" b="0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800" b="0" i="1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finaByGender</a:t>
            </a:r>
            <a:r>
              <a:rPr kumimoji="1" lang="en-US" altLang="ko-KR" sz="800" b="0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(String) : Party[]</a:t>
            </a:r>
            <a:endParaRPr kumimoji="1" lang="ko-KR" altLang="en-US" sz="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5595938" y="4439804"/>
            <a:ext cx="1571636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Department</a:t>
            </a:r>
            <a:endParaRPr kumimoji="1" lang="ko-KR" altLang="en-US" sz="12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5595938" y="4796994"/>
            <a:ext cx="1571636" cy="35719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r>
              <a:rPr lang="en-US" altLang="ko-KR" sz="800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name: String</a:t>
            </a:r>
          </a:p>
          <a:p>
            <a:pPr marL="360363" indent="-360363" algn="l" defTabSz="1038225"/>
            <a:r>
              <a:rPr lang="en-US" altLang="ko-KR" sz="800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location: String</a:t>
            </a:r>
            <a:endParaRPr lang="ko-KR" altLang="en-US" sz="800" i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5595938" y="5154186"/>
            <a:ext cx="1571636" cy="64294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r>
              <a:rPr lang="en-US" altLang="ko-KR" sz="800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add(Party) : void</a:t>
            </a:r>
          </a:p>
          <a:p>
            <a:pPr marL="360363" indent="-360363" algn="l" defTabSz="1038225"/>
            <a:r>
              <a:rPr lang="en-US" altLang="ko-KR" sz="800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800" i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getChildren</a:t>
            </a:r>
            <a:r>
              <a:rPr lang="en-US" altLang="ko-KR" sz="800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 : Party[]</a:t>
            </a:r>
          </a:p>
          <a:p>
            <a:pPr marL="360363" indent="-360363" algn="l" defTabSz="1038225"/>
            <a:r>
              <a:rPr lang="en-US" altLang="ko-KR" sz="800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print() : void</a:t>
            </a:r>
          </a:p>
          <a:p>
            <a:pPr marL="360363" indent="-360363" algn="l" defTabSz="1038225"/>
            <a:r>
              <a:rPr lang="en-US" altLang="ko-KR" sz="800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800" i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findByGener</a:t>
            </a:r>
            <a:r>
              <a:rPr lang="en-US" altLang="ko-KR" sz="800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(String) : Party[]</a:t>
            </a:r>
            <a:endParaRPr lang="ko-KR" altLang="en-US" sz="800" i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5595939" y="4805959"/>
            <a:ext cx="5069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52864" y="2725294"/>
            <a:ext cx="6527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- parties</a:t>
            </a:r>
            <a:endParaRPr lang="ko-KR" altLang="en-US" sz="1000" dirty="0"/>
          </a:p>
        </p:txBody>
      </p:sp>
      <p:cxnSp>
        <p:nvCxnSpPr>
          <p:cNvPr id="30" name="꺾인 연결선 29"/>
          <p:cNvCxnSpPr>
            <a:stCxn id="20" idx="0"/>
            <a:endCxn id="7" idx="2"/>
          </p:cNvCxnSpPr>
          <p:nvPr/>
        </p:nvCxnSpPr>
        <p:spPr bwMode="auto">
          <a:xfrm rot="5400000" flipH="1" flipV="1">
            <a:off x="4702964" y="3725426"/>
            <a:ext cx="428626" cy="1000132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꺾인 연결선 30"/>
          <p:cNvCxnSpPr>
            <a:stCxn id="24" idx="0"/>
            <a:endCxn id="7" idx="2"/>
          </p:cNvCxnSpPr>
          <p:nvPr/>
        </p:nvCxnSpPr>
        <p:spPr bwMode="auto">
          <a:xfrm rot="16200000" flipV="1">
            <a:off x="5685238" y="3743285"/>
            <a:ext cx="428625" cy="964413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이등변 삼각형 31"/>
          <p:cNvSpPr/>
          <p:nvPr/>
        </p:nvSpPr>
        <p:spPr bwMode="auto">
          <a:xfrm>
            <a:off x="5280313" y="4011178"/>
            <a:ext cx="259774" cy="142876"/>
          </a:xfrm>
          <a:prstGeom prst="triangle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412310" y="301104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*</a:t>
            </a:r>
            <a:endParaRPr lang="ko-KR" altLang="en-US" sz="1000" dirty="0"/>
          </a:p>
        </p:txBody>
      </p:sp>
      <p:sp>
        <p:nvSpPr>
          <p:cNvPr id="60" name="다이아몬드 59"/>
          <p:cNvSpPr/>
          <p:nvPr/>
        </p:nvSpPr>
        <p:spPr bwMode="auto">
          <a:xfrm>
            <a:off x="7167574" y="4582682"/>
            <a:ext cx="285752" cy="142876"/>
          </a:xfrm>
          <a:prstGeom prst="diamond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63"/>
          <p:cNvSpPr/>
          <p:nvPr/>
        </p:nvSpPr>
        <p:spPr bwMode="auto">
          <a:xfrm>
            <a:off x="2024038" y="2796732"/>
            <a:ext cx="1643074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Company</a:t>
            </a:r>
            <a:endParaRPr kumimoji="1" lang="ko-KR" altLang="en-US" sz="12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 bwMode="auto">
          <a:xfrm>
            <a:off x="2024038" y="3153923"/>
            <a:ext cx="1643074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직사각형 65"/>
          <p:cNvSpPr/>
          <p:nvPr/>
        </p:nvSpPr>
        <p:spPr bwMode="auto">
          <a:xfrm>
            <a:off x="2024038" y="3225361"/>
            <a:ext cx="1643074" cy="4286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800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print()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8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findByGender</a:t>
            </a:r>
            <a:r>
              <a:rPr kumimoji="1" lang="en-US" altLang="ko-KR" sz="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(String)</a:t>
            </a:r>
            <a:r>
              <a:rPr kumimoji="1" lang="en-US" altLang="ko-KR" sz="800" b="0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: Party[]</a:t>
            </a:r>
            <a:endParaRPr kumimoji="1" lang="ko-KR" altLang="en-US" sz="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5" name="꺾인 연결선 84"/>
          <p:cNvCxnSpPr>
            <a:stCxn id="5" idx="1"/>
            <a:endCxn id="64" idx="3"/>
          </p:cNvCxnSpPr>
          <p:nvPr/>
        </p:nvCxnSpPr>
        <p:spPr bwMode="auto">
          <a:xfrm rot="10800000">
            <a:off x="3667112" y="2997652"/>
            <a:ext cx="928694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0" name="TextBox 109"/>
          <p:cNvSpPr txBox="1"/>
          <p:nvPr/>
        </p:nvSpPr>
        <p:spPr>
          <a:xfrm>
            <a:off x="4238616" y="301104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*</a:t>
            </a:r>
            <a:endParaRPr lang="ko-KR" altLang="en-US" sz="1000" dirty="0"/>
          </a:p>
        </p:txBody>
      </p:sp>
      <p:cxnSp>
        <p:nvCxnSpPr>
          <p:cNvPr id="111" name="구부러진 연결선 110"/>
          <p:cNvCxnSpPr>
            <a:stCxn id="120" idx="1"/>
            <a:endCxn id="114" idx="0"/>
          </p:cNvCxnSpPr>
          <p:nvPr/>
        </p:nvCxnSpPr>
        <p:spPr bwMode="auto">
          <a:xfrm rot="10800000" flipV="1">
            <a:off x="5917410" y="2260946"/>
            <a:ext cx="1821669" cy="464347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2" name="TextBox 111"/>
          <p:cNvSpPr txBox="1"/>
          <p:nvPr/>
        </p:nvSpPr>
        <p:spPr>
          <a:xfrm>
            <a:off x="7810516" y="2071678"/>
            <a:ext cx="2928958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dirty="0" err="1" smtClean="0">
                <a:latin typeface="휴먼편지체" pitchFamily="18" charset="-127"/>
                <a:ea typeface="휴먼편지체" pitchFamily="18" charset="-127"/>
              </a:rPr>
              <a:t>트리구조의</a:t>
            </a:r>
            <a:r>
              <a:rPr lang="ko-KR" altLang="en-US" sz="1200" dirty="0" smtClean="0">
                <a:latin typeface="휴먼편지체" pitchFamily="18" charset="-127"/>
                <a:ea typeface="휴먼편지체" pitchFamily="18" charset="-127"/>
              </a:rPr>
              <a:t> 각 요소들이 가질 수 있는 행위를 식별함으로써 추상화를 한다</a:t>
            </a:r>
            <a:r>
              <a:rPr lang="en-US" altLang="ko-KR" sz="1200" dirty="0" smtClean="0">
                <a:latin typeface="휴먼편지체" pitchFamily="18" charset="-127"/>
                <a:ea typeface="휴먼편지체" pitchFamily="18" charset="-127"/>
              </a:rPr>
              <a:t>.</a:t>
            </a:r>
          </a:p>
          <a:p>
            <a:pPr algn="l"/>
            <a:r>
              <a:rPr lang="ko-KR" altLang="en-US" sz="1200" dirty="0" smtClean="0">
                <a:latin typeface="휴먼편지체" pitchFamily="18" charset="-127"/>
                <a:ea typeface="휴먼편지체" pitchFamily="18" charset="-127"/>
              </a:rPr>
              <a:t>클라이언트는 </a:t>
            </a:r>
            <a:r>
              <a:rPr lang="ko-KR" altLang="en-US" sz="1200" dirty="0" err="1" smtClean="0">
                <a:latin typeface="휴먼편지체" pitchFamily="18" charset="-127"/>
                <a:ea typeface="휴먼편지체" pitchFamily="18" charset="-127"/>
              </a:rPr>
              <a:t>트리구조의</a:t>
            </a:r>
            <a:r>
              <a:rPr lang="ko-KR" altLang="en-US" sz="1200" dirty="0" smtClean="0">
                <a:latin typeface="휴먼편지체" pitchFamily="18" charset="-127"/>
                <a:ea typeface="휴먼편지체" pitchFamily="18" charset="-127"/>
              </a:rPr>
              <a:t> 모든 요소를 이 클래스로 동일하게 취급할 수 있다</a:t>
            </a:r>
            <a:r>
              <a:rPr lang="en-US" altLang="ko-KR" sz="1200" dirty="0" smtClean="0">
                <a:latin typeface="휴먼편지체" pitchFamily="18" charset="-127"/>
                <a:ea typeface="휴먼편지체" pitchFamily="18" charset="-127"/>
              </a:rPr>
              <a:t>.</a:t>
            </a:r>
            <a:endParaRPr lang="ko-KR" altLang="en-US" sz="1200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114" name="직사각형 113"/>
          <p:cNvSpPr/>
          <p:nvPr/>
        </p:nvSpPr>
        <p:spPr bwMode="auto">
          <a:xfrm>
            <a:off x="5881690" y="2725294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6236396" y="2725294"/>
            <a:ext cx="7168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- children</a:t>
            </a:r>
            <a:endParaRPr lang="ko-KR" altLang="en-US" sz="1000" dirty="0"/>
          </a:p>
        </p:txBody>
      </p:sp>
      <p:sp>
        <p:nvSpPr>
          <p:cNvPr id="120" name="직사각형 119"/>
          <p:cNvSpPr/>
          <p:nvPr/>
        </p:nvSpPr>
        <p:spPr bwMode="auto">
          <a:xfrm>
            <a:off x="7739078" y="222522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7810516" y="3939740"/>
            <a:ext cx="2928958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dirty="0" smtClean="0">
                <a:latin typeface="휴먼편지체" pitchFamily="18" charset="-127"/>
                <a:ea typeface="휴먼편지체" pitchFamily="18" charset="-127"/>
              </a:rPr>
              <a:t>부서는 하위부서와 직원을 포함할 수 있다</a:t>
            </a:r>
            <a:r>
              <a:rPr lang="en-US" altLang="ko-KR" sz="1200" dirty="0" smtClean="0">
                <a:latin typeface="휴먼편지체" pitchFamily="18" charset="-127"/>
                <a:ea typeface="휴먼편지체" pitchFamily="18" charset="-127"/>
              </a:rPr>
              <a:t>.</a:t>
            </a:r>
          </a:p>
          <a:p>
            <a:pPr algn="l"/>
            <a:r>
              <a:rPr lang="ko-KR" altLang="en-US" sz="1200" dirty="0" smtClean="0">
                <a:latin typeface="휴먼편지체" pitchFamily="18" charset="-127"/>
                <a:ea typeface="휴먼편지체" pitchFamily="18" charset="-127"/>
              </a:rPr>
              <a:t>이 두 가지는 모두 </a:t>
            </a:r>
            <a:r>
              <a:rPr lang="en-US" altLang="ko-KR" sz="1200" dirty="0" smtClean="0">
                <a:latin typeface="휴먼편지체" pitchFamily="18" charset="-127"/>
                <a:ea typeface="휴먼편지체" pitchFamily="18" charset="-127"/>
              </a:rPr>
              <a:t>Party</a:t>
            </a:r>
            <a:r>
              <a:rPr lang="ko-KR" altLang="en-US" sz="1200" dirty="0" smtClean="0">
                <a:latin typeface="휴먼편지체" pitchFamily="18" charset="-127"/>
                <a:ea typeface="휴먼편지체" pitchFamily="18" charset="-127"/>
              </a:rPr>
              <a:t>이므로 </a:t>
            </a:r>
            <a:r>
              <a:rPr lang="en-US" altLang="ko-KR" sz="1200" dirty="0" smtClean="0">
                <a:latin typeface="휴먼편지체" pitchFamily="18" charset="-127"/>
                <a:ea typeface="휴먼편지체" pitchFamily="18" charset="-127"/>
              </a:rPr>
              <a:t>Department</a:t>
            </a:r>
            <a:r>
              <a:rPr lang="ko-KR" altLang="en-US" sz="1200" dirty="0" smtClean="0">
                <a:latin typeface="휴먼편지체" pitchFamily="18" charset="-127"/>
                <a:ea typeface="휴먼편지체" pitchFamily="18" charset="-127"/>
              </a:rPr>
              <a:t>는 </a:t>
            </a:r>
            <a:r>
              <a:rPr lang="en-US" altLang="ko-KR" sz="1200" dirty="0" smtClean="0">
                <a:latin typeface="휴먼편지체" pitchFamily="18" charset="-127"/>
                <a:ea typeface="휴먼편지체" pitchFamily="18" charset="-127"/>
              </a:rPr>
              <a:t>Party</a:t>
            </a:r>
            <a:r>
              <a:rPr lang="ko-KR" altLang="en-US" sz="1200" dirty="0" smtClean="0">
                <a:latin typeface="휴먼편지체" pitchFamily="18" charset="-127"/>
                <a:ea typeface="휴먼편지체" pitchFamily="18" charset="-127"/>
              </a:rPr>
              <a:t>를 포함하면 된다</a:t>
            </a:r>
            <a:r>
              <a:rPr lang="en-US" altLang="ko-KR" sz="1200" dirty="0" smtClean="0">
                <a:latin typeface="휴먼편지체" pitchFamily="18" charset="-127"/>
                <a:ea typeface="휴먼편지체" pitchFamily="18" charset="-127"/>
              </a:rPr>
              <a:t>.</a:t>
            </a:r>
          </a:p>
        </p:txBody>
      </p:sp>
      <p:sp>
        <p:nvSpPr>
          <p:cNvPr id="123" name="직사각형 122"/>
          <p:cNvSpPr/>
          <p:nvPr/>
        </p:nvSpPr>
        <p:spPr bwMode="auto">
          <a:xfrm>
            <a:off x="7239012" y="493987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24" name="구부러진 연결선 110"/>
          <p:cNvCxnSpPr>
            <a:stCxn id="122" idx="2"/>
            <a:endCxn id="123" idx="3"/>
          </p:cNvCxnSpPr>
          <p:nvPr/>
        </p:nvCxnSpPr>
        <p:spPr bwMode="auto">
          <a:xfrm rot="5400000">
            <a:off x="8116430" y="3817025"/>
            <a:ext cx="352587" cy="1964545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7" name="구름 126"/>
          <p:cNvSpPr/>
          <p:nvPr/>
        </p:nvSpPr>
        <p:spPr bwMode="auto">
          <a:xfrm>
            <a:off x="7239012" y="5011310"/>
            <a:ext cx="3071834" cy="1071570"/>
          </a:xfrm>
          <a:prstGeom prst="cloud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7453326" y="5082748"/>
            <a:ext cx="22860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800" b="1" dirty="0" smtClean="0">
                <a:solidFill>
                  <a:srgbClr val="7F0055"/>
                </a:solidFill>
                <a:latin typeface="Courier New"/>
              </a:rPr>
              <a:t>public void </a:t>
            </a:r>
            <a:r>
              <a:rPr lang="en-US" altLang="ko-KR" sz="800" b="1" dirty="0" smtClean="0">
                <a:latin typeface="Courier New"/>
              </a:rPr>
              <a:t>add(Party unit) {</a:t>
            </a:r>
          </a:p>
          <a:p>
            <a:pPr algn="l"/>
            <a:r>
              <a:rPr lang="en-US" altLang="ko-KR" sz="800" b="1" dirty="0" smtClean="0">
                <a:latin typeface="Courier New"/>
              </a:rPr>
              <a:t>  </a:t>
            </a:r>
            <a:r>
              <a:rPr lang="en-US" altLang="ko-KR" sz="800" b="1" dirty="0" err="1" smtClean="0">
                <a:solidFill>
                  <a:srgbClr val="7F0055"/>
                </a:solidFill>
                <a:latin typeface="Courier New"/>
              </a:rPr>
              <a:t>this.</a:t>
            </a:r>
            <a:r>
              <a:rPr lang="en-US" altLang="ko-KR" sz="800" b="1" dirty="0" err="1" smtClean="0">
                <a:latin typeface="Courier New"/>
              </a:rPr>
              <a:t>children.add</a:t>
            </a:r>
            <a:r>
              <a:rPr lang="en-US" altLang="ko-KR" sz="800" b="1" dirty="0" smtClean="0">
                <a:latin typeface="Courier New"/>
              </a:rPr>
              <a:t>(unit);</a:t>
            </a:r>
          </a:p>
          <a:p>
            <a:pPr algn="l"/>
            <a:r>
              <a:rPr lang="en-US" altLang="ko-KR" sz="800" b="1" dirty="0" smtClean="0">
                <a:latin typeface="Courier New"/>
              </a:rPr>
              <a:t>}</a:t>
            </a:r>
          </a:p>
          <a:p>
            <a:pPr algn="l"/>
            <a:r>
              <a:rPr lang="en-US" altLang="ko-KR" sz="8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800" b="1" dirty="0" smtClean="0">
                <a:latin typeface="Courier New"/>
              </a:rPr>
              <a:t> List&lt;Party&gt; </a:t>
            </a:r>
            <a:r>
              <a:rPr lang="en-US" altLang="ko-KR" sz="800" b="1" dirty="0" err="1" smtClean="0">
                <a:latin typeface="Courier New"/>
              </a:rPr>
              <a:t>getChildren</a:t>
            </a:r>
            <a:r>
              <a:rPr lang="en-US" altLang="ko-KR" sz="800" b="1" dirty="0" smtClean="0">
                <a:latin typeface="Courier New"/>
              </a:rPr>
              <a:t>() {</a:t>
            </a:r>
          </a:p>
          <a:p>
            <a:pPr algn="l"/>
            <a:r>
              <a:rPr lang="en-US" altLang="ko-KR" sz="800" b="1" dirty="0" smtClean="0">
                <a:latin typeface="Courier New"/>
              </a:rPr>
              <a:t>  </a:t>
            </a:r>
            <a:r>
              <a:rPr lang="en-US" altLang="ko-KR" sz="800" b="1" dirty="0" smtClean="0">
                <a:solidFill>
                  <a:srgbClr val="7F0055"/>
                </a:solidFill>
                <a:latin typeface="Courier New"/>
              </a:rPr>
              <a:t>return</a:t>
            </a:r>
            <a:r>
              <a:rPr lang="en-US" altLang="ko-KR" sz="800" b="1" dirty="0" smtClean="0">
                <a:latin typeface="Courier New"/>
              </a:rPr>
              <a:t> </a:t>
            </a:r>
            <a:r>
              <a:rPr lang="en-US" altLang="ko-KR" sz="800" b="1" dirty="0" err="1" smtClean="0">
                <a:solidFill>
                  <a:srgbClr val="7F0055"/>
                </a:solidFill>
                <a:latin typeface="Courier New"/>
              </a:rPr>
              <a:t>this</a:t>
            </a:r>
            <a:r>
              <a:rPr lang="en-US" altLang="ko-KR" sz="800" b="1" dirty="0" err="1" smtClean="0">
                <a:latin typeface="Courier New"/>
              </a:rPr>
              <a:t>.children</a:t>
            </a:r>
            <a:r>
              <a:rPr lang="en-US" altLang="ko-KR" sz="800" b="1" dirty="0" smtClean="0">
                <a:latin typeface="Courier New"/>
              </a:rPr>
              <a:t>;</a:t>
            </a:r>
          </a:p>
          <a:p>
            <a:pPr algn="l"/>
            <a:r>
              <a:rPr lang="en-US" altLang="ko-KR" sz="800" b="1" dirty="0" smtClean="0">
                <a:latin typeface="Courier New"/>
              </a:rPr>
              <a:t>}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595278" y="5297062"/>
            <a:ext cx="2928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dirty="0" smtClean="0">
                <a:latin typeface="휴먼편지체" pitchFamily="18" charset="-127"/>
                <a:ea typeface="휴먼편지체" pitchFamily="18" charset="-127"/>
              </a:rPr>
              <a:t>직원은 하위 </a:t>
            </a:r>
            <a:r>
              <a:rPr lang="en-US" altLang="ko-KR" sz="1200" dirty="0" smtClean="0">
                <a:latin typeface="휴먼편지체" pitchFamily="18" charset="-127"/>
                <a:ea typeface="휴먼편지체" pitchFamily="18" charset="-127"/>
              </a:rPr>
              <a:t>Party</a:t>
            </a:r>
            <a:r>
              <a:rPr lang="ko-KR" altLang="en-US" sz="1200" dirty="0" smtClean="0">
                <a:latin typeface="휴먼편지체" pitchFamily="18" charset="-127"/>
                <a:ea typeface="휴먼편지체" pitchFamily="18" charset="-127"/>
              </a:rPr>
              <a:t>를 가질 필요가 없다</a:t>
            </a:r>
            <a:r>
              <a:rPr lang="en-US" altLang="ko-KR" sz="1200" dirty="0" smtClean="0">
                <a:latin typeface="휴먼편지체" pitchFamily="18" charset="-127"/>
                <a:ea typeface="휴먼편지체" pitchFamily="18" charset="-127"/>
              </a:rPr>
              <a:t>. </a:t>
            </a:r>
            <a:r>
              <a:rPr lang="ko-KR" altLang="en-US" sz="1200" dirty="0" smtClean="0">
                <a:latin typeface="휴먼편지체" pitchFamily="18" charset="-127"/>
                <a:ea typeface="휴먼편지체" pitchFamily="18" charset="-127"/>
              </a:rPr>
              <a:t>따라서 필요한 </a:t>
            </a:r>
            <a:r>
              <a:rPr lang="ko-KR" altLang="en-US" sz="1200" dirty="0" err="1" smtClean="0">
                <a:latin typeface="휴먼편지체" pitchFamily="18" charset="-127"/>
                <a:ea typeface="휴먼편지체" pitchFamily="18" charset="-127"/>
              </a:rPr>
              <a:t>메소드만</a:t>
            </a:r>
            <a:r>
              <a:rPr lang="ko-KR" altLang="en-US" sz="1200" dirty="0" smtClean="0">
                <a:latin typeface="휴먼편지체" pitchFamily="18" charset="-127"/>
                <a:ea typeface="휴먼편지체" pitchFamily="18" charset="-127"/>
              </a:rPr>
              <a:t> </a:t>
            </a:r>
            <a:r>
              <a:rPr lang="en-US" altLang="ko-KR" sz="1200" dirty="0" smtClean="0">
                <a:latin typeface="휴먼편지체" pitchFamily="18" charset="-127"/>
                <a:ea typeface="휴먼편지체" pitchFamily="18" charset="-127"/>
              </a:rPr>
              <a:t>override</a:t>
            </a:r>
            <a:r>
              <a:rPr lang="ko-KR" altLang="en-US" sz="1200" dirty="0" smtClean="0">
                <a:latin typeface="휴먼편지체" pitchFamily="18" charset="-127"/>
                <a:ea typeface="휴먼편지체" pitchFamily="18" charset="-127"/>
              </a:rPr>
              <a:t>한다</a:t>
            </a:r>
            <a:r>
              <a:rPr lang="en-US" altLang="ko-KR" sz="1200" dirty="0" smtClean="0">
                <a:latin typeface="휴먼편지체" pitchFamily="18" charset="-127"/>
                <a:ea typeface="휴먼편지체" pitchFamily="18" charset="-127"/>
              </a:rPr>
              <a:t>. </a:t>
            </a:r>
            <a:r>
              <a:rPr lang="ko-KR" altLang="en-US" sz="1200" dirty="0" err="1" smtClean="0">
                <a:latin typeface="휴먼편지체" pitchFamily="18" charset="-127"/>
                <a:ea typeface="휴먼편지체" pitchFamily="18" charset="-127"/>
              </a:rPr>
              <a:t>트리의</a:t>
            </a:r>
            <a:r>
              <a:rPr lang="ko-KR" altLang="en-US" sz="1200" dirty="0" smtClean="0">
                <a:latin typeface="휴먼편지체" pitchFamily="18" charset="-127"/>
                <a:ea typeface="휴먼편지체" pitchFamily="18" charset="-127"/>
              </a:rPr>
              <a:t> 구성요소들은 각자의 특성을 나타내는 속성 및 </a:t>
            </a:r>
            <a:r>
              <a:rPr lang="ko-KR" altLang="en-US" sz="1200" dirty="0" err="1" smtClean="0">
                <a:latin typeface="휴먼편지체" pitchFamily="18" charset="-127"/>
                <a:ea typeface="휴먼편지체" pitchFamily="18" charset="-127"/>
              </a:rPr>
              <a:t>메소드를</a:t>
            </a:r>
            <a:r>
              <a:rPr lang="ko-KR" altLang="en-US" sz="1200" dirty="0" smtClean="0">
                <a:latin typeface="휴먼편지체" pitchFamily="18" charset="-127"/>
                <a:ea typeface="휴먼편지체" pitchFamily="18" charset="-127"/>
              </a:rPr>
              <a:t> 가질 수 있다</a:t>
            </a:r>
            <a:r>
              <a:rPr lang="en-US" altLang="ko-KR" sz="1200" dirty="0" smtClean="0">
                <a:latin typeface="휴먼편지체" pitchFamily="18" charset="-127"/>
                <a:ea typeface="휴먼편지체" pitchFamily="18" charset="-127"/>
              </a:rPr>
              <a:t>.</a:t>
            </a:r>
          </a:p>
        </p:txBody>
      </p:sp>
      <p:sp>
        <p:nvSpPr>
          <p:cNvPr id="131" name="직사각형 130"/>
          <p:cNvSpPr/>
          <p:nvPr/>
        </p:nvSpPr>
        <p:spPr bwMode="auto">
          <a:xfrm>
            <a:off x="4524368" y="5582814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32" name="구부러진 연결선 110"/>
          <p:cNvCxnSpPr>
            <a:endCxn id="131" idx="2"/>
          </p:cNvCxnSpPr>
          <p:nvPr/>
        </p:nvCxnSpPr>
        <p:spPr bwMode="auto">
          <a:xfrm flipV="1">
            <a:off x="3524236" y="5654252"/>
            <a:ext cx="1035851" cy="272623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5" name="구름 134"/>
          <p:cNvSpPr/>
          <p:nvPr/>
        </p:nvSpPr>
        <p:spPr bwMode="auto">
          <a:xfrm>
            <a:off x="595278" y="3939740"/>
            <a:ext cx="2786082" cy="1071570"/>
          </a:xfrm>
          <a:prstGeom prst="cloud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809592" y="4011178"/>
            <a:ext cx="28575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800" b="1" dirty="0" smtClean="0">
                <a:solidFill>
                  <a:srgbClr val="7F0055"/>
                </a:solidFill>
                <a:latin typeface="Courier New"/>
              </a:rPr>
              <a:t>public void </a:t>
            </a:r>
            <a:r>
              <a:rPr lang="en-US" altLang="ko-KR" sz="800" b="1" dirty="0" smtClean="0">
                <a:latin typeface="Courier New"/>
              </a:rPr>
              <a:t>add(Party </a:t>
            </a:r>
            <a:r>
              <a:rPr lang="en-US" altLang="ko-KR" sz="800" b="1" dirty="0" err="1" smtClean="0">
                <a:latin typeface="Courier New"/>
              </a:rPr>
              <a:t>party</a:t>
            </a:r>
            <a:r>
              <a:rPr lang="en-US" altLang="ko-KR" sz="800" b="1" dirty="0" smtClean="0">
                <a:latin typeface="Courier New"/>
              </a:rPr>
              <a:t>) {</a:t>
            </a:r>
          </a:p>
          <a:p>
            <a:pPr algn="l"/>
            <a:r>
              <a:rPr lang="en-US" altLang="ko-KR" sz="800" b="1" dirty="0" smtClean="0">
                <a:latin typeface="Courier New"/>
              </a:rPr>
              <a:t>  </a:t>
            </a:r>
            <a:r>
              <a:rPr lang="en-US" altLang="ko-KR" sz="800" b="1" dirty="0" smtClean="0">
                <a:solidFill>
                  <a:srgbClr val="7F0055"/>
                </a:solidFill>
                <a:latin typeface="Courier New"/>
              </a:rPr>
              <a:t>throw</a:t>
            </a:r>
            <a:r>
              <a:rPr lang="en-US" altLang="ko-KR" sz="800" b="1" dirty="0" smtClean="0">
                <a:latin typeface="Courier New"/>
              </a:rPr>
              <a:t> new </a:t>
            </a:r>
            <a:r>
              <a:rPr lang="en-US" altLang="ko-KR" sz="800" b="1" dirty="0" err="1" smtClean="0">
                <a:latin typeface="Courier New"/>
              </a:rPr>
              <a:t>UnsupportedOperationException</a:t>
            </a:r>
            <a:r>
              <a:rPr lang="en-US" altLang="ko-KR" sz="800" b="1" dirty="0" smtClean="0">
                <a:latin typeface="Courier New"/>
              </a:rPr>
              <a:t>();</a:t>
            </a:r>
          </a:p>
          <a:p>
            <a:pPr algn="l"/>
            <a:r>
              <a:rPr lang="en-US" altLang="ko-KR" sz="800" b="1" dirty="0" smtClean="0">
                <a:latin typeface="Courier New"/>
              </a:rPr>
              <a:t>}</a:t>
            </a:r>
          </a:p>
          <a:p>
            <a:pPr algn="l"/>
            <a:r>
              <a:rPr lang="en-US" altLang="ko-KR" sz="8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800" b="1" dirty="0" smtClean="0">
                <a:latin typeface="Courier New"/>
              </a:rPr>
              <a:t> List&lt;Party&gt; </a:t>
            </a:r>
            <a:r>
              <a:rPr lang="en-US" altLang="ko-KR" sz="800" b="1" dirty="0" err="1" smtClean="0">
                <a:latin typeface="Courier New"/>
              </a:rPr>
              <a:t>getChildren</a:t>
            </a:r>
            <a:r>
              <a:rPr lang="en-US" altLang="ko-KR" sz="800" b="1" dirty="0" smtClean="0">
                <a:latin typeface="Courier New"/>
              </a:rPr>
              <a:t>() {</a:t>
            </a:r>
          </a:p>
          <a:p>
            <a:pPr algn="l"/>
            <a:r>
              <a:rPr lang="en-US" altLang="ko-KR" sz="800" b="1" dirty="0" smtClean="0">
                <a:latin typeface="Courier New"/>
              </a:rPr>
              <a:t>  </a:t>
            </a:r>
            <a:r>
              <a:rPr lang="en-US" altLang="ko-KR" sz="800" b="1" dirty="0" smtClean="0">
                <a:solidFill>
                  <a:srgbClr val="7F0055"/>
                </a:solidFill>
                <a:latin typeface="Courier New"/>
              </a:rPr>
              <a:t>throw</a:t>
            </a:r>
            <a:r>
              <a:rPr lang="en-US" altLang="ko-KR" sz="800" b="1" dirty="0" smtClean="0">
                <a:latin typeface="Courier New"/>
              </a:rPr>
              <a:t> new </a:t>
            </a:r>
            <a:r>
              <a:rPr lang="en-US" altLang="ko-KR" sz="800" b="1" dirty="0" err="1" smtClean="0">
                <a:latin typeface="Courier New"/>
              </a:rPr>
              <a:t>UnsupportedOperationException</a:t>
            </a:r>
            <a:r>
              <a:rPr lang="en-US" altLang="ko-KR" sz="800" b="1" dirty="0" smtClean="0">
                <a:latin typeface="Courier New"/>
              </a:rPr>
              <a:t>();</a:t>
            </a:r>
          </a:p>
          <a:p>
            <a:pPr algn="l"/>
            <a:r>
              <a:rPr lang="en-US" altLang="ko-KR" sz="800" b="1" dirty="0" smtClean="0">
                <a:latin typeface="Courier New"/>
              </a:rPr>
              <a:t>}</a:t>
            </a:r>
          </a:p>
        </p:txBody>
      </p:sp>
      <p:sp>
        <p:nvSpPr>
          <p:cNvPr id="140" name="직사각형 139"/>
          <p:cNvSpPr/>
          <p:nvPr/>
        </p:nvSpPr>
        <p:spPr bwMode="auto">
          <a:xfrm>
            <a:off x="4381492" y="3796864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1" name="직사각형 140"/>
          <p:cNvSpPr/>
          <p:nvPr/>
        </p:nvSpPr>
        <p:spPr bwMode="auto">
          <a:xfrm>
            <a:off x="3524236" y="401117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42" name="구부러진 연결선 110"/>
          <p:cNvCxnSpPr>
            <a:stCxn id="141" idx="3"/>
            <a:endCxn id="140" idx="1"/>
          </p:cNvCxnSpPr>
          <p:nvPr/>
        </p:nvCxnSpPr>
        <p:spPr bwMode="auto">
          <a:xfrm flipV="1">
            <a:off x="3595674" y="3832583"/>
            <a:ext cx="785818" cy="214314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9" name="TextBox 148"/>
          <p:cNvSpPr txBox="1"/>
          <p:nvPr/>
        </p:nvSpPr>
        <p:spPr>
          <a:xfrm>
            <a:off x="380964" y="3368236"/>
            <a:ext cx="1428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dirty="0" smtClean="0">
                <a:latin typeface="휴먼편지체" pitchFamily="18" charset="-127"/>
                <a:ea typeface="휴먼편지체" pitchFamily="18" charset="-127"/>
              </a:rPr>
              <a:t>특정 </a:t>
            </a:r>
            <a:r>
              <a:rPr lang="ko-KR" altLang="en-US" sz="1200" dirty="0" err="1" smtClean="0">
                <a:latin typeface="휴먼편지체" pitchFamily="18" charset="-127"/>
                <a:ea typeface="휴먼편지체" pitchFamily="18" charset="-127"/>
              </a:rPr>
              <a:t>메소드는</a:t>
            </a:r>
            <a:r>
              <a:rPr lang="ko-KR" altLang="en-US" sz="1200" dirty="0" smtClean="0">
                <a:latin typeface="휴먼편지체" pitchFamily="18" charset="-127"/>
                <a:ea typeface="휴먼편지체" pitchFamily="18" charset="-127"/>
              </a:rPr>
              <a:t> 하위 클래스에서 구현하지 않을 경우 사용할 수 없다</a:t>
            </a:r>
            <a:endParaRPr lang="en-US" altLang="ko-KR" sz="1200" dirty="0" smtClean="0">
              <a:latin typeface="휴먼편지체" pitchFamily="18" charset="-127"/>
              <a:ea typeface="휴먼편지체" pitchFamily="18" charset="-127"/>
            </a:endParaRPr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5.4 </a:t>
            </a:r>
            <a:r>
              <a:rPr lang="ko-KR" altLang="en-US" dirty="0" smtClean="0"/>
              <a:t>적용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패턴 </a:t>
            </a:r>
            <a:r>
              <a:rPr lang="en-US" altLang="ko-KR" dirty="0" smtClean="0"/>
              <a:t>– Composite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(3/7)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[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예제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]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책임의 위임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모든 트리 요소에 동일한 행위를 추상화하여 각 요소에서 해당 행위를 구현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책임을 위임함으로써 </a:t>
            </a:r>
            <a:r>
              <a:rPr lang="ko-KR" altLang="en-US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로직이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비대해 지는 것을 방지함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74" name="직사각형 73"/>
          <p:cNvSpPr/>
          <p:nvPr/>
        </p:nvSpPr>
        <p:spPr bwMode="auto">
          <a:xfrm>
            <a:off x="1809724" y="3214686"/>
            <a:ext cx="1071570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Company</a:t>
            </a:r>
            <a:endParaRPr kumimoji="1" lang="ko-KR" altLang="en-US" sz="12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직사각형 74"/>
          <p:cNvSpPr/>
          <p:nvPr/>
        </p:nvSpPr>
        <p:spPr bwMode="auto">
          <a:xfrm>
            <a:off x="3524236" y="3214686"/>
            <a:ext cx="1071570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Department</a:t>
            </a:r>
            <a:endParaRPr kumimoji="1" lang="ko-KR" altLang="en-US" sz="12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직사각형 75"/>
          <p:cNvSpPr/>
          <p:nvPr/>
        </p:nvSpPr>
        <p:spPr bwMode="auto">
          <a:xfrm>
            <a:off x="5453062" y="3214686"/>
            <a:ext cx="1071570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Department</a:t>
            </a:r>
            <a:endParaRPr kumimoji="1" lang="ko-KR" altLang="en-US" sz="12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7" name="구부러진 연결선 110"/>
          <p:cNvCxnSpPr>
            <a:stCxn id="74" idx="3"/>
            <a:endCxn id="75" idx="1"/>
          </p:cNvCxnSpPr>
          <p:nvPr/>
        </p:nvCxnSpPr>
        <p:spPr bwMode="auto">
          <a:xfrm>
            <a:off x="2881294" y="3415606"/>
            <a:ext cx="642942" cy="1588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8" name="구부러진 연결선 110"/>
          <p:cNvCxnSpPr>
            <a:stCxn id="75" idx="3"/>
            <a:endCxn id="76" idx="1"/>
          </p:cNvCxnSpPr>
          <p:nvPr/>
        </p:nvCxnSpPr>
        <p:spPr bwMode="auto">
          <a:xfrm>
            <a:off x="4595806" y="3415606"/>
            <a:ext cx="857256" cy="1588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9" name="직사각형 78"/>
          <p:cNvSpPr/>
          <p:nvPr/>
        </p:nvSpPr>
        <p:spPr bwMode="auto">
          <a:xfrm>
            <a:off x="5453062" y="3786190"/>
            <a:ext cx="1071570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Department</a:t>
            </a:r>
            <a:endParaRPr kumimoji="1" lang="ko-KR" altLang="en-US" sz="12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0" name="구부러진 연결선 110"/>
          <p:cNvCxnSpPr>
            <a:stCxn id="75" idx="3"/>
            <a:endCxn id="79" idx="1"/>
          </p:cNvCxnSpPr>
          <p:nvPr/>
        </p:nvCxnSpPr>
        <p:spPr bwMode="auto">
          <a:xfrm>
            <a:off x="4595806" y="3415606"/>
            <a:ext cx="857256" cy="571504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1" name="직사각형 80"/>
          <p:cNvSpPr/>
          <p:nvPr/>
        </p:nvSpPr>
        <p:spPr bwMode="auto">
          <a:xfrm>
            <a:off x="7239012" y="3214686"/>
            <a:ext cx="1071570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Employee</a:t>
            </a:r>
            <a:endParaRPr kumimoji="1" lang="ko-KR" altLang="en-US" sz="12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직사각형 81"/>
          <p:cNvSpPr/>
          <p:nvPr/>
        </p:nvSpPr>
        <p:spPr bwMode="auto">
          <a:xfrm>
            <a:off x="7239012" y="3786190"/>
            <a:ext cx="1071570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Employee</a:t>
            </a:r>
            <a:endParaRPr kumimoji="1" lang="ko-KR" altLang="en-US" sz="12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3" name="구부러진 연결선 110"/>
          <p:cNvCxnSpPr>
            <a:stCxn id="76" idx="3"/>
            <a:endCxn id="81" idx="1"/>
          </p:cNvCxnSpPr>
          <p:nvPr/>
        </p:nvCxnSpPr>
        <p:spPr bwMode="auto">
          <a:xfrm>
            <a:off x="6524632" y="3415606"/>
            <a:ext cx="714380" cy="1588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4" name="구부러진 연결선 110"/>
          <p:cNvCxnSpPr>
            <a:stCxn id="76" idx="3"/>
            <a:endCxn id="82" idx="1"/>
          </p:cNvCxnSpPr>
          <p:nvPr/>
        </p:nvCxnSpPr>
        <p:spPr bwMode="auto">
          <a:xfrm>
            <a:off x="6524632" y="3415606"/>
            <a:ext cx="714380" cy="571504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5" name="직사각형 84"/>
          <p:cNvSpPr/>
          <p:nvPr/>
        </p:nvSpPr>
        <p:spPr bwMode="auto">
          <a:xfrm>
            <a:off x="5453062" y="2428868"/>
            <a:ext cx="1071570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Party</a:t>
            </a:r>
            <a:endParaRPr kumimoji="1" lang="ko-KR" altLang="en-US" sz="12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952732" y="3143248"/>
            <a:ext cx="4459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print</a:t>
            </a:r>
            <a:endParaRPr lang="ko-KR" alt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4881558" y="3143248"/>
            <a:ext cx="4459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print</a:t>
            </a:r>
            <a:endParaRPr lang="ko-KR" alt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6738946" y="3143248"/>
            <a:ext cx="4459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print</a:t>
            </a:r>
            <a:endParaRPr lang="ko-KR" altLang="en-US" sz="1000" dirty="0"/>
          </a:p>
        </p:txBody>
      </p:sp>
      <p:sp>
        <p:nvSpPr>
          <p:cNvPr id="89" name="TextBox 88"/>
          <p:cNvSpPr txBox="1"/>
          <p:nvPr/>
        </p:nvSpPr>
        <p:spPr>
          <a:xfrm>
            <a:off x="4881558" y="4071942"/>
            <a:ext cx="4459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print</a:t>
            </a:r>
            <a:endParaRPr lang="ko-KR" altLang="en-US" sz="1000" dirty="0"/>
          </a:p>
        </p:txBody>
      </p:sp>
      <p:sp>
        <p:nvSpPr>
          <p:cNvPr id="90" name="TextBox 89"/>
          <p:cNvSpPr txBox="1"/>
          <p:nvPr/>
        </p:nvSpPr>
        <p:spPr>
          <a:xfrm>
            <a:off x="6738946" y="4071942"/>
            <a:ext cx="4459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print</a:t>
            </a:r>
            <a:endParaRPr lang="ko-KR" altLang="en-US" sz="1000" dirty="0"/>
          </a:p>
        </p:txBody>
      </p:sp>
      <p:cxnSp>
        <p:nvCxnSpPr>
          <p:cNvPr id="91" name="꺾인 연결선 90"/>
          <p:cNvCxnSpPr>
            <a:stCxn id="76" idx="0"/>
            <a:endCxn id="85" idx="2"/>
          </p:cNvCxnSpPr>
          <p:nvPr/>
        </p:nvCxnSpPr>
        <p:spPr bwMode="auto">
          <a:xfrm rot="5400000" flipH="1" flipV="1">
            <a:off x="5796858" y="3022697"/>
            <a:ext cx="383979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꺾인 연결선 91"/>
          <p:cNvCxnSpPr>
            <a:stCxn id="81" idx="0"/>
            <a:endCxn id="85" idx="2"/>
          </p:cNvCxnSpPr>
          <p:nvPr/>
        </p:nvCxnSpPr>
        <p:spPr bwMode="auto">
          <a:xfrm rot="16200000" flipV="1">
            <a:off x="6689833" y="2129722"/>
            <a:ext cx="383979" cy="1785950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3" name="꺾인 연결선 92"/>
          <p:cNvCxnSpPr>
            <a:stCxn id="85" idx="2"/>
            <a:endCxn id="75" idx="0"/>
          </p:cNvCxnSpPr>
          <p:nvPr/>
        </p:nvCxnSpPr>
        <p:spPr bwMode="auto">
          <a:xfrm rot="5400000">
            <a:off x="4832445" y="2058283"/>
            <a:ext cx="383979" cy="1928826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4" name="이등변 삼각형 93"/>
          <p:cNvSpPr/>
          <p:nvPr/>
        </p:nvSpPr>
        <p:spPr bwMode="auto">
          <a:xfrm>
            <a:off x="5865064" y="2857496"/>
            <a:ext cx="259774" cy="142876"/>
          </a:xfrm>
          <a:prstGeom prst="triangle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5" name="구름 94"/>
          <p:cNvSpPr/>
          <p:nvPr/>
        </p:nvSpPr>
        <p:spPr bwMode="auto">
          <a:xfrm>
            <a:off x="1166782" y="4572008"/>
            <a:ext cx="4643470" cy="1285884"/>
          </a:xfrm>
          <a:prstGeom prst="cloud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1452534" y="4684614"/>
            <a:ext cx="4286280" cy="1101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8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800" b="1" dirty="0" smtClean="0">
                <a:latin typeface="Courier New"/>
              </a:rPr>
              <a:t> void print(</a:t>
            </a:r>
            <a:r>
              <a:rPr lang="en-US" altLang="ko-KR" sz="800" b="1" dirty="0" err="1" smtClean="0">
                <a:latin typeface="Courier New"/>
              </a:rPr>
              <a:t>int</a:t>
            </a:r>
            <a:r>
              <a:rPr lang="en-US" altLang="ko-KR" sz="800" b="1" dirty="0" smtClean="0">
                <a:latin typeface="Courier New"/>
              </a:rPr>
              <a:t> depth) {</a:t>
            </a:r>
          </a:p>
          <a:p>
            <a:pPr algn="l"/>
            <a:r>
              <a:rPr lang="en-US" altLang="ko-KR" sz="800" b="1" dirty="0" smtClean="0">
                <a:latin typeface="Courier New"/>
              </a:rPr>
              <a:t>  </a:t>
            </a:r>
            <a:r>
              <a:rPr lang="en-US" altLang="ko-KR" sz="800" b="1" dirty="0" err="1" smtClean="0">
                <a:latin typeface="Courier New"/>
              </a:rPr>
              <a:t>printIndent</a:t>
            </a:r>
            <a:r>
              <a:rPr lang="en-US" altLang="ko-KR" sz="800" b="1" dirty="0" smtClean="0">
                <a:latin typeface="Courier New"/>
              </a:rPr>
              <a:t>(depth);</a:t>
            </a:r>
          </a:p>
          <a:p>
            <a:pPr algn="l"/>
            <a:r>
              <a:rPr lang="en-US" altLang="ko-KR" sz="800" b="1" dirty="0" smtClean="0">
                <a:latin typeface="Courier New"/>
              </a:rPr>
              <a:t>  </a:t>
            </a:r>
            <a:r>
              <a:rPr lang="en-US" altLang="ko-KR" sz="800" b="1" dirty="0" err="1" smtClean="0">
                <a:latin typeface="Courier New"/>
              </a:rPr>
              <a:t>System.out.println</a:t>
            </a:r>
            <a:r>
              <a:rPr lang="en-US" altLang="ko-KR" sz="800" b="1" dirty="0" smtClean="0">
                <a:latin typeface="Courier New"/>
              </a:rPr>
              <a:t>("- </a:t>
            </a:r>
            <a:r>
              <a:rPr lang="ko-KR" altLang="en-US" sz="800" b="1" dirty="0" smtClean="0">
                <a:latin typeface="Courier New"/>
              </a:rPr>
              <a:t>부서 </a:t>
            </a:r>
            <a:r>
              <a:rPr lang="en-US" altLang="ko-KR" sz="800" b="1" dirty="0" smtClean="0">
                <a:latin typeface="Courier New"/>
              </a:rPr>
              <a:t>: " + this.name + ", " + </a:t>
            </a:r>
            <a:r>
              <a:rPr lang="en-US" altLang="ko-KR" sz="800" b="1" dirty="0" err="1" smtClean="0">
                <a:latin typeface="Courier New"/>
              </a:rPr>
              <a:t>this.location</a:t>
            </a:r>
            <a:r>
              <a:rPr lang="en-US" altLang="ko-KR" sz="800" b="1" dirty="0" smtClean="0">
                <a:latin typeface="Courier New"/>
              </a:rPr>
              <a:t>);</a:t>
            </a:r>
          </a:p>
          <a:p>
            <a:pPr algn="l"/>
            <a:r>
              <a:rPr lang="en-US" altLang="ko-KR" sz="800" b="1" dirty="0" smtClean="0">
                <a:latin typeface="Courier New"/>
              </a:rPr>
              <a:t>  </a:t>
            </a:r>
            <a:r>
              <a:rPr lang="en-US" altLang="ko-KR" sz="800" b="1" dirty="0" smtClean="0">
                <a:solidFill>
                  <a:srgbClr val="7F0055"/>
                </a:solidFill>
                <a:latin typeface="Courier New"/>
              </a:rPr>
              <a:t>for</a:t>
            </a:r>
            <a:r>
              <a:rPr lang="en-US" altLang="ko-KR" sz="800" b="1" dirty="0" smtClean="0">
                <a:latin typeface="Courier New"/>
              </a:rPr>
              <a:t>(</a:t>
            </a:r>
            <a:r>
              <a:rPr lang="en-US" altLang="ko-KR" sz="800" b="1" dirty="0" err="1" smtClean="0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altLang="ko-KR" sz="800" b="1" dirty="0" smtClean="0">
                <a:latin typeface="Courier New"/>
              </a:rPr>
              <a:t> </a:t>
            </a:r>
            <a:r>
              <a:rPr lang="en-US" altLang="ko-KR" sz="800" b="1" dirty="0" err="1" smtClean="0">
                <a:latin typeface="Courier New"/>
              </a:rPr>
              <a:t>i</a:t>
            </a:r>
            <a:r>
              <a:rPr lang="en-US" altLang="ko-KR" sz="800" b="1" dirty="0" smtClean="0">
                <a:latin typeface="Courier New"/>
              </a:rPr>
              <a:t> = 0; </a:t>
            </a:r>
            <a:r>
              <a:rPr lang="en-US" altLang="ko-KR" sz="800" b="1" dirty="0" err="1" smtClean="0">
                <a:latin typeface="Courier New"/>
              </a:rPr>
              <a:t>i</a:t>
            </a:r>
            <a:r>
              <a:rPr lang="en-US" altLang="ko-KR" sz="800" b="1" dirty="0" smtClean="0">
                <a:latin typeface="Courier New"/>
              </a:rPr>
              <a:t> &lt; </a:t>
            </a:r>
            <a:r>
              <a:rPr lang="en-US" altLang="ko-KR" sz="800" b="1" dirty="0" err="1" smtClean="0">
                <a:latin typeface="Courier New"/>
              </a:rPr>
              <a:t>children.size</a:t>
            </a:r>
            <a:r>
              <a:rPr lang="en-US" altLang="ko-KR" sz="800" b="1" dirty="0" smtClean="0">
                <a:latin typeface="Courier New"/>
              </a:rPr>
              <a:t>(); </a:t>
            </a:r>
            <a:r>
              <a:rPr lang="en-US" altLang="ko-KR" sz="800" b="1" dirty="0" err="1" smtClean="0">
                <a:latin typeface="Courier New"/>
              </a:rPr>
              <a:t>i</a:t>
            </a:r>
            <a:r>
              <a:rPr lang="en-US" altLang="ko-KR" sz="800" b="1" dirty="0" smtClean="0">
                <a:latin typeface="Courier New"/>
              </a:rPr>
              <a:t>++) {</a:t>
            </a:r>
          </a:p>
          <a:p>
            <a:pPr algn="l"/>
            <a:r>
              <a:rPr lang="en-US" altLang="ko-KR" sz="800" b="1" dirty="0" smtClean="0">
                <a:latin typeface="Courier New"/>
              </a:rPr>
              <a:t>    </a:t>
            </a:r>
            <a:r>
              <a:rPr lang="en-US" altLang="ko-KR" sz="800" b="1" u="sng" dirty="0" err="1" smtClean="0">
                <a:latin typeface="Courier New"/>
              </a:rPr>
              <a:t>children.get</a:t>
            </a:r>
            <a:r>
              <a:rPr lang="en-US" altLang="ko-KR" sz="800" b="1" u="sng" dirty="0" smtClean="0">
                <a:latin typeface="Courier New"/>
              </a:rPr>
              <a:t>(</a:t>
            </a:r>
            <a:r>
              <a:rPr lang="en-US" altLang="ko-KR" sz="800" b="1" u="sng" dirty="0" err="1" smtClean="0">
                <a:latin typeface="Courier New"/>
              </a:rPr>
              <a:t>i</a:t>
            </a:r>
            <a:r>
              <a:rPr lang="en-US" altLang="ko-KR" sz="800" b="1" u="sng" dirty="0" smtClean="0">
                <a:latin typeface="Courier New"/>
              </a:rPr>
              <a:t>).print(depth + 1);</a:t>
            </a:r>
          </a:p>
          <a:p>
            <a:pPr algn="l"/>
            <a:r>
              <a:rPr lang="en-US" altLang="ko-KR" sz="800" b="1" dirty="0" smtClean="0">
                <a:latin typeface="Courier New"/>
              </a:rPr>
              <a:t>  }</a:t>
            </a:r>
          </a:p>
          <a:p>
            <a:pPr algn="l"/>
            <a:r>
              <a:rPr lang="en-US" altLang="ko-KR" sz="800" b="1" dirty="0" smtClean="0">
                <a:latin typeface="Courier New"/>
              </a:rPr>
              <a:t>}</a:t>
            </a:r>
          </a:p>
        </p:txBody>
      </p:sp>
      <p:sp>
        <p:nvSpPr>
          <p:cNvPr id="97" name="직사각형 96"/>
          <p:cNvSpPr/>
          <p:nvPr/>
        </p:nvSpPr>
        <p:spPr bwMode="auto">
          <a:xfrm>
            <a:off x="3881426" y="442913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98" name="구부러진 연결선 110"/>
          <p:cNvCxnSpPr>
            <a:stCxn id="97" idx="0"/>
            <a:endCxn id="99" idx="2"/>
          </p:cNvCxnSpPr>
          <p:nvPr/>
        </p:nvCxnSpPr>
        <p:spPr bwMode="auto">
          <a:xfrm rot="5400000" flipH="1" flipV="1">
            <a:off x="3702831" y="3929066"/>
            <a:ext cx="714380" cy="285752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9" name="직사각형 98"/>
          <p:cNvSpPr/>
          <p:nvPr/>
        </p:nvSpPr>
        <p:spPr bwMode="auto">
          <a:xfrm>
            <a:off x="4167178" y="3643314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1" name="구름 100"/>
          <p:cNvSpPr/>
          <p:nvPr/>
        </p:nvSpPr>
        <p:spPr bwMode="auto">
          <a:xfrm>
            <a:off x="5881690" y="4857760"/>
            <a:ext cx="4643470" cy="1143008"/>
          </a:xfrm>
          <a:prstGeom prst="cloud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6167442" y="5072074"/>
            <a:ext cx="4286280" cy="65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800" b="1" dirty="0" smtClean="0">
                <a:latin typeface="Courier New"/>
              </a:rPr>
              <a:t>public void print(</a:t>
            </a:r>
            <a:r>
              <a:rPr lang="en-US" altLang="ko-KR" sz="800" b="1" dirty="0" err="1" smtClean="0">
                <a:latin typeface="Courier New"/>
              </a:rPr>
              <a:t>int</a:t>
            </a:r>
            <a:r>
              <a:rPr lang="en-US" altLang="ko-KR" sz="800" b="1" dirty="0" smtClean="0">
                <a:latin typeface="Courier New"/>
              </a:rPr>
              <a:t> depth) {</a:t>
            </a:r>
          </a:p>
          <a:p>
            <a:pPr algn="l"/>
            <a:r>
              <a:rPr lang="en-US" altLang="ko-KR" sz="800" b="1" dirty="0" smtClean="0">
                <a:latin typeface="Courier New"/>
              </a:rPr>
              <a:t>  </a:t>
            </a:r>
            <a:r>
              <a:rPr lang="en-US" altLang="ko-KR" sz="800" b="1" dirty="0" err="1" smtClean="0">
                <a:latin typeface="Courier New"/>
              </a:rPr>
              <a:t>printIndent</a:t>
            </a:r>
            <a:r>
              <a:rPr lang="en-US" altLang="ko-KR" sz="800" b="1" dirty="0" smtClean="0">
                <a:latin typeface="Courier New"/>
              </a:rPr>
              <a:t>(depth);</a:t>
            </a:r>
          </a:p>
          <a:p>
            <a:pPr algn="l"/>
            <a:r>
              <a:rPr lang="en-US" altLang="ko-KR" sz="800" b="1" dirty="0" smtClean="0">
                <a:latin typeface="Courier New"/>
              </a:rPr>
              <a:t>  </a:t>
            </a:r>
            <a:r>
              <a:rPr lang="en-US" altLang="ko-KR" sz="800" b="1" dirty="0" err="1" smtClean="0">
                <a:latin typeface="Courier New"/>
              </a:rPr>
              <a:t>System.out.println</a:t>
            </a:r>
            <a:r>
              <a:rPr lang="en-US" altLang="ko-KR" sz="800" b="1" dirty="0" smtClean="0">
                <a:latin typeface="Courier New"/>
              </a:rPr>
              <a:t>("- </a:t>
            </a:r>
            <a:r>
              <a:rPr lang="ko-KR" altLang="en-US" sz="800" b="1" dirty="0" smtClean="0">
                <a:latin typeface="Courier New"/>
              </a:rPr>
              <a:t>직원 </a:t>
            </a:r>
            <a:r>
              <a:rPr lang="en-US" altLang="ko-KR" sz="800" b="1" dirty="0" smtClean="0">
                <a:latin typeface="Courier New"/>
              </a:rPr>
              <a:t>: " + this.name + ", " + </a:t>
            </a:r>
            <a:r>
              <a:rPr lang="en-US" altLang="ko-KR" sz="800" b="1" dirty="0" err="1" smtClean="0">
                <a:latin typeface="Courier New"/>
              </a:rPr>
              <a:t>this.gender</a:t>
            </a:r>
            <a:r>
              <a:rPr lang="en-US" altLang="ko-KR" sz="800" b="1" dirty="0" smtClean="0">
                <a:latin typeface="Courier New"/>
              </a:rPr>
              <a:t>);</a:t>
            </a:r>
          </a:p>
          <a:p>
            <a:pPr algn="l"/>
            <a:r>
              <a:rPr lang="en-US" altLang="ko-KR" sz="800" b="1" dirty="0" smtClean="0">
                <a:latin typeface="Courier New"/>
              </a:rPr>
              <a:t>}</a:t>
            </a:r>
          </a:p>
        </p:txBody>
      </p:sp>
      <p:sp>
        <p:nvSpPr>
          <p:cNvPr id="103" name="직사각형 102"/>
          <p:cNvSpPr/>
          <p:nvPr/>
        </p:nvSpPr>
        <p:spPr bwMode="auto">
          <a:xfrm>
            <a:off x="8596334" y="4296930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4" name="직사각형 103"/>
          <p:cNvSpPr/>
          <p:nvPr/>
        </p:nvSpPr>
        <p:spPr bwMode="auto">
          <a:xfrm>
            <a:off x="9382152" y="4714884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5" name="구부러진 연결선 110"/>
          <p:cNvCxnSpPr>
            <a:stCxn id="104" idx="0"/>
            <a:endCxn id="107" idx="3"/>
          </p:cNvCxnSpPr>
          <p:nvPr/>
        </p:nvCxnSpPr>
        <p:spPr bwMode="auto">
          <a:xfrm rot="16200000" flipV="1">
            <a:off x="8310583" y="3607595"/>
            <a:ext cx="1250165" cy="964413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7" name="직사각형 106"/>
          <p:cNvSpPr/>
          <p:nvPr/>
        </p:nvSpPr>
        <p:spPr bwMode="auto">
          <a:xfrm>
            <a:off x="8382020" y="3429000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381756" y="4429132"/>
            <a:ext cx="2428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smtClean="0">
                <a:latin typeface="휴먼편지체" pitchFamily="18" charset="-127"/>
                <a:ea typeface="휴먼편지체" pitchFamily="18" charset="-127"/>
              </a:rPr>
              <a:t>각 트리 요소는 자신의 정보를 출력하는 책임을 지님</a:t>
            </a:r>
            <a:endParaRPr lang="ko-KR" altLang="en-US" sz="1200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52468" y="4038905"/>
            <a:ext cx="2428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smtClean="0">
                <a:latin typeface="휴먼편지체" pitchFamily="18" charset="-127"/>
                <a:ea typeface="휴먼편지체" pitchFamily="18" charset="-127"/>
              </a:rPr>
              <a:t>자신의 정보는 자신이 출력하도록 책임의 위임</a:t>
            </a:r>
            <a:endParaRPr lang="ko-KR" altLang="en-US" sz="1200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111" name="직사각형 110"/>
          <p:cNvSpPr/>
          <p:nvPr/>
        </p:nvSpPr>
        <p:spPr bwMode="auto">
          <a:xfrm>
            <a:off x="6024566" y="421481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2" name="직사각형 111"/>
          <p:cNvSpPr/>
          <p:nvPr/>
        </p:nvSpPr>
        <p:spPr bwMode="auto">
          <a:xfrm>
            <a:off x="5667376" y="478632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13" name="구부러진 연결선 110"/>
          <p:cNvCxnSpPr>
            <a:stCxn id="112" idx="3"/>
            <a:endCxn id="111" idx="2"/>
          </p:cNvCxnSpPr>
          <p:nvPr/>
        </p:nvCxnSpPr>
        <p:spPr bwMode="auto">
          <a:xfrm flipV="1">
            <a:off x="5738814" y="4286256"/>
            <a:ext cx="321471" cy="535785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5.4 </a:t>
            </a:r>
            <a:r>
              <a:rPr lang="ko-KR" altLang="en-US" dirty="0" smtClean="0"/>
              <a:t>적용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패턴 </a:t>
            </a:r>
            <a:r>
              <a:rPr lang="en-US" altLang="ko-KR" dirty="0" smtClean="0"/>
              <a:t>- Composite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(4/7)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[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예제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]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책임의 위임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모든 트리 요소들을 동일한 방법으로 다룸으로써 조직의 구조를 탐색하기가 용이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1809724" y="3214686"/>
            <a:ext cx="1071570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Company</a:t>
            </a:r>
            <a:endParaRPr kumimoji="1" lang="ko-KR" altLang="en-US" sz="12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3524236" y="3214686"/>
            <a:ext cx="1071570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Department</a:t>
            </a:r>
            <a:endParaRPr kumimoji="1" lang="ko-KR" altLang="en-US" sz="12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5453062" y="3214686"/>
            <a:ext cx="1071570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Department</a:t>
            </a:r>
            <a:endParaRPr kumimoji="1" lang="ko-KR" altLang="en-US" sz="12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4" name="구부러진 연결선 110"/>
          <p:cNvCxnSpPr>
            <a:stCxn id="31" idx="3"/>
            <a:endCxn id="32" idx="1"/>
          </p:cNvCxnSpPr>
          <p:nvPr/>
        </p:nvCxnSpPr>
        <p:spPr bwMode="auto">
          <a:xfrm>
            <a:off x="2881294" y="3415606"/>
            <a:ext cx="642942" cy="1588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5" name="구부러진 연결선 110"/>
          <p:cNvCxnSpPr>
            <a:stCxn id="32" idx="3"/>
            <a:endCxn id="33" idx="1"/>
          </p:cNvCxnSpPr>
          <p:nvPr/>
        </p:nvCxnSpPr>
        <p:spPr bwMode="auto">
          <a:xfrm>
            <a:off x="4595806" y="3415606"/>
            <a:ext cx="857256" cy="1588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직사각형 35"/>
          <p:cNvSpPr/>
          <p:nvPr/>
        </p:nvSpPr>
        <p:spPr bwMode="auto">
          <a:xfrm>
            <a:off x="5453062" y="3786190"/>
            <a:ext cx="1071570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Department</a:t>
            </a:r>
            <a:endParaRPr kumimoji="1" lang="ko-KR" altLang="en-US" sz="12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7" name="구부러진 연결선 110"/>
          <p:cNvCxnSpPr>
            <a:stCxn id="32" idx="3"/>
            <a:endCxn id="36" idx="1"/>
          </p:cNvCxnSpPr>
          <p:nvPr/>
        </p:nvCxnSpPr>
        <p:spPr bwMode="auto">
          <a:xfrm>
            <a:off x="4595806" y="3415606"/>
            <a:ext cx="857256" cy="571504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8" name="직사각형 37"/>
          <p:cNvSpPr/>
          <p:nvPr/>
        </p:nvSpPr>
        <p:spPr bwMode="auto">
          <a:xfrm>
            <a:off x="7239012" y="3214686"/>
            <a:ext cx="1071570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Employee</a:t>
            </a:r>
            <a:endParaRPr kumimoji="1" lang="ko-KR" altLang="en-US" sz="12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7239012" y="3786190"/>
            <a:ext cx="1071570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Employee</a:t>
            </a:r>
            <a:endParaRPr kumimoji="1" lang="ko-KR" altLang="en-US" sz="12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0" name="구부러진 연결선 110"/>
          <p:cNvCxnSpPr>
            <a:stCxn id="33" idx="3"/>
            <a:endCxn id="38" idx="1"/>
          </p:cNvCxnSpPr>
          <p:nvPr/>
        </p:nvCxnSpPr>
        <p:spPr bwMode="auto">
          <a:xfrm>
            <a:off x="6524632" y="3415606"/>
            <a:ext cx="714380" cy="1588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1" name="구부러진 연결선 110"/>
          <p:cNvCxnSpPr>
            <a:stCxn id="33" idx="3"/>
            <a:endCxn id="39" idx="1"/>
          </p:cNvCxnSpPr>
          <p:nvPr/>
        </p:nvCxnSpPr>
        <p:spPr bwMode="auto">
          <a:xfrm>
            <a:off x="6524632" y="3415606"/>
            <a:ext cx="714380" cy="571504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2" name="직사각형 41"/>
          <p:cNvSpPr/>
          <p:nvPr/>
        </p:nvSpPr>
        <p:spPr bwMode="auto">
          <a:xfrm>
            <a:off x="5453062" y="2428868"/>
            <a:ext cx="1071570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Party</a:t>
            </a:r>
            <a:endParaRPr kumimoji="1" lang="ko-KR" altLang="en-US" sz="12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952732" y="3143248"/>
            <a:ext cx="3962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find</a:t>
            </a:r>
            <a:endParaRPr lang="ko-KR" alt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4881558" y="3143248"/>
            <a:ext cx="3962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find</a:t>
            </a:r>
            <a:endParaRPr lang="ko-KR" alt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6738946" y="3143248"/>
            <a:ext cx="3962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find</a:t>
            </a:r>
            <a:endParaRPr lang="ko-KR" alt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4881558" y="4071942"/>
            <a:ext cx="3962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find</a:t>
            </a:r>
            <a:endParaRPr lang="ko-KR" altLang="en-US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6738946" y="4071942"/>
            <a:ext cx="3962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find</a:t>
            </a:r>
            <a:endParaRPr lang="ko-KR" altLang="en-US" sz="1000" dirty="0"/>
          </a:p>
        </p:txBody>
      </p:sp>
      <p:cxnSp>
        <p:nvCxnSpPr>
          <p:cNvPr id="48" name="꺾인 연결선 47"/>
          <p:cNvCxnSpPr>
            <a:stCxn id="33" idx="0"/>
            <a:endCxn id="42" idx="2"/>
          </p:cNvCxnSpPr>
          <p:nvPr/>
        </p:nvCxnSpPr>
        <p:spPr bwMode="auto">
          <a:xfrm rot="5400000" flipH="1" flipV="1">
            <a:off x="5796858" y="3022697"/>
            <a:ext cx="383979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꺾인 연결선 48"/>
          <p:cNvCxnSpPr>
            <a:stCxn id="38" idx="0"/>
            <a:endCxn id="42" idx="2"/>
          </p:cNvCxnSpPr>
          <p:nvPr/>
        </p:nvCxnSpPr>
        <p:spPr bwMode="auto">
          <a:xfrm rot="16200000" flipV="1">
            <a:off x="6689833" y="2129722"/>
            <a:ext cx="383979" cy="1785950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꺾인 연결선 49"/>
          <p:cNvCxnSpPr>
            <a:stCxn id="42" idx="2"/>
            <a:endCxn id="32" idx="0"/>
          </p:cNvCxnSpPr>
          <p:nvPr/>
        </p:nvCxnSpPr>
        <p:spPr bwMode="auto">
          <a:xfrm rot="5400000">
            <a:off x="4832445" y="2058283"/>
            <a:ext cx="383979" cy="1928826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1" name="이등변 삼각형 50"/>
          <p:cNvSpPr/>
          <p:nvPr/>
        </p:nvSpPr>
        <p:spPr bwMode="auto">
          <a:xfrm>
            <a:off x="5865064" y="2857496"/>
            <a:ext cx="259774" cy="142876"/>
          </a:xfrm>
          <a:prstGeom prst="triangle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구름 51"/>
          <p:cNvSpPr/>
          <p:nvPr/>
        </p:nvSpPr>
        <p:spPr bwMode="auto">
          <a:xfrm>
            <a:off x="881030" y="4572008"/>
            <a:ext cx="4929222" cy="1571636"/>
          </a:xfrm>
          <a:prstGeom prst="cloud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452534" y="4714884"/>
            <a:ext cx="3857652" cy="139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800" b="1" dirty="0" smtClean="0">
                <a:latin typeface="Courier New"/>
              </a:rPr>
              <a:t>public List&lt;Party&gt; </a:t>
            </a:r>
            <a:r>
              <a:rPr lang="en-US" altLang="ko-KR" sz="800" b="1" dirty="0" err="1" smtClean="0">
                <a:latin typeface="Courier New"/>
              </a:rPr>
              <a:t>findByGender</a:t>
            </a:r>
            <a:r>
              <a:rPr lang="en-US" altLang="ko-KR" sz="800" b="1" dirty="0" smtClean="0">
                <a:latin typeface="Courier New"/>
              </a:rPr>
              <a:t>(String gender) {</a:t>
            </a:r>
          </a:p>
          <a:p>
            <a:pPr algn="l"/>
            <a:r>
              <a:rPr lang="en-US" altLang="ko-KR" sz="800" b="1" dirty="0" smtClean="0">
                <a:latin typeface="Courier New"/>
              </a:rPr>
              <a:t>  List&lt;Party&gt; results = new </a:t>
            </a:r>
            <a:r>
              <a:rPr lang="en-US" altLang="ko-KR" sz="800" b="1" dirty="0" err="1" smtClean="0">
                <a:latin typeface="Courier New"/>
              </a:rPr>
              <a:t>ArrayList</a:t>
            </a:r>
            <a:r>
              <a:rPr lang="en-US" altLang="ko-KR" sz="800" b="1" dirty="0" smtClean="0">
                <a:latin typeface="Courier New"/>
              </a:rPr>
              <a:t>&lt;Party&gt;();</a:t>
            </a:r>
          </a:p>
          <a:p>
            <a:pPr algn="l"/>
            <a:r>
              <a:rPr lang="en-US" altLang="ko-KR" sz="800" b="1" dirty="0" smtClean="0">
                <a:latin typeface="Courier New"/>
              </a:rPr>
              <a:t>  for(</a:t>
            </a:r>
            <a:r>
              <a:rPr lang="en-US" altLang="ko-KR" sz="800" b="1" dirty="0" err="1" smtClean="0">
                <a:latin typeface="Courier New"/>
              </a:rPr>
              <a:t>int</a:t>
            </a:r>
            <a:r>
              <a:rPr lang="en-US" altLang="ko-KR" sz="800" b="1" dirty="0" smtClean="0">
                <a:latin typeface="Courier New"/>
              </a:rPr>
              <a:t> </a:t>
            </a:r>
            <a:r>
              <a:rPr lang="en-US" altLang="ko-KR" sz="800" b="1" dirty="0" err="1" smtClean="0">
                <a:latin typeface="Courier New"/>
              </a:rPr>
              <a:t>i</a:t>
            </a:r>
            <a:r>
              <a:rPr lang="en-US" altLang="ko-KR" sz="800" b="1" dirty="0" smtClean="0">
                <a:latin typeface="Courier New"/>
              </a:rPr>
              <a:t> = 0; </a:t>
            </a:r>
            <a:r>
              <a:rPr lang="en-US" altLang="ko-KR" sz="800" b="1" dirty="0" err="1" smtClean="0">
                <a:latin typeface="Courier New"/>
              </a:rPr>
              <a:t>i</a:t>
            </a:r>
            <a:r>
              <a:rPr lang="en-US" altLang="ko-KR" sz="800" b="1" dirty="0" smtClean="0">
                <a:latin typeface="Courier New"/>
              </a:rPr>
              <a:t> &lt; </a:t>
            </a:r>
            <a:r>
              <a:rPr lang="en-US" altLang="ko-KR" sz="800" b="1" dirty="0" err="1" smtClean="0">
                <a:latin typeface="Courier New"/>
              </a:rPr>
              <a:t>children.size</a:t>
            </a:r>
            <a:r>
              <a:rPr lang="en-US" altLang="ko-KR" sz="800" b="1" dirty="0" smtClean="0">
                <a:latin typeface="Courier New"/>
              </a:rPr>
              <a:t>(); </a:t>
            </a:r>
            <a:r>
              <a:rPr lang="en-US" altLang="ko-KR" sz="800" b="1" dirty="0" err="1" smtClean="0">
                <a:latin typeface="Courier New"/>
              </a:rPr>
              <a:t>i</a:t>
            </a:r>
            <a:r>
              <a:rPr lang="en-US" altLang="ko-KR" sz="800" b="1" dirty="0" smtClean="0">
                <a:latin typeface="Courier New"/>
              </a:rPr>
              <a:t>++) {</a:t>
            </a:r>
          </a:p>
          <a:p>
            <a:pPr algn="l"/>
            <a:r>
              <a:rPr lang="en-US" altLang="ko-KR" sz="800" b="1" dirty="0" smtClean="0">
                <a:latin typeface="Courier New"/>
              </a:rPr>
              <a:t>    Party child = </a:t>
            </a:r>
            <a:r>
              <a:rPr lang="en-US" altLang="ko-KR" sz="800" b="1" dirty="0" err="1" smtClean="0">
                <a:latin typeface="Courier New"/>
              </a:rPr>
              <a:t>children.get</a:t>
            </a:r>
            <a:r>
              <a:rPr lang="en-US" altLang="ko-KR" sz="800" b="1" dirty="0" smtClean="0">
                <a:latin typeface="Courier New"/>
              </a:rPr>
              <a:t>(</a:t>
            </a:r>
            <a:r>
              <a:rPr lang="en-US" altLang="ko-KR" sz="800" b="1" dirty="0" err="1" smtClean="0">
                <a:latin typeface="Courier New"/>
              </a:rPr>
              <a:t>i</a:t>
            </a:r>
            <a:r>
              <a:rPr lang="en-US" altLang="ko-KR" sz="800" b="1" dirty="0" smtClean="0">
                <a:latin typeface="Courier New"/>
              </a:rPr>
              <a:t>);</a:t>
            </a:r>
          </a:p>
          <a:p>
            <a:pPr algn="l"/>
            <a:r>
              <a:rPr lang="en-US" altLang="ko-KR" sz="800" b="1" dirty="0" smtClean="0">
                <a:latin typeface="Courier New"/>
              </a:rPr>
              <a:t>    if (</a:t>
            </a:r>
            <a:r>
              <a:rPr lang="en-US" altLang="ko-KR" sz="800" b="1" dirty="0" err="1" smtClean="0">
                <a:latin typeface="Courier New"/>
              </a:rPr>
              <a:t>gender.equals</a:t>
            </a:r>
            <a:r>
              <a:rPr lang="en-US" altLang="ko-KR" sz="800" b="1" dirty="0" smtClean="0">
                <a:latin typeface="Courier New"/>
              </a:rPr>
              <a:t>(</a:t>
            </a:r>
            <a:r>
              <a:rPr lang="en-US" altLang="ko-KR" sz="800" b="1" dirty="0" err="1" smtClean="0">
                <a:latin typeface="Courier New"/>
              </a:rPr>
              <a:t>child.getGender</a:t>
            </a:r>
            <a:r>
              <a:rPr lang="en-US" altLang="ko-KR" sz="800" b="1" dirty="0" smtClean="0">
                <a:latin typeface="Courier New"/>
              </a:rPr>
              <a:t>())) </a:t>
            </a:r>
            <a:r>
              <a:rPr lang="en-US" altLang="ko-KR" sz="800" b="1" dirty="0" err="1" smtClean="0">
                <a:latin typeface="Courier New"/>
              </a:rPr>
              <a:t>results.add</a:t>
            </a:r>
            <a:r>
              <a:rPr lang="en-US" altLang="ko-KR" sz="800" b="1" dirty="0" smtClean="0">
                <a:latin typeface="Courier New"/>
              </a:rPr>
              <a:t>(child);</a:t>
            </a:r>
          </a:p>
          <a:p>
            <a:pPr algn="l"/>
            <a:r>
              <a:rPr lang="en-US" altLang="ko-KR" sz="800" b="1" dirty="0" smtClean="0">
                <a:latin typeface="Courier New"/>
              </a:rPr>
              <a:t>    </a:t>
            </a:r>
            <a:r>
              <a:rPr lang="en-US" altLang="ko-KR" sz="800" b="1" dirty="0" err="1" smtClean="0">
                <a:latin typeface="Courier New"/>
              </a:rPr>
              <a:t>results.addAll</a:t>
            </a:r>
            <a:r>
              <a:rPr lang="en-US" altLang="ko-KR" sz="800" b="1" dirty="0" smtClean="0">
                <a:latin typeface="Courier New"/>
              </a:rPr>
              <a:t>(</a:t>
            </a:r>
            <a:r>
              <a:rPr lang="en-US" altLang="ko-KR" sz="800" b="1" dirty="0" err="1" smtClean="0">
                <a:latin typeface="Courier New"/>
              </a:rPr>
              <a:t>child.findByGender</a:t>
            </a:r>
            <a:r>
              <a:rPr lang="en-US" altLang="ko-KR" sz="800" b="1" dirty="0" smtClean="0">
                <a:latin typeface="Courier New"/>
              </a:rPr>
              <a:t>(gender));</a:t>
            </a:r>
          </a:p>
          <a:p>
            <a:pPr algn="l"/>
            <a:r>
              <a:rPr lang="en-US" altLang="ko-KR" sz="800" b="1" dirty="0" smtClean="0">
                <a:latin typeface="Courier New"/>
              </a:rPr>
              <a:t>  }</a:t>
            </a:r>
          </a:p>
          <a:p>
            <a:pPr algn="l"/>
            <a:r>
              <a:rPr lang="en-US" altLang="ko-KR" sz="800" b="1" dirty="0" smtClean="0">
                <a:latin typeface="Courier New"/>
              </a:rPr>
              <a:t>  return results;</a:t>
            </a:r>
          </a:p>
          <a:p>
            <a:pPr algn="l"/>
            <a:r>
              <a:rPr lang="en-US" altLang="ko-KR" sz="800" b="1" dirty="0" smtClean="0">
                <a:latin typeface="Courier New"/>
              </a:rPr>
              <a:t>}</a:t>
            </a:r>
          </a:p>
        </p:txBody>
      </p:sp>
      <p:sp>
        <p:nvSpPr>
          <p:cNvPr id="54" name="직사각형 53"/>
          <p:cNvSpPr/>
          <p:nvPr/>
        </p:nvSpPr>
        <p:spPr bwMode="auto">
          <a:xfrm>
            <a:off x="3881426" y="442913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5" name="구부러진 연결선 110"/>
          <p:cNvCxnSpPr>
            <a:stCxn id="54" idx="0"/>
            <a:endCxn id="56" idx="2"/>
          </p:cNvCxnSpPr>
          <p:nvPr/>
        </p:nvCxnSpPr>
        <p:spPr bwMode="auto">
          <a:xfrm rot="5400000" flipH="1" flipV="1">
            <a:off x="3738550" y="3964785"/>
            <a:ext cx="642942" cy="285752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6" name="직사각형 55"/>
          <p:cNvSpPr/>
          <p:nvPr/>
        </p:nvSpPr>
        <p:spPr bwMode="auto">
          <a:xfrm>
            <a:off x="4167178" y="371475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구름 56"/>
          <p:cNvSpPr/>
          <p:nvPr/>
        </p:nvSpPr>
        <p:spPr bwMode="auto">
          <a:xfrm>
            <a:off x="6596070" y="4857760"/>
            <a:ext cx="3643338" cy="928694"/>
          </a:xfrm>
          <a:prstGeom prst="cloud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6881822" y="5072074"/>
            <a:ext cx="3143272" cy="510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800" b="1" dirty="0" smtClean="0">
                <a:latin typeface="Courier New"/>
              </a:rPr>
              <a:t>public List&lt;Party&gt; </a:t>
            </a:r>
            <a:r>
              <a:rPr lang="en-US" altLang="ko-KR" sz="800" b="1" dirty="0" err="1" smtClean="0">
                <a:latin typeface="Courier New"/>
              </a:rPr>
              <a:t>findByGender</a:t>
            </a:r>
            <a:r>
              <a:rPr lang="en-US" altLang="ko-KR" sz="800" b="1" dirty="0" smtClean="0">
                <a:latin typeface="Courier New"/>
              </a:rPr>
              <a:t>(String gender) {</a:t>
            </a:r>
          </a:p>
          <a:p>
            <a:pPr algn="l"/>
            <a:r>
              <a:rPr lang="en-US" altLang="ko-KR" sz="800" b="1" dirty="0" smtClean="0">
                <a:latin typeface="Courier New"/>
              </a:rPr>
              <a:t>  return new </a:t>
            </a:r>
            <a:r>
              <a:rPr lang="en-US" altLang="ko-KR" sz="800" b="1" dirty="0" err="1" smtClean="0">
                <a:latin typeface="Courier New"/>
              </a:rPr>
              <a:t>ArrayList</a:t>
            </a:r>
            <a:r>
              <a:rPr lang="en-US" altLang="ko-KR" sz="800" b="1" dirty="0" smtClean="0">
                <a:latin typeface="Courier New"/>
              </a:rPr>
              <a:t>&lt;Party&gt;();</a:t>
            </a:r>
          </a:p>
          <a:p>
            <a:pPr algn="l"/>
            <a:r>
              <a:rPr lang="en-US" altLang="ko-KR" sz="800" b="1" dirty="0" smtClean="0">
                <a:latin typeface="Courier New"/>
              </a:rPr>
              <a:t>}</a:t>
            </a:r>
          </a:p>
        </p:txBody>
      </p:sp>
      <p:sp>
        <p:nvSpPr>
          <p:cNvPr id="59" name="직사각형 58"/>
          <p:cNvSpPr/>
          <p:nvPr/>
        </p:nvSpPr>
        <p:spPr bwMode="auto">
          <a:xfrm>
            <a:off x="8596334" y="4296930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9525028" y="4714884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1" name="구부러진 연결선 110"/>
          <p:cNvCxnSpPr>
            <a:stCxn id="60" idx="0"/>
            <a:endCxn id="62" idx="3"/>
          </p:cNvCxnSpPr>
          <p:nvPr/>
        </p:nvCxnSpPr>
        <p:spPr bwMode="auto">
          <a:xfrm rot="16200000" flipV="1">
            <a:off x="8382021" y="3536157"/>
            <a:ext cx="1250165" cy="1107289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2" name="직사각형 61"/>
          <p:cNvSpPr/>
          <p:nvPr/>
        </p:nvSpPr>
        <p:spPr bwMode="auto">
          <a:xfrm>
            <a:off x="8382020" y="3429000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596070" y="4500570"/>
            <a:ext cx="2428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dirty="0" smtClean="0">
                <a:latin typeface="휴먼편지체" pitchFamily="18" charset="-127"/>
                <a:ea typeface="휴먼편지체" pitchFamily="18" charset="-127"/>
              </a:rPr>
              <a:t>직원의 경우 하위 요소를 가질 수 없으므로 탐색을 하지 않는다</a:t>
            </a:r>
            <a:r>
              <a:rPr lang="en-US" altLang="ko-KR" sz="1200" dirty="0" smtClean="0">
                <a:latin typeface="휴먼편지체" pitchFamily="18" charset="-127"/>
                <a:ea typeface="휴먼편지체" pitchFamily="18" charset="-127"/>
              </a:rPr>
              <a:t>.</a:t>
            </a:r>
            <a:endParaRPr lang="ko-KR" altLang="en-US" sz="1200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952468" y="4038905"/>
            <a:ext cx="2428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dirty="0" smtClean="0">
                <a:latin typeface="휴먼편지체" pitchFamily="18" charset="-127"/>
                <a:ea typeface="휴먼편지체" pitchFamily="18" charset="-127"/>
              </a:rPr>
              <a:t>특정 트리 요소는 바로 자신의 하위만 검색한다</a:t>
            </a:r>
            <a:r>
              <a:rPr lang="en-US" altLang="ko-KR" sz="1200" dirty="0" smtClean="0">
                <a:latin typeface="휴먼편지체" pitchFamily="18" charset="-127"/>
                <a:ea typeface="휴먼편지체" pitchFamily="18" charset="-127"/>
              </a:rPr>
              <a:t>.</a:t>
            </a:r>
            <a:endParaRPr lang="ko-KR" altLang="en-US" sz="1200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65" name="직사각형 64"/>
          <p:cNvSpPr/>
          <p:nvPr/>
        </p:nvSpPr>
        <p:spPr bwMode="auto">
          <a:xfrm>
            <a:off x="6024566" y="421481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직사각형 65"/>
          <p:cNvSpPr/>
          <p:nvPr/>
        </p:nvSpPr>
        <p:spPr bwMode="auto">
          <a:xfrm>
            <a:off x="5667376" y="478632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7" name="구부러진 연결선 110"/>
          <p:cNvCxnSpPr>
            <a:stCxn id="66" idx="3"/>
            <a:endCxn id="65" idx="2"/>
          </p:cNvCxnSpPr>
          <p:nvPr/>
        </p:nvCxnSpPr>
        <p:spPr bwMode="auto">
          <a:xfrm flipV="1">
            <a:off x="5738814" y="4286256"/>
            <a:ext cx="321471" cy="535785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5.4 </a:t>
            </a:r>
            <a:r>
              <a:rPr lang="ko-KR" altLang="en-US" dirty="0" smtClean="0"/>
              <a:t>적용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패턴 </a:t>
            </a:r>
            <a:r>
              <a:rPr lang="en-US" altLang="ko-KR" dirty="0" smtClean="0"/>
              <a:t>- Composite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(5/7)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확장</a:t>
            </a:r>
            <a:endParaRPr lang="en-US" altLang="ko-KR" sz="18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조직 구조에 새로운 타입이 추가될 경우 기존 구조 변경 없이 추가 가능</a:t>
            </a:r>
            <a:endParaRPr lang="en-US" altLang="ko-KR" sz="16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Leaf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에 해당하는 요소나 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Container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에 해당하는 요소 모두 추가 용이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/>
            </a:r>
            <a:b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</a:b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문제 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: Container 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확장방법은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?)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endParaRPr lang="ko-KR" altLang="en-US" sz="16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5524500" y="2796732"/>
            <a:ext cx="1643074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Party</a:t>
            </a:r>
            <a:endParaRPr kumimoji="1" lang="ko-KR" altLang="en-US" sz="12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5524500" y="3153923"/>
            <a:ext cx="1643074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5524500" y="3225361"/>
            <a:ext cx="1643074" cy="78581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8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getGender</a:t>
            </a:r>
            <a:r>
              <a:rPr kumimoji="1" lang="en-US" altLang="ko-KR" sz="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() : String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800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add(Party)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8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getChildren</a:t>
            </a:r>
            <a:r>
              <a:rPr kumimoji="1" lang="en-US" altLang="ko-KR" sz="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800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1" lang="en-US" altLang="ko-KR" sz="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: Party[]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800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print() : void</a:t>
            </a:r>
            <a:endParaRPr kumimoji="1" lang="en-US" altLang="ko-KR" sz="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800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800" i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findByGener</a:t>
            </a:r>
            <a:r>
              <a:rPr lang="en-US" altLang="ko-KR" sz="800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(String) : Party[]</a:t>
            </a:r>
            <a:endParaRPr kumimoji="1" lang="ko-KR" altLang="en-US" sz="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" name="꺾인 연결선 7"/>
          <p:cNvCxnSpPr>
            <a:stCxn id="13" idx="3"/>
            <a:endCxn id="5" idx="3"/>
          </p:cNvCxnSpPr>
          <p:nvPr/>
        </p:nvCxnSpPr>
        <p:spPr bwMode="auto">
          <a:xfrm flipH="1" flipV="1">
            <a:off x="7167574" y="2997652"/>
            <a:ext cx="928694" cy="1643072"/>
          </a:xfrm>
          <a:prstGeom prst="bentConnector3">
            <a:avLst>
              <a:gd name="adj1" fmla="val -46992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직사각형 8"/>
          <p:cNvSpPr/>
          <p:nvPr/>
        </p:nvSpPr>
        <p:spPr bwMode="auto">
          <a:xfrm>
            <a:off x="5524500" y="3162887"/>
            <a:ext cx="82154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4524368" y="4439805"/>
            <a:ext cx="1643074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Employee</a:t>
            </a:r>
            <a:endParaRPr kumimoji="1" lang="ko-KR" altLang="en-US" sz="12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4524368" y="4796996"/>
            <a:ext cx="1643074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r>
              <a:rPr lang="en-US" altLang="ko-KR" sz="800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name: String</a:t>
            </a:r>
          </a:p>
          <a:p>
            <a:pPr marL="360363" indent="-360363" algn="l" defTabSz="1038225"/>
            <a:r>
              <a:rPr lang="en-US" altLang="ko-KR" sz="800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gender: String</a:t>
            </a:r>
            <a:endParaRPr lang="ko-KR" altLang="en-US" sz="800" i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4524368" y="5154186"/>
            <a:ext cx="1643074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800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print()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</a:t>
            </a:r>
            <a:r>
              <a:rPr kumimoji="1" lang="en-US" altLang="ko-KR" sz="800" b="0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800" b="0" i="1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finaByGender</a:t>
            </a:r>
            <a:r>
              <a:rPr kumimoji="1" lang="en-US" altLang="ko-KR" sz="800" b="0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(String) : Party[]</a:t>
            </a:r>
            <a:endParaRPr kumimoji="1" lang="ko-KR" altLang="en-US" sz="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6524632" y="4439804"/>
            <a:ext cx="1571636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Department</a:t>
            </a:r>
            <a:endParaRPr kumimoji="1" lang="ko-KR" altLang="en-US" sz="12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6524632" y="4796994"/>
            <a:ext cx="1571636" cy="35719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r>
              <a:rPr lang="en-US" altLang="ko-KR" sz="800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name: String</a:t>
            </a:r>
          </a:p>
          <a:p>
            <a:pPr marL="360363" indent="-360363" algn="l" defTabSz="1038225"/>
            <a:r>
              <a:rPr lang="en-US" altLang="ko-KR" sz="800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location: String</a:t>
            </a:r>
            <a:endParaRPr lang="ko-KR" altLang="en-US" sz="800" i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6524632" y="5154186"/>
            <a:ext cx="1571636" cy="64294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r>
              <a:rPr lang="en-US" altLang="ko-KR" sz="800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add(Party) : void</a:t>
            </a:r>
          </a:p>
          <a:p>
            <a:pPr marL="360363" indent="-360363" algn="l" defTabSz="1038225"/>
            <a:r>
              <a:rPr lang="en-US" altLang="ko-KR" sz="800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800" i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getChildren</a:t>
            </a:r>
            <a:r>
              <a:rPr lang="en-US" altLang="ko-KR" sz="800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 : Party[]</a:t>
            </a:r>
          </a:p>
          <a:p>
            <a:pPr marL="360363" indent="-360363" algn="l" defTabSz="1038225"/>
            <a:r>
              <a:rPr lang="en-US" altLang="ko-KR" sz="800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print() : void</a:t>
            </a:r>
          </a:p>
          <a:p>
            <a:pPr marL="360363" indent="-360363" algn="l" defTabSz="1038225"/>
            <a:r>
              <a:rPr lang="en-US" altLang="ko-KR" sz="800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800" i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findByGener</a:t>
            </a:r>
            <a:r>
              <a:rPr lang="en-US" altLang="ko-KR" sz="800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(String) : Party[]</a:t>
            </a:r>
            <a:endParaRPr lang="ko-KR" altLang="en-US" sz="800" i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6524633" y="4805959"/>
            <a:ext cx="5069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81558" y="2725294"/>
            <a:ext cx="6527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- parties</a:t>
            </a:r>
            <a:endParaRPr lang="ko-KR" altLang="en-US" sz="1000" dirty="0"/>
          </a:p>
        </p:txBody>
      </p:sp>
      <p:cxnSp>
        <p:nvCxnSpPr>
          <p:cNvPr id="18" name="꺾인 연결선 17"/>
          <p:cNvCxnSpPr>
            <a:stCxn id="10" idx="0"/>
            <a:endCxn id="7" idx="2"/>
          </p:cNvCxnSpPr>
          <p:nvPr/>
        </p:nvCxnSpPr>
        <p:spPr bwMode="auto">
          <a:xfrm rot="5400000" flipH="1" flipV="1">
            <a:off x="5631658" y="3725426"/>
            <a:ext cx="428626" cy="1000132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꺾인 연결선 18"/>
          <p:cNvCxnSpPr>
            <a:stCxn id="13" idx="0"/>
            <a:endCxn id="7" idx="2"/>
          </p:cNvCxnSpPr>
          <p:nvPr/>
        </p:nvCxnSpPr>
        <p:spPr bwMode="auto">
          <a:xfrm rot="16200000" flipV="1">
            <a:off x="6613932" y="3743285"/>
            <a:ext cx="428625" cy="964413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7341004" y="301104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*</a:t>
            </a:r>
            <a:endParaRPr lang="ko-KR" altLang="en-US" sz="1000" dirty="0"/>
          </a:p>
        </p:txBody>
      </p:sp>
      <p:sp>
        <p:nvSpPr>
          <p:cNvPr id="22" name="다이아몬드 21"/>
          <p:cNvSpPr/>
          <p:nvPr/>
        </p:nvSpPr>
        <p:spPr bwMode="auto">
          <a:xfrm>
            <a:off x="8096268" y="4582682"/>
            <a:ext cx="285752" cy="142876"/>
          </a:xfrm>
          <a:prstGeom prst="diamond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2952732" y="2796732"/>
            <a:ext cx="1643074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Company</a:t>
            </a:r>
            <a:endParaRPr kumimoji="1" lang="ko-KR" altLang="en-US" sz="12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2952732" y="3153923"/>
            <a:ext cx="1643074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2952732" y="3225361"/>
            <a:ext cx="1643074" cy="4286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800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print()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8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findByGender</a:t>
            </a:r>
            <a:r>
              <a:rPr kumimoji="1" lang="en-US" altLang="ko-KR" sz="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(String)</a:t>
            </a:r>
            <a:r>
              <a:rPr kumimoji="1" lang="en-US" altLang="ko-KR" sz="800" b="0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: Party[]</a:t>
            </a:r>
            <a:endParaRPr kumimoji="1" lang="ko-KR" altLang="en-US" sz="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6" name="꺾인 연결선 25"/>
          <p:cNvCxnSpPr>
            <a:stCxn id="5" idx="1"/>
            <a:endCxn id="23" idx="3"/>
          </p:cNvCxnSpPr>
          <p:nvPr/>
        </p:nvCxnSpPr>
        <p:spPr bwMode="auto">
          <a:xfrm rot="10800000">
            <a:off x="4595806" y="2997652"/>
            <a:ext cx="928694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5167310" y="301104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*</a:t>
            </a:r>
            <a:endParaRPr lang="ko-KR" altLang="en-US" sz="1000" dirty="0"/>
          </a:p>
        </p:txBody>
      </p:sp>
      <p:sp>
        <p:nvSpPr>
          <p:cNvPr id="28" name="직사각형 27"/>
          <p:cNvSpPr/>
          <p:nvPr/>
        </p:nvSpPr>
        <p:spPr bwMode="auto">
          <a:xfrm>
            <a:off x="6810384" y="2725294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65090" y="2725294"/>
            <a:ext cx="7168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- children</a:t>
            </a:r>
            <a:endParaRPr lang="ko-KR" altLang="en-US" sz="1000" dirty="0"/>
          </a:p>
        </p:txBody>
      </p:sp>
      <p:sp>
        <p:nvSpPr>
          <p:cNvPr id="32" name="직사각형 31"/>
          <p:cNvSpPr/>
          <p:nvPr/>
        </p:nvSpPr>
        <p:spPr bwMode="auto">
          <a:xfrm>
            <a:off x="2452666" y="514351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1595410" y="4500570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4" name="구부러진 연결선 110"/>
          <p:cNvCxnSpPr>
            <a:stCxn id="33" idx="2"/>
            <a:endCxn id="32" idx="1"/>
          </p:cNvCxnSpPr>
          <p:nvPr/>
        </p:nvCxnSpPr>
        <p:spPr bwMode="auto">
          <a:xfrm rot="16200000" flipH="1">
            <a:off x="1738286" y="4464850"/>
            <a:ext cx="607223" cy="821537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직사각형 35"/>
          <p:cNvSpPr/>
          <p:nvPr/>
        </p:nvSpPr>
        <p:spPr bwMode="auto">
          <a:xfrm>
            <a:off x="2524104" y="4439805"/>
            <a:ext cx="1643074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i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PartTime</a:t>
            </a:r>
            <a:endParaRPr kumimoji="1" lang="ko-KR" altLang="en-US" sz="12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2524104" y="4796996"/>
            <a:ext cx="1643074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r>
              <a:rPr lang="en-US" altLang="ko-KR" sz="800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name: String</a:t>
            </a:r>
          </a:p>
          <a:p>
            <a:pPr marL="360363" indent="-360363" algn="l" defTabSz="1038225"/>
            <a:r>
              <a:rPr lang="en-US" altLang="ko-KR" sz="800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en-US" altLang="ko-KR" sz="800" i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workingTime</a:t>
            </a:r>
            <a:r>
              <a:rPr lang="en-US" altLang="ko-KR" sz="800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Time</a:t>
            </a:r>
            <a:endParaRPr lang="ko-KR" altLang="en-US" sz="800" i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2524104" y="5154186"/>
            <a:ext cx="1643074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800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print()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</a:t>
            </a:r>
            <a:r>
              <a:rPr kumimoji="1" lang="en-US" altLang="ko-KR" sz="800" b="0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800" b="0" i="1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finaByGender</a:t>
            </a:r>
            <a:r>
              <a:rPr kumimoji="1" lang="en-US" altLang="ko-KR" sz="800" b="0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(String) : Party[]</a:t>
            </a:r>
            <a:endParaRPr kumimoji="1" lang="ko-KR" altLang="en-US" sz="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9" name="꺾인 연결선 38"/>
          <p:cNvCxnSpPr>
            <a:stCxn id="36" idx="0"/>
            <a:endCxn id="7" idx="2"/>
          </p:cNvCxnSpPr>
          <p:nvPr/>
        </p:nvCxnSpPr>
        <p:spPr bwMode="auto">
          <a:xfrm rot="5400000" flipH="1" flipV="1">
            <a:off x="4631526" y="2725294"/>
            <a:ext cx="428626" cy="3000396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이등변 삼각형 19"/>
          <p:cNvSpPr/>
          <p:nvPr/>
        </p:nvSpPr>
        <p:spPr bwMode="auto">
          <a:xfrm>
            <a:off x="6209007" y="4011178"/>
            <a:ext cx="259774" cy="142876"/>
          </a:xfrm>
          <a:prstGeom prst="triangle">
            <a:avLst/>
          </a:prstGeom>
          <a:ln w="190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95278" y="3590850"/>
            <a:ext cx="2071702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 smtClean="0">
                <a:latin typeface="휴먼편지체" pitchFamily="18" charset="-127"/>
                <a:ea typeface="휴먼편지체" pitchFamily="18" charset="-127"/>
              </a:rPr>
              <a:t>Party</a:t>
            </a:r>
            <a:r>
              <a:rPr lang="ko-KR" altLang="en-US" sz="1200" dirty="0" smtClean="0">
                <a:latin typeface="휴먼편지체" pitchFamily="18" charset="-127"/>
                <a:ea typeface="휴먼편지체" pitchFamily="18" charset="-127"/>
              </a:rPr>
              <a:t>를 상속받아 새로운 타입만 만들면 기존 클래스 변경 없이 추가가 가능하다</a:t>
            </a:r>
            <a:r>
              <a:rPr lang="en-US" altLang="ko-KR" sz="1200" dirty="0" smtClean="0">
                <a:latin typeface="휴먼편지체" pitchFamily="18" charset="-127"/>
                <a:ea typeface="휴먼편지체" pitchFamily="18" charset="-127"/>
              </a:rPr>
              <a:t>.</a:t>
            </a:r>
          </a:p>
          <a:p>
            <a:pPr algn="l"/>
            <a:r>
              <a:rPr lang="ko-KR" altLang="en-US" sz="1200" dirty="0" smtClean="0">
                <a:latin typeface="휴먼편지체" pitchFamily="18" charset="-127"/>
                <a:ea typeface="휴먼편지체" pitchFamily="18" charset="-127"/>
              </a:rPr>
              <a:t>새로운 클래스는 그 객체의 특성을 표현하는 속성을 따로 가진다</a:t>
            </a:r>
            <a:r>
              <a:rPr lang="en-US" altLang="ko-KR" sz="1200" dirty="0" smtClean="0">
                <a:latin typeface="휴먼편지체" pitchFamily="18" charset="-127"/>
                <a:ea typeface="휴먼편지체" pitchFamily="18" charset="-127"/>
              </a:rPr>
              <a:t>.</a:t>
            </a:r>
            <a:endParaRPr lang="ko-KR" altLang="en-US" sz="1200" dirty="0">
              <a:latin typeface="휴먼편지체" pitchFamily="18" charset="-127"/>
              <a:ea typeface="휴먼편지체" pitchFamily="18" charset="-127"/>
            </a:endParaRPr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5.4 </a:t>
            </a:r>
            <a:r>
              <a:rPr lang="ko-KR" altLang="en-US" dirty="0" smtClean="0"/>
              <a:t>적용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패턴 </a:t>
            </a:r>
            <a:r>
              <a:rPr lang="en-US" altLang="ko-KR" dirty="0" smtClean="0"/>
              <a:t>- Composite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(6/7)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구조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4381492" y="2571744"/>
            <a:ext cx="1428760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Component</a:t>
            </a:r>
            <a:endParaRPr kumimoji="1" lang="ko-KR" altLang="en-US" sz="12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4381492" y="2928935"/>
            <a:ext cx="1428760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4381492" y="3000372"/>
            <a:ext cx="1428760" cy="78581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8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operation()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800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add(Component)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800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remove(Component)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</a:t>
            </a:r>
            <a:r>
              <a:rPr kumimoji="1" lang="en-US" altLang="ko-KR" sz="800" b="0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800" b="0" i="1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getChild</a:t>
            </a:r>
            <a:r>
              <a:rPr kumimoji="1" lang="en-US" altLang="ko-KR" sz="800" b="0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1" lang="en-US" altLang="ko-KR" sz="800" b="0" i="1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int</a:t>
            </a:r>
            <a:r>
              <a:rPr kumimoji="1" lang="en-US" altLang="ko-KR" sz="800" b="0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) : Component</a:t>
            </a:r>
            <a:endParaRPr kumimoji="1" lang="ko-KR" altLang="en-US" sz="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2952732" y="4214817"/>
            <a:ext cx="1428760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Leaf</a:t>
            </a:r>
            <a:endParaRPr kumimoji="1" lang="ko-KR" altLang="en-US" sz="12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2952732" y="4572008"/>
            <a:ext cx="1428760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2952732" y="4643445"/>
            <a:ext cx="1428760" cy="2857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8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operation()</a:t>
            </a:r>
          </a:p>
        </p:txBody>
      </p:sp>
      <p:sp>
        <p:nvSpPr>
          <p:cNvPr id="12" name="직사각형 11"/>
          <p:cNvSpPr/>
          <p:nvPr/>
        </p:nvSpPr>
        <p:spPr bwMode="auto">
          <a:xfrm>
            <a:off x="5953128" y="4214818"/>
            <a:ext cx="1428760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Composite</a:t>
            </a:r>
            <a:endParaRPr kumimoji="1" lang="ko-KR" altLang="en-US" sz="12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5953128" y="4572009"/>
            <a:ext cx="1428760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5953128" y="4643446"/>
            <a:ext cx="1428760" cy="78581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8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operation()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800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add(Component)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800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remove(Component)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</a:t>
            </a:r>
            <a:r>
              <a:rPr kumimoji="1" lang="en-US" altLang="ko-KR" sz="800" b="0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800" b="0" i="1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getChild</a:t>
            </a:r>
            <a:r>
              <a:rPr kumimoji="1" lang="en-US" altLang="ko-KR" sz="800" b="0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1" lang="en-US" altLang="ko-KR" sz="800" b="0" i="1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int</a:t>
            </a:r>
            <a:r>
              <a:rPr kumimoji="1" lang="en-US" altLang="ko-KR" sz="800" b="0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) : Component</a:t>
            </a:r>
            <a:endParaRPr kumimoji="1" lang="ko-KR" altLang="en-US" sz="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1809724" y="2571744"/>
            <a:ext cx="1428760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Client</a:t>
            </a:r>
            <a:endParaRPr kumimoji="1" lang="ko-KR" altLang="en-US" sz="12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6" name="꺾인 연결선 15"/>
          <p:cNvCxnSpPr>
            <a:stCxn id="12" idx="0"/>
            <a:endCxn id="7" idx="2"/>
          </p:cNvCxnSpPr>
          <p:nvPr/>
        </p:nvCxnSpPr>
        <p:spPr bwMode="auto">
          <a:xfrm rot="16200000" flipV="1">
            <a:off x="5667376" y="3214686"/>
            <a:ext cx="428628" cy="1571636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꺾인 연결선 19"/>
          <p:cNvCxnSpPr>
            <a:stCxn id="9" idx="0"/>
            <a:endCxn id="7" idx="2"/>
          </p:cNvCxnSpPr>
          <p:nvPr/>
        </p:nvCxnSpPr>
        <p:spPr bwMode="auto">
          <a:xfrm rot="5400000" flipH="1" flipV="1">
            <a:off x="4167179" y="3286124"/>
            <a:ext cx="428627" cy="1428760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이등변 삼각형 16"/>
          <p:cNvSpPr/>
          <p:nvPr/>
        </p:nvSpPr>
        <p:spPr bwMode="auto">
          <a:xfrm>
            <a:off x="4952996" y="3786190"/>
            <a:ext cx="285752" cy="142876"/>
          </a:xfrm>
          <a:prstGeom prst="triangle">
            <a:avLst/>
          </a:prstGeom>
          <a:ln w="190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3" name="꺾인 연결선 22"/>
          <p:cNvCxnSpPr>
            <a:stCxn id="12" idx="3"/>
            <a:endCxn id="5" idx="3"/>
          </p:cNvCxnSpPr>
          <p:nvPr/>
        </p:nvCxnSpPr>
        <p:spPr bwMode="auto">
          <a:xfrm flipH="1" flipV="1">
            <a:off x="5810252" y="2772664"/>
            <a:ext cx="1571636" cy="1643074"/>
          </a:xfrm>
          <a:prstGeom prst="bentConnector3">
            <a:avLst>
              <a:gd name="adj1" fmla="val -34115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6055120" y="282558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*</a:t>
            </a:r>
            <a:endParaRPr lang="ko-KR" altLang="en-US" sz="1000" dirty="0"/>
          </a:p>
        </p:txBody>
      </p:sp>
      <p:sp>
        <p:nvSpPr>
          <p:cNvPr id="27" name="다이아몬드 26"/>
          <p:cNvSpPr/>
          <p:nvPr/>
        </p:nvSpPr>
        <p:spPr bwMode="auto">
          <a:xfrm>
            <a:off x="7381888" y="4357694"/>
            <a:ext cx="285752" cy="142876"/>
          </a:xfrm>
          <a:prstGeom prst="diamond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879206" y="2539837"/>
            <a:ext cx="7168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- children</a:t>
            </a:r>
            <a:endParaRPr lang="ko-KR" altLang="en-US" sz="1000" dirty="0"/>
          </a:p>
        </p:txBody>
      </p:sp>
      <p:cxnSp>
        <p:nvCxnSpPr>
          <p:cNvPr id="30" name="꺾인 연결선 29"/>
          <p:cNvCxnSpPr>
            <a:stCxn id="5" idx="1"/>
            <a:endCxn id="15" idx="3"/>
          </p:cNvCxnSpPr>
          <p:nvPr/>
        </p:nvCxnSpPr>
        <p:spPr bwMode="auto">
          <a:xfrm rot="10800000">
            <a:off x="3238484" y="2772664"/>
            <a:ext cx="1143008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33" name="구부러진 연결선 110"/>
          <p:cNvCxnSpPr>
            <a:stCxn id="34" idx="1"/>
            <a:endCxn id="37" idx="3"/>
          </p:cNvCxnSpPr>
          <p:nvPr/>
        </p:nvCxnSpPr>
        <p:spPr bwMode="auto">
          <a:xfrm rot="10800000" flipV="1">
            <a:off x="6738946" y="4517089"/>
            <a:ext cx="1500198" cy="304952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8239144" y="4286256"/>
            <a:ext cx="2071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dirty="0" smtClean="0">
                <a:latin typeface="휴먼편지체" pitchFamily="18" charset="-127"/>
                <a:ea typeface="휴먼편지체" pitchFamily="18" charset="-127"/>
              </a:rPr>
              <a:t>모든 </a:t>
            </a:r>
            <a:r>
              <a:rPr lang="en-US" altLang="ko-KR" sz="1200" dirty="0" smtClean="0">
                <a:latin typeface="휴먼편지체" pitchFamily="18" charset="-127"/>
                <a:ea typeface="휴먼편지체" pitchFamily="18" charset="-127"/>
              </a:rPr>
              <a:t>children</a:t>
            </a:r>
            <a:r>
              <a:rPr lang="ko-KR" altLang="en-US" sz="1200" dirty="0" smtClean="0">
                <a:latin typeface="휴먼편지체" pitchFamily="18" charset="-127"/>
                <a:ea typeface="휴먼편지체" pitchFamily="18" charset="-127"/>
              </a:rPr>
              <a:t>에 대해 </a:t>
            </a:r>
            <a:r>
              <a:rPr lang="en-US" altLang="ko-KR" sz="1200" dirty="0" err="1" smtClean="0">
                <a:latin typeface="휴먼편지체" pitchFamily="18" charset="-127"/>
                <a:ea typeface="휴먼편지체" pitchFamily="18" charset="-127"/>
              </a:rPr>
              <a:t>child.operation</a:t>
            </a:r>
            <a:r>
              <a:rPr lang="en-US" altLang="ko-KR" sz="1200" dirty="0" smtClean="0">
                <a:latin typeface="휴먼편지체" pitchFamily="18" charset="-127"/>
                <a:ea typeface="휴먼편지체" pitchFamily="18" charset="-127"/>
              </a:rPr>
              <a:t>() </a:t>
            </a:r>
            <a:r>
              <a:rPr lang="ko-KR" altLang="en-US" sz="1200" dirty="0" smtClean="0">
                <a:latin typeface="휴먼편지체" pitchFamily="18" charset="-127"/>
                <a:ea typeface="휴먼편지체" pitchFamily="18" charset="-127"/>
              </a:rPr>
              <a:t>호출</a:t>
            </a:r>
            <a:endParaRPr lang="ko-KR" altLang="en-US" sz="1200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6667508" y="478632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5.4 </a:t>
            </a:r>
            <a:r>
              <a:rPr lang="ko-KR" altLang="en-US" dirty="0" smtClean="0"/>
              <a:t>적용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패턴 </a:t>
            </a:r>
            <a:r>
              <a:rPr lang="en-US" altLang="ko-KR" b="1" dirty="0" smtClean="0"/>
              <a:t>-</a:t>
            </a:r>
            <a:r>
              <a:rPr lang="en-US" altLang="ko-KR" dirty="0" smtClean="0"/>
              <a:t> Composite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(7/7)</a:t>
            </a:r>
            <a:endParaRPr lang="ko-KR" altLang="en-US" dirty="0"/>
          </a:p>
        </p:txBody>
      </p:sp>
      <p:sp>
        <p:nvSpPr>
          <p:cNvPr id="2229251" name="Rectangle 3"/>
          <p:cNvSpPr>
            <a:spLocks noGrp="1" noChangeArrowheads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긍정적인 측면</a:t>
            </a:r>
          </a:p>
          <a:p>
            <a:pPr lvl="1"/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임의의 복잡성을 가진 트리 구조를 지원</a:t>
            </a:r>
          </a:p>
          <a:p>
            <a:pPr lvl="1"/>
            <a:r>
              <a:rPr lang="ko-KR" altLang="en-US" dirty="0" err="1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노드의</a:t>
            </a:r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복잡성이 클라이언트에게 보이지 않음</a:t>
            </a:r>
          </a:p>
          <a:p>
            <a:pPr lvl="1"/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기존의 코드를 그대로 두고 새로운 타입의 컴포넌트를 추가할 수 있음</a:t>
            </a:r>
          </a:p>
          <a:p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부정적인 측면</a:t>
            </a:r>
          </a:p>
          <a:p>
            <a:pPr lvl="1"/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코드가 이해하기 어려워 짐</a:t>
            </a:r>
          </a:p>
          <a:p>
            <a:pPr lvl="1"/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동일한 인터페이스를 강요함</a:t>
            </a:r>
          </a:p>
          <a:p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구현 이슈</a:t>
            </a:r>
          </a:p>
          <a:p>
            <a:pPr lvl="1"/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수행성능을 향상하기 위해 정보를 언제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/</a:t>
            </a:r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어디에 </a:t>
            </a:r>
            <a:r>
              <a:rPr lang="ko-KR" altLang="en-US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캐싱할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것인가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컴포넌트 클래스에 할당할 저장공간은 얼마나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?</a:t>
            </a:r>
          </a:p>
          <a:p>
            <a:pPr lvl="1"/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Child</a:t>
            </a:r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를 저장하기 위해 어떤 데이터 구조를 사용하는가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?</a:t>
            </a:r>
          </a:p>
          <a:p>
            <a:pPr lvl="1"/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Child </a:t>
            </a:r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추가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/</a:t>
            </a:r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삭제를 위한 </a:t>
            </a:r>
            <a:r>
              <a:rPr lang="ko-KR" altLang="en-US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메소드가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컴포넌트 클래스에 선언되어야 하는가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?</a:t>
            </a:r>
            <a:endParaRPr lang="ko-KR" altLang="ko-KR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5.5 </a:t>
            </a:r>
            <a:r>
              <a:rPr lang="ko-KR" altLang="en-US" dirty="0" smtClean="0"/>
              <a:t>확장 </a:t>
            </a:r>
            <a:r>
              <a:rPr lang="ko-KR" altLang="en-US" dirty="0"/>
              <a:t>요구사항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mkdir</a:t>
            </a:r>
            <a:r>
              <a:rPr lang="en-US" altLang="ko-KR" dirty="0" smtClean="0"/>
              <a:t>(1/4)</a:t>
            </a:r>
            <a:endParaRPr lang="en-US" altLang="ko-KR" dirty="0"/>
          </a:p>
        </p:txBody>
      </p:sp>
      <p:sp>
        <p:nvSpPr>
          <p:cNvPr id="2230275" name="Rectangle 3"/>
          <p:cNvSpPr>
            <a:spLocks noGrp="1" noChangeArrowheads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지금까지 작업 결과</a:t>
            </a:r>
          </a:p>
          <a:p>
            <a:pPr lvl="1"/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Composite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패턴을 이용하여 파일시스템의 </a:t>
            </a:r>
            <a:r>
              <a:rPr lang="ko-KR" altLang="en-US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백본을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설계함 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추가 요구사항</a:t>
            </a:r>
          </a:p>
          <a:p>
            <a:pPr lvl="1"/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클라이언트는 파일과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폴더를 </a:t>
            </a:r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생성하고 필요한 곳에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둘 수 있어야 함</a:t>
            </a:r>
            <a:endParaRPr lang="en-US" altLang="ko-KR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b="1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폴더</a:t>
            </a:r>
            <a:r>
              <a:rPr lang="ko-KR" altLang="en-US" sz="1800" b="1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는 </a:t>
            </a:r>
            <a:r>
              <a:rPr lang="en-US" altLang="ko-KR" sz="1800" b="1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child </a:t>
            </a:r>
            <a:r>
              <a:rPr lang="ko-KR" altLang="en-US" sz="1800" b="1" dirty="0" err="1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노드를</a:t>
            </a:r>
            <a:r>
              <a:rPr lang="ko-KR" altLang="en-US" sz="1800" b="1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가진다</a:t>
            </a:r>
            <a:r>
              <a:rPr lang="en-US" altLang="ko-KR" sz="1800" b="1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</a:t>
            </a:r>
            <a:r>
              <a:rPr lang="ko-KR" altLang="en-US" sz="1800" b="1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책임이 있음</a:t>
            </a:r>
            <a:r>
              <a:rPr lang="en-US" altLang="ko-KR" sz="1800" b="1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)</a:t>
            </a:r>
          </a:p>
          <a:p>
            <a:pPr lvl="2"/>
            <a:r>
              <a:rPr lang="en-US" altLang="ko-KR" b="1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void attach (Node child); </a:t>
            </a:r>
          </a:p>
          <a:p>
            <a:pPr lvl="2"/>
            <a:r>
              <a:rPr lang="en-US" altLang="ko-KR" sz="1600" b="1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void detach (Node child); </a:t>
            </a:r>
            <a:endParaRPr lang="en-US" altLang="ko-KR" sz="1600" b="1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 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-</a:t>
            </a:r>
            <a:r>
              <a:rPr lang="ko-KR" altLang="en-US" dirty="0" smtClean="0"/>
              <a:t>지향 개념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1652633" y="836640"/>
            <a:ext cx="9272617" cy="318262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1.1.1 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객체</a:t>
            </a: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-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지향 정의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1.1.2 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패러다임 차이</a:t>
            </a: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(gap)</a:t>
            </a:r>
          </a:p>
          <a:p>
            <a:pPr marL="0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1.1.3 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객체지향 기술의 장점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1.1.4 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객체지향의 기본 개념들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marL="606425" lvl="1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1.1.3.1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추상화 </a:t>
            </a: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(Abstraction)</a:t>
            </a:r>
          </a:p>
          <a:p>
            <a:pPr marL="606425" lvl="1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1.1.3.2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캡슐화 </a:t>
            </a: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(Encapsulation)</a:t>
            </a:r>
          </a:p>
          <a:p>
            <a:pPr marL="606425" lvl="1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1.1.3.3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모듈화 </a:t>
            </a: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(Modularity)</a:t>
            </a:r>
          </a:p>
          <a:p>
            <a:pPr marL="606425" lvl="1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1.1.3.4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계층화 </a:t>
            </a: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(Hierarchy)</a:t>
            </a:r>
          </a:p>
          <a:p>
            <a:pPr marL="606425" lvl="1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1.1.3.5 </a:t>
            </a:r>
            <a:r>
              <a:rPr lang="ko-KR" altLang="en-US" dirty="0" err="1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다형성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 </a:t>
            </a: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(Polymorphism)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77" y="836613"/>
            <a:ext cx="1395384" cy="56880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1.3.2 </a:t>
            </a:r>
            <a:r>
              <a:rPr lang="ko-KR" altLang="en-US" dirty="0" smtClean="0"/>
              <a:t>구조 패턴</a:t>
            </a:r>
            <a:r>
              <a:rPr lang="en-US" altLang="ko-KR" dirty="0" smtClean="0"/>
              <a:t>(structural patterns)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4412353"/>
          </a:xfrm>
          <a:prstGeom prst="rect">
            <a:avLst/>
          </a:prstGeom>
        </p:spPr>
        <p:txBody>
          <a:bodyPr wrap="square" lIns="36000" tIns="36000" rIns="36000" bIns="36000">
            <a:spAutoFit/>
          </a:bodyPr>
          <a:lstStyle/>
          <a:p>
            <a:r>
              <a:rPr lang="en-US" altLang="ko-KR" dirty="0">
                <a:latin typeface="Optima" panose="00000400000000000000" pitchFamily="2" charset="2"/>
                <a:ea typeface="가는각진제목체" panose="02030600000101010101" pitchFamily="18" charset="-127"/>
              </a:rPr>
              <a:t>Adapter </a:t>
            </a:r>
            <a:r>
              <a:rPr lang="ko-KR" altLang="en-US" dirty="0">
                <a:latin typeface="Optima" panose="00000400000000000000" pitchFamily="2" charset="2"/>
                <a:ea typeface="가는각진제목체" panose="02030600000101010101" pitchFamily="18" charset="-127"/>
              </a:rPr>
              <a:t>패턴</a:t>
            </a:r>
            <a:endParaRPr lang="en-US" altLang="ko-KR" dirty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>
                <a:latin typeface="Optima" panose="00000400000000000000" pitchFamily="2" charset="2"/>
                <a:ea typeface="가는각진제목체" panose="02030600000101010101" pitchFamily="18" charset="-127"/>
              </a:rPr>
              <a:t>어떤 클래스를 위해</a:t>
            </a:r>
            <a:r>
              <a:rPr lang="en-US" altLang="ko-KR" dirty="0">
                <a:latin typeface="Optima" panose="00000400000000000000" pitchFamily="2" charset="2"/>
                <a:ea typeface="가는각진제목체" panose="02030600000101010101" pitchFamily="18" charset="-127"/>
              </a:rPr>
              <a:t>, </a:t>
            </a:r>
            <a:r>
              <a:rPr lang="ko-KR" altLang="en-US" dirty="0">
                <a:latin typeface="Optima" panose="00000400000000000000" pitchFamily="2" charset="2"/>
                <a:ea typeface="가는각진제목체" panose="02030600000101010101" pitchFamily="18" charset="-127"/>
              </a:rPr>
              <a:t>클라이언트가 기대하는 하나의 인터페이스를 채택함  </a:t>
            </a:r>
            <a:endParaRPr lang="en-US" altLang="ko-KR" dirty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r>
              <a:rPr lang="en-US" altLang="ko-KR" dirty="0">
                <a:latin typeface="Optima" panose="00000400000000000000" pitchFamily="2" charset="2"/>
                <a:ea typeface="가는각진제목체" panose="02030600000101010101" pitchFamily="18" charset="-127"/>
              </a:rPr>
              <a:t>Bridge </a:t>
            </a:r>
            <a:r>
              <a:rPr lang="ko-KR" altLang="en-US" dirty="0">
                <a:latin typeface="Optima" panose="00000400000000000000" pitchFamily="2" charset="2"/>
                <a:ea typeface="가는각진제목체" panose="02030600000101010101" pitchFamily="18" charset="-127"/>
              </a:rPr>
              <a:t>패턴</a:t>
            </a:r>
            <a:endParaRPr lang="en-US" altLang="ko-KR" dirty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>
                <a:latin typeface="Optima" panose="00000400000000000000" pitchFamily="2" charset="2"/>
                <a:ea typeface="가는각진제목체" panose="02030600000101010101" pitchFamily="18" charset="-127"/>
              </a:rPr>
              <a:t>추상적인 부분을 구현과 분리함으로써 두 요소가 독립적으로 확장 가능하게 함 </a:t>
            </a:r>
            <a:endParaRPr lang="en-US" altLang="ko-KR" dirty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r>
              <a:rPr lang="en-US" altLang="ko-KR" dirty="0">
                <a:latin typeface="Optima" panose="00000400000000000000" pitchFamily="2" charset="2"/>
                <a:ea typeface="가는각진제목체" panose="02030600000101010101" pitchFamily="18" charset="-127"/>
              </a:rPr>
              <a:t>Composite </a:t>
            </a:r>
            <a:r>
              <a:rPr lang="ko-KR" altLang="en-US" dirty="0">
                <a:latin typeface="Optima" panose="00000400000000000000" pitchFamily="2" charset="2"/>
                <a:ea typeface="가는각진제목체" panose="02030600000101010101" pitchFamily="18" charset="-127"/>
              </a:rPr>
              <a:t>패턴</a:t>
            </a:r>
            <a:endParaRPr lang="en-US" altLang="ko-KR" dirty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>
                <a:latin typeface="Optima" panose="00000400000000000000" pitchFamily="2" charset="2"/>
                <a:ea typeface="가는각진제목체" panose="02030600000101010101" pitchFamily="18" charset="-127"/>
              </a:rPr>
              <a:t>각 객체가 동일한 인터페이스를 가지는 객체들의 </a:t>
            </a:r>
            <a:r>
              <a:rPr lang="ko-KR" altLang="en-US" dirty="0" err="1">
                <a:latin typeface="Optima" panose="00000400000000000000" pitchFamily="2" charset="2"/>
                <a:ea typeface="가는각진제목체" panose="02030600000101010101" pitchFamily="18" charset="-127"/>
              </a:rPr>
              <a:t>트리구조</a:t>
            </a:r>
            <a:endParaRPr lang="en-US" altLang="ko-KR" dirty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r>
              <a:rPr lang="en-US" altLang="ko-KR" dirty="0">
                <a:latin typeface="Optima" panose="00000400000000000000" pitchFamily="2" charset="2"/>
                <a:ea typeface="가는각진제목체" panose="02030600000101010101" pitchFamily="18" charset="-127"/>
              </a:rPr>
              <a:t>Decorator </a:t>
            </a:r>
            <a:r>
              <a:rPr lang="ko-KR" altLang="en-US" dirty="0">
                <a:latin typeface="Optima" panose="00000400000000000000" pitchFamily="2" charset="2"/>
                <a:ea typeface="가는각진제목체" panose="02030600000101010101" pitchFamily="18" charset="-127"/>
              </a:rPr>
              <a:t>패턴</a:t>
            </a:r>
            <a:endParaRPr lang="en-US" altLang="ko-KR" dirty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>
                <a:latin typeface="Optima" panose="00000400000000000000" pitchFamily="2" charset="2"/>
                <a:ea typeface="가는각진제목체" panose="02030600000101010101" pitchFamily="18" charset="-127"/>
              </a:rPr>
              <a:t>상속을 사용할 경우 클래스 개수가 지수적으로 늘어날 경우</a:t>
            </a:r>
            <a:r>
              <a:rPr lang="en-US" altLang="ko-KR" dirty="0">
                <a:latin typeface="Optima" panose="00000400000000000000" pitchFamily="2" charset="2"/>
                <a:ea typeface="가는각진제목체" panose="02030600000101010101" pitchFamily="18" charset="-127"/>
              </a:rPr>
              <a:t>, </a:t>
            </a:r>
            <a:r>
              <a:rPr lang="ko-KR" altLang="en-US" dirty="0">
                <a:latin typeface="Optima" panose="00000400000000000000" pitchFamily="2" charset="2"/>
                <a:ea typeface="가는각진제목체" panose="02030600000101010101" pitchFamily="18" charset="-127"/>
              </a:rPr>
              <a:t> 클래스에 기능 추가</a:t>
            </a:r>
            <a:endParaRPr lang="en-US" altLang="ko-KR" dirty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r>
              <a:rPr lang="en-US" altLang="ko-KR" dirty="0">
                <a:latin typeface="Optima" panose="00000400000000000000" pitchFamily="2" charset="2"/>
                <a:ea typeface="가는각진제목체" panose="02030600000101010101" pitchFamily="18" charset="-127"/>
              </a:rPr>
              <a:t>Facade </a:t>
            </a:r>
            <a:r>
              <a:rPr lang="ko-KR" altLang="en-US" dirty="0">
                <a:latin typeface="Optima" panose="00000400000000000000" pitchFamily="2" charset="2"/>
                <a:ea typeface="가는각진제목체" panose="02030600000101010101" pitchFamily="18" charset="-127"/>
              </a:rPr>
              <a:t>패턴</a:t>
            </a:r>
            <a:endParaRPr lang="en-US" altLang="ko-KR" dirty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>
                <a:latin typeface="Optima" panose="00000400000000000000" pitchFamily="2" charset="2"/>
                <a:ea typeface="가는각진제목체" panose="02030600000101010101" pitchFamily="18" charset="-127"/>
              </a:rPr>
              <a:t>기존의 복잡한 인터페이스들을 사용하기 쉽도록 단순화한 인터페이스 생성</a:t>
            </a:r>
            <a:endParaRPr lang="en-US" altLang="ko-KR" dirty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r>
              <a:rPr lang="en-US" altLang="ko-KR" dirty="0">
                <a:latin typeface="Optima" panose="00000400000000000000" pitchFamily="2" charset="2"/>
                <a:ea typeface="가는각진제목체" panose="02030600000101010101" pitchFamily="18" charset="-127"/>
              </a:rPr>
              <a:t>Flyweight </a:t>
            </a:r>
            <a:r>
              <a:rPr lang="ko-KR" altLang="en-US" dirty="0">
                <a:latin typeface="Optima" panose="00000400000000000000" pitchFamily="2" charset="2"/>
                <a:ea typeface="가는각진제목체" panose="02030600000101010101" pitchFamily="18" charset="-127"/>
              </a:rPr>
              <a:t>패턴</a:t>
            </a:r>
            <a:endParaRPr lang="en-US" altLang="ko-KR" dirty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>
                <a:latin typeface="Optima" panose="00000400000000000000" pitchFamily="2" charset="2"/>
                <a:ea typeface="가는각진제목체" panose="02030600000101010101" pitchFamily="18" charset="-127"/>
              </a:rPr>
              <a:t>공간을 절약하기 위해 공통의 속성을 공유하는 많은 수의 객체 </a:t>
            </a:r>
            <a:endParaRPr lang="en-US" altLang="ko-KR" dirty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r>
              <a:rPr lang="en-US" altLang="ko-KR" dirty="0">
                <a:latin typeface="Optima" panose="00000400000000000000" pitchFamily="2" charset="2"/>
                <a:ea typeface="가는각진제목체" panose="02030600000101010101" pitchFamily="18" charset="-127"/>
              </a:rPr>
              <a:t>Proxy </a:t>
            </a:r>
            <a:r>
              <a:rPr lang="ko-KR" altLang="en-US" dirty="0">
                <a:latin typeface="Optima" panose="00000400000000000000" pitchFamily="2" charset="2"/>
                <a:ea typeface="가는각진제목체" panose="02030600000101010101" pitchFamily="18" charset="-127"/>
              </a:rPr>
              <a:t>패턴</a:t>
            </a:r>
            <a:endParaRPr lang="en-US" altLang="ko-KR" dirty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>
                <a:latin typeface="Optima" panose="00000400000000000000" pitchFamily="2" charset="2"/>
                <a:ea typeface="가는각진제목체" panose="02030600000101010101" pitchFamily="18" charset="-127"/>
              </a:rPr>
              <a:t>다른 것들을 위한 인터페이스 역할을 하는 클래스</a:t>
            </a:r>
            <a:endParaRPr lang="en-US" altLang="ko-KR" dirty="0">
              <a:latin typeface="Optima" panose="00000400000000000000" pitchFamily="2" charset="2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5.5 </a:t>
            </a:r>
            <a:r>
              <a:rPr lang="ko-KR" altLang="en-US" dirty="0" smtClean="0"/>
              <a:t>확장 </a:t>
            </a:r>
            <a:r>
              <a:rPr lang="ko-KR" altLang="en-US" dirty="0"/>
              <a:t>요구사항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mkdir</a:t>
            </a:r>
            <a:r>
              <a:rPr lang="en-US" altLang="ko-KR" dirty="0" smtClean="0"/>
              <a:t>(2/4)</a:t>
            </a:r>
            <a:endParaRPr lang="en-US" altLang="ko-KR" dirty="0"/>
          </a:p>
        </p:txBody>
      </p:sp>
      <p:sp>
        <p:nvSpPr>
          <p:cNvPr id="2231299" name="Rectangle 3"/>
          <p:cNvSpPr>
            <a:spLocks noGrp="1" noChangeArrowheads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8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현재 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폴더</a:t>
            </a: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= 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폴더 </a:t>
            </a:r>
            <a:r>
              <a:rPr lang="ko-KR" altLang="en-US" sz="18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객체에 대한 참조</a:t>
            </a:r>
          </a:p>
          <a:p>
            <a:r>
              <a:rPr lang="en-US" altLang="ko-KR" sz="1800" dirty="0" err="1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mkdir</a:t>
            </a:r>
            <a:r>
              <a:rPr lang="ko-KR" altLang="en-US" sz="18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의 절차</a:t>
            </a:r>
          </a:p>
          <a:p>
            <a:pPr lvl="1"/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새로운 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폴더 </a:t>
            </a: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개체 생성</a:t>
            </a:r>
          </a:p>
          <a:p>
            <a:pPr lvl="1"/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현재 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폴더의 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attach()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를 </a:t>
            </a: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호출</a:t>
            </a:r>
          </a:p>
          <a:p>
            <a:pPr lvl="1"/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새로운 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폴더를 </a:t>
            </a:r>
            <a:r>
              <a:rPr lang="ko-KR" altLang="en-US" sz="1600" dirty="0" err="1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패러미터</a:t>
            </a: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전달</a:t>
            </a:r>
            <a:endParaRPr lang="ko-KR" altLang="en-US" sz="16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666848" y="3071810"/>
            <a:ext cx="5357850" cy="849677"/>
          </a:xfrm>
          <a:prstGeom prst="rect">
            <a:avLst/>
          </a:prstGeom>
          <a:solidFill>
            <a:srgbClr val="F3FFF3"/>
          </a:solidFill>
          <a:ln w="9525">
            <a:solidFill>
              <a:srgbClr val="C0C0C0"/>
            </a:solidFill>
            <a:miter lim="800000"/>
            <a:headEnd/>
            <a:tailEnd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vert="horz" wrap="square" lIns="103843" tIns="51922" rIns="103843" bIns="51922" numCol="1" anchor="t" anchorCtr="0" compatLnSpc="1">
            <a:prstTxWarp prst="textNoShape">
              <a:avLst/>
            </a:prstTxWarp>
            <a:spAutoFit/>
          </a:bodyPr>
          <a:lstStyle/>
          <a:p>
            <a:pPr marL="388938" lvl="0" indent="-388938" algn="l" defTabSz="1038225" eaLnBrk="0" hangingPunct="0">
              <a:lnSpc>
                <a:spcPts val="1200"/>
              </a:lnSpc>
              <a:buSzPct val="90000"/>
              <a:defRPr/>
            </a:pP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      ...</a:t>
            </a:r>
          </a:p>
          <a:p>
            <a:pPr marL="388938" lvl="0" indent="-388938" algn="l" defTabSz="1038225" eaLnBrk="0" hangingPunct="0">
              <a:lnSpc>
                <a:spcPts val="1200"/>
              </a:lnSpc>
              <a:buSzPct val="90000"/>
              <a:defRPr/>
            </a:pP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	</a:t>
            </a:r>
          </a:p>
          <a:p>
            <a:pPr marL="388938" lvl="0" indent="-388938" algn="l" defTabSz="1038225" eaLnBrk="0" hangingPunct="0">
              <a:lnSpc>
                <a:spcPts val="1200"/>
              </a:lnSpc>
              <a:buSzPct val="90000"/>
              <a:defRPr/>
            </a:pP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	Folder currentFolder; </a:t>
            </a:r>
          </a:p>
          <a:p>
            <a:pPr marL="388938" lvl="0" indent="-388938" algn="l" defTabSz="1038225" eaLnBrk="0" hangingPunct="0">
              <a:lnSpc>
                <a:spcPts val="1200"/>
              </a:lnSpc>
              <a:buSzPct val="90000"/>
              <a:defRPr/>
            </a:pP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	currentFolder.attach (new Folder(“newFolder”)); </a:t>
            </a:r>
            <a:endParaRPr lang="en-US" altLang="ko-KR" sz="1400" b="1" ker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5.5 </a:t>
            </a:r>
            <a:r>
              <a:rPr lang="ko-KR" altLang="en-US" dirty="0" smtClean="0"/>
              <a:t>확장 요구사항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mkdir</a:t>
            </a:r>
            <a:r>
              <a:rPr lang="en-US" altLang="ko-KR" dirty="0" smtClean="0"/>
              <a:t>(3/4)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165100" indent="-165100"/>
            <a:r>
              <a:rPr lang="en-US" altLang="ko-KR" sz="1800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mkdir</a:t>
            </a: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en-US" altLang="ko-KR" sz="1800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subfolderA</a:t>
            </a: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/</a:t>
            </a:r>
            <a:r>
              <a:rPr lang="en-US" altLang="ko-KR" sz="1800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subfolderB</a:t>
            </a: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/</a:t>
            </a:r>
            <a:r>
              <a:rPr lang="en-US" altLang="ko-KR" sz="1800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newsubfolder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의 내부 </a:t>
            </a:r>
            <a:r>
              <a:rPr lang="ko-KR" altLang="en-US" sz="1800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로직</a:t>
            </a:r>
            <a:endParaRPr lang="en-US" altLang="ko-KR" sz="18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marL="742950" lvl="1" indent="-165100"/>
            <a:r>
              <a:rPr lang="en-US" altLang="ko-KR" sz="1600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subfolderA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객체를 찾는다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marL="742950" lvl="1" indent="-165100"/>
            <a:r>
              <a:rPr lang="en-US" altLang="ko-KR" sz="1600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subfolderB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객체를 찾는다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marL="742950" lvl="1" indent="-165100"/>
            <a:r>
              <a:rPr lang="en-US" altLang="ko-KR" sz="1600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subfolderB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객체가 </a:t>
            </a:r>
            <a:r>
              <a:rPr lang="en-US" altLang="ko-KR" sz="1600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newsubfolder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객체를 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attach() 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한다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marL="742950" lvl="1" indent="-165100"/>
            <a:endParaRPr lang="en-US" altLang="ko-KR" sz="16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marL="165100" indent="-165100"/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클라이언트 클래스 코드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534840" y="2941518"/>
            <a:ext cx="5357850" cy="2719792"/>
          </a:xfrm>
          <a:prstGeom prst="rect">
            <a:avLst/>
          </a:prstGeom>
          <a:solidFill>
            <a:srgbClr val="F3FFF3"/>
          </a:solidFill>
          <a:ln w="9525">
            <a:solidFill>
              <a:srgbClr val="C0C0C0"/>
            </a:solidFill>
            <a:miter lim="800000"/>
            <a:headEnd/>
            <a:tailEnd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vert="horz" wrap="square" lIns="103843" tIns="51922" rIns="103843" bIns="51922" numCol="1" anchor="t" anchorCtr="0" compatLnSpc="1">
            <a:prstTxWarp prst="textNoShape">
              <a:avLst/>
            </a:prstTxWarp>
            <a:noAutofit/>
          </a:bodyPr>
          <a:lstStyle/>
          <a:p>
            <a:pPr marL="388938" lvl="0" indent="-388938" algn="l" defTabSz="1038225" eaLnBrk="0" hangingPunct="0">
              <a:lnSpc>
                <a:spcPts val="1200"/>
              </a:lnSpc>
              <a:buSzPct val="90000"/>
              <a:defRPr/>
            </a:pPr>
            <a:r>
              <a:rPr lang="en-US" altLang="ko-KR" sz="1400" b="1" kern="0" dirty="0" smtClean="0">
                <a:latin typeface="맑은 고딕" pitchFamily="50" charset="-127"/>
                <a:ea typeface="맑은 고딕" pitchFamily="50" charset="-127"/>
              </a:rPr>
              <a:t>public void </a:t>
            </a:r>
            <a:r>
              <a:rPr lang="en-US" altLang="ko-KR" sz="1400" b="1" kern="0" dirty="0" err="1" smtClean="0">
                <a:latin typeface="맑은 고딕" pitchFamily="50" charset="-127"/>
                <a:ea typeface="맑은 고딕" pitchFamily="50" charset="-127"/>
              </a:rPr>
              <a:t>mkdir</a:t>
            </a:r>
            <a:r>
              <a:rPr lang="en-US" altLang="ko-KR" sz="1400" b="1" kern="0" dirty="0" smtClean="0">
                <a:latin typeface="맑은 고딕" pitchFamily="50" charset="-127"/>
                <a:ea typeface="맑은 고딕" pitchFamily="50" charset="-127"/>
              </a:rPr>
              <a:t> (Folder </a:t>
            </a:r>
            <a:r>
              <a:rPr lang="en-US" altLang="ko-KR" sz="1400" b="1" kern="0" dirty="0" err="1" smtClean="0">
                <a:latin typeface="맑은 고딕" pitchFamily="50" charset="-127"/>
                <a:ea typeface="맑은 고딕" pitchFamily="50" charset="-127"/>
              </a:rPr>
              <a:t>currentFolder</a:t>
            </a:r>
            <a:r>
              <a:rPr lang="en-US" altLang="ko-KR" sz="1400" b="1" kern="0" dirty="0" smtClean="0">
                <a:latin typeface="맑은 고딕" pitchFamily="50" charset="-127"/>
                <a:ea typeface="맑은 고딕" pitchFamily="50" charset="-127"/>
              </a:rPr>
              <a:t>, String path) {</a:t>
            </a:r>
          </a:p>
          <a:p>
            <a:pPr marL="388938" lvl="0" indent="-388938" algn="l" defTabSz="1038225" eaLnBrk="0" hangingPunct="0">
              <a:lnSpc>
                <a:spcPts val="1200"/>
              </a:lnSpc>
              <a:buSzPct val="90000"/>
              <a:defRPr/>
            </a:pPr>
            <a:endParaRPr lang="en-US" altLang="ko-KR" sz="1400" b="1" kern="0" dirty="0" smtClean="0">
              <a:latin typeface="맑은 고딕" pitchFamily="50" charset="-127"/>
              <a:ea typeface="맑은 고딕" pitchFamily="50" charset="-127"/>
            </a:endParaRPr>
          </a:p>
          <a:p>
            <a:pPr marL="388938" lvl="0" indent="-388938" algn="l" defTabSz="1038225" eaLnBrk="0" hangingPunct="0">
              <a:lnSpc>
                <a:spcPts val="1200"/>
              </a:lnSpc>
              <a:buSzPct val="90000"/>
              <a:defRPr/>
            </a:pPr>
            <a:r>
              <a:rPr lang="en-US" altLang="ko-KR" sz="1400" b="1" kern="0" dirty="0" smtClean="0">
                <a:latin typeface="맑은 고딕" pitchFamily="50" charset="-127"/>
                <a:ea typeface="맑은 고딕" pitchFamily="50" charset="-127"/>
              </a:rPr>
              <a:t>	String </a:t>
            </a:r>
            <a:r>
              <a:rPr lang="en-US" altLang="ko-KR" sz="1400" b="1" kern="0" dirty="0" err="1" smtClean="0">
                <a:latin typeface="맑은 고딕" pitchFamily="50" charset="-127"/>
                <a:ea typeface="맑은 고딕" pitchFamily="50" charset="-127"/>
              </a:rPr>
              <a:t>subpath</a:t>
            </a:r>
            <a:r>
              <a:rPr lang="en-US" altLang="ko-KR" sz="1400" b="1" kern="0" dirty="0" smtClean="0">
                <a:latin typeface="맑은 고딕" pitchFamily="50" charset="-127"/>
                <a:ea typeface="맑은 고딕" pitchFamily="50" charset="-127"/>
              </a:rPr>
              <a:t> = path;</a:t>
            </a:r>
          </a:p>
          <a:p>
            <a:pPr marL="388938" lvl="0" indent="-388938" algn="l" defTabSz="1038225" eaLnBrk="0" hangingPunct="0">
              <a:lnSpc>
                <a:spcPts val="1200"/>
              </a:lnSpc>
              <a:buSzPct val="90000"/>
              <a:defRPr/>
            </a:pPr>
            <a:r>
              <a:rPr lang="en-US" altLang="ko-KR" sz="1400" b="1" kern="0" dirty="0" smtClean="0">
                <a:latin typeface="맑은 고딕" pitchFamily="50" charset="-127"/>
                <a:ea typeface="맑은 고딕" pitchFamily="50" charset="-127"/>
              </a:rPr>
              <a:t>	if (</a:t>
            </a:r>
            <a:r>
              <a:rPr lang="en-US" altLang="ko-KR" sz="1400" b="1" kern="0" dirty="0" err="1" smtClean="0">
                <a:latin typeface="맑은 고딕" pitchFamily="50" charset="-127"/>
                <a:ea typeface="맑은 고딕" pitchFamily="50" charset="-127"/>
              </a:rPr>
              <a:t>subpath</a:t>
            </a:r>
            <a:r>
              <a:rPr lang="en-US" altLang="ko-KR" sz="1400" b="1" kern="0" dirty="0" smtClean="0">
                <a:latin typeface="맑은 고딕" pitchFamily="50" charset="-127"/>
                <a:ea typeface="맑은 고딕" pitchFamily="50" charset="-127"/>
              </a:rPr>
              <a:t> == null) {</a:t>
            </a:r>
          </a:p>
          <a:p>
            <a:pPr marL="388938" lvl="0" indent="-388938" algn="l" defTabSz="1038225" eaLnBrk="0" hangingPunct="0">
              <a:lnSpc>
                <a:spcPts val="1200"/>
              </a:lnSpc>
              <a:buSzPct val="90000"/>
              <a:defRPr/>
            </a:pPr>
            <a:r>
              <a:rPr lang="en-US" altLang="ko-KR" sz="1400" b="1" kern="0" dirty="0" smtClean="0">
                <a:latin typeface="맑은 고딕" pitchFamily="50" charset="-127"/>
                <a:ea typeface="맑은 고딕" pitchFamily="50" charset="-127"/>
              </a:rPr>
              <a:t>		</a:t>
            </a:r>
            <a:r>
              <a:rPr lang="en-US" altLang="ko-KR" sz="1400" b="1" kern="0" dirty="0" err="1" smtClean="0">
                <a:latin typeface="맑은 고딕" pitchFamily="50" charset="-127"/>
                <a:ea typeface="맑은 고딕" pitchFamily="50" charset="-127"/>
              </a:rPr>
              <a:t>currentFolder.attach</a:t>
            </a:r>
            <a:r>
              <a:rPr lang="en-US" altLang="ko-KR" sz="1400" b="1" kern="0" dirty="0" smtClean="0">
                <a:latin typeface="맑은 고딕" pitchFamily="50" charset="-127"/>
                <a:ea typeface="맑은 고딕" pitchFamily="50" charset="-127"/>
              </a:rPr>
              <a:t>(new Folder(path));</a:t>
            </a:r>
          </a:p>
          <a:p>
            <a:pPr marL="388938" lvl="0" indent="-388938" algn="l" defTabSz="1038225" eaLnBrk="0" hangingPunct="0">
              <a:lnSpc>
                <a:spcPts val="1200"/>
              </a:lnSpc>
              <a:buSzPct val="90000"/>
              <a:defRPr/>
            </a:pPr>
            <a:r>
              <a:rPr lang="en-US" altLang="ko-KR" sz="1400" b="1" kern="0" dirty="0" smtClean="0">
                <a:latin typeface="맑은 고딕" pitchFamily="50" charset="-127"/>
                <a:ea typeface="맑은 고딕" pitchFamily="50" charset="-127"/>
              </a:rPr>
              <a:t>	} else {</a:t>
            </a:r>
          </a:p>
          <a:p>
            <a:pPr marL="388938" lvl="0" indent="-388938" algn="l" defTabSz="1038225" eaLnBrk="0" hangingPunct="0">
              <a:lnSpc>
                <a:spcPts val="1200"/>
              </a:lnSpc>
              <a:buSzPct val="90000"/>
              <a:defRPr/>
            </a:pPr>
            <a:r>
              <a:rPr lang="en-US" altLang="ko-KR" sz="1400" b="1" kern="0" dirty="0" smtClean="0">
                <a:latin typeface="맑은 고딕" pitchFamily="50" charset="-127"/>
                <a:ea typeface="맑은 고딕" pitchFamily="50" charset="-127"/>
              </a:rPr>
              <a:t>		String name = head(path);</a:t>
            </a:r>
          </a:p>
          <a:p>
            <a:pPr marL="388938" lvl="0" indent="-388938" algn="l" defTabSz="1038225" eaLnBrk="0" hangingPunct="0">
              <a:lnSpc>
                <a:spcPts val="1200"/>
              </a:lnSpc>
              <a:buSzPct val="90000"/>
              <a:defRPr/>
            </a:pPr>
            <a:r>
              <a:rPr lang="en-US" altLang="ko-KR" sz="1400" b="1" kern="0" dirty="0" smtClean="0">
                <a:latin typeface="맑은 고딕" pitchFamily="50" charset="-127"/>
                <a:ea typeface="맑은 고딕" pitchFamily="50" charset="-127"/>
              </a:rPr>
              <a:t>		Node child = find(name, </a:t>
            </a:r>
            <a:r>
              <a:rPr lang="en-US" altLang="ko-KR" sz="1400" b="1" kern="0" dirty="0" err="1" smtClean="0">
                <a:latin typeface="맑은 고딕" pitchFamily="50" charset="-127"/>
                <a:ea typeface="맑은 고딕" pitchFamily="50" charset="-127"/>
              </a:rPr>
              <a:t>currentFolder</a:t>
            </a:r>
            <a:r>
              <a:rPr lang="en-US" altLang="ko-KR" sz="1400" b="1" kern="0" dirty="0" smtClean="0">
                <a:latin typeface="맑은 고딕" pitchFamily="50" charset="-127"/>
                <a:ea typeface="맑은 고딕" pitchFamily="50" charset="-127"/>
              </a:rPr>
              <a:t>);</a:t>
            </a:r>
          </a:p>
          <a:p>
            <a:pPr marL="388938" lvl="0" indent="-388938" algn="l" defTabSz="1038225" eaLnBrk="0" hangingPunct="0">
              <a:lnSpc>
                <a:spcPts val="1200"/>
              </a:lnSpc>
              <a:buSzPct val="90000"/>
              <a:defRPr/>
            </a:pPr>
            <a:r>
              <a:rPr lang="en-US" altLang="ko-KR" sz="1400" b="1" kern="0" dirty="0" smtClean="0">
                <a:latin typeface="맑은 고딕" pitchFamily="50" charset="-127"/>
                <a:ea typeface="맑은 고딕" pitchFamily="50" charset="-127"/>
              </a:rPr>
              <a:t>		if (child != null) {</a:t>
            </a:r>
          </a:p>
          <a:p>
            <a:pPr marL="388938" lvl="0" indent="-388938" algn="l" defTabSz="1038225" eaLnBrk="0" hangingPunct="0">
              <a:lnSpc>
                <a:spcPts val="1200"/>
              </a:lnSpc>
              <a:buSzPct val="90000"/>
              <a:defRPr/>
            </a:pPr>
            <a:r>
              <a:rPr lang="en-US" altLang="ko-KR" sz="1400" b="1" kern="0" dirty="0" smtClean="0">
                <a:latin typeface="맑은 고딕" pitchFamily="50" charset="-127"/>
                <a:ea typeface="맑은 고딕" pitchFamily="50" charset="-127"/>
              </a:rPr>
              <a:t>			</a:t>
            </a:r>
            <a:r>
              <a:rPr lang="en-US" altLang="ko-KR" sz="1400" b="1" kern="0" dirty="0" err="1" smtClean="0">
                <a:latin typeface="맑은 고딕" pitchFamily="50" charset="-127"/>
                <a:ea typeface="맑은 고딕" pitchFamily="50" charset="-127"/>
              </a:rPr>
              <a:t>mkdir</a:t>
            </a:r>
            <a:r>
              <a:rPr lang="en-US" altLang="ko-KR" sz="1400" b="1" kern="0" dirty="0" smtClean="0">
                <a:latin typeface="맑은 고딕" pitchFamily="50" charset="-127"/>
                <a:ea typeface="맑은 고딕" pitchFamily="50" charset="-127"/>
              </a:rPr>
              <a:t>(child, </a:t>
            </a:r>
            <a:r>
              <a:rPr lang="en-US" altLang="ko-KR" sz="1400" b="1" kern="0" dirty="0" err="1" smtClean="0">
                <a:latin typeface="맑은 고딕" pitchFamily="50" charset="-127"/>
                <a:ea typeface="맑은 고딕" pitchFamily="50" charset="-127"/>
              </a:rPr>
              <a:t>subpath</a:t>
            </a:r>
            <a:r>
              <a:rPr lang="en-US" altLang="ko-KR" sz="1400" b="1" kern="0" dirty="0" smtClean="0">
                <a:latin typeface="맑은 고딕" pitchFamily="50" charset="-127"/>
                <a:ea typeface="맑은 고딕" pitchFamily="50" charset="-127"/>
              </a:rPr>
              <a:t>);</a:t>
            </a:r>
          </a:p>
          <a:p>
            <a:pPr marL="388938" lvl="0" indent="-388938" algn="l" defTabSz="1038225" eaLnBrk="0" hangingPunct="0">
              <a:lnSpc>
                <a:spcPts val="1200"/>
              </a:lnSpc>
              <a:buSzPct val="90000"/>
              <a:defRPr/>
            </a:pPr>
            <a:r>
              <a:rPr lang="en-US" altLang="ko-KR" sz="1400" b="1" kern="0" dirty="0" smtClean="0">
                <a:latin typeface="맑은 고딕" pitchFamily="50" charset="-127"/>
                <a:ea typeface="맑은 고딕" pitchFamily="50" charset="-127"/>
              </a:rPr>
              <a:t>		} else {</a:t>
            </a:r>
          </a:p>
          <a:p>
            <a:pPr marL="388938" lvl="0" indent="-388938" algn="l" defTabSz="1038225" eaLnBrk="0" hangingPunct="0">
              <a:lnSpc>
                <a:spcPts val="1200"/>
              </a:lnSpc>
              <a:buSzPct val="90000"/>
              <a:defRPr/>
            </a:pPr>
            <a:r>
              <a:rPr lang="en-US" altLang="ko-KR" sz="1400" b="1" kern="0" dirty="0" smtClean="0">
                <a:latin typeface="맑은 고딕" pitchFamily="50" charset="-127"/>
                <a:ea typeface="맑은 고딕" pitchFamily="50" charset="-127"/>
              </a:rPr>
              <a:t>			// error process</a:t>
            </a:r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5.5 </a:t>
            </a:r>
            <a:r>
              <a:rPr lang="ko-KR" altLang="en-US" dirty="0" smtClean="0"/>
              <a:t>확장 요구사항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mkdir</a:t>
            </a:r>
            <a:r>
              <a:rPr lang="en-US" altLang="ko-KR" dirty="0" smtClean="0"/>
              <a:t>(4/4)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Child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개체의 성격</a:t>
            </a:r>
          </a:p>
          <a:p>
            <a:pPr lvl="1"/>
            <a:r>
              <a:rPr lang="ko-KR" altLang="en-US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디렉토리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객체인가 파일 객체인가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?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파일 객체일 경우 방문할 필요 없음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endParaRPr lang="ko-KR" altLang="en-US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따라서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381096" y="2799214"/>
            <a:ext cx="6643734" cy="2286016"/>
          </a:xfrm>
          <a:prstGeom prst="rect">
            <a:avLst/>
          </a:prstGeom>
          <a:solidFill>
            <a:srgbClr val="F3FFF3"/>
          </a:solidFill>
          <a:ln w="9525">
            <a:solidFill>
              <a:srgbClr val="C0C0C0"/>
            </a:solidFill>
            <a:miter lim="800000"/>
            <a:headEnd/>
            <a:tailEnd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vert="horz" wrap="square" lIns="103843" tIns="51922" rIns="103843" bIns="51922" numCol="1" anchor="t" anchorCtr="0" compatLnSpc="1">
            <a:prstTxWarp prst="textNoShape">
              <a:avLst/>
            </a:prstTxWarp>
            <a:noAutofit/>
          </a:bodyPr>
          <a:lstStyle/>
          <a:p>
            <a:pPr marL="388938" indent="-388938" algn="l" defTabSz="1038225" eaLnBrk="0" hangingPunct="0">
              <a:buSzPct val="90000"/>
              <a:buFont typeface="Wingdings" pitchFamily="2" charset="2"/>
              <a:buNone/>
              <a:defRPr/>
            </a:pP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if (node != null) {</a:t>
            </a:r>
          </a:p>
          <a:p>
            <a:pPr marL="388938" indent="-388938" algn="l" defTabSz="1038225" eaLnBrk="0" hangingPunct="0">
              <a:buSzPct val="90000"/>
              <a:buFont typeface="Wingdings" pitchFamily="2" charset="2"/>
              <a:buNone/>
              <a:defRPr/>
            </a:pP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	try {</a:t>
            </a:r>
          </a:p>
          <a:p>
            <a:pPr marL="388938" indent="-388938" algn="l" defTabSz="1038225" eaLnBrk="0" hangingPunct="0">
              <a:buSzPct val="90000"/>
              <a:buFont typeface="Wingdings" pitchFamily="2" charset="2"/>
              <a:buNone/>
              <a:defRPr/>
            </a:pP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		Folder child = (Folder)node; 				//java.lang.ClassCastException(</a:t>
            </a:r>
            <a:r>
              <a:rPr lang="ko-KR" altLang="en-US" sz="1400" b="1" kern="0" smtClean="0">
                <a:latin typeface="맑은 고딕" pitchFamily="50" charset="-127"/>
                <a:ea typeface="맑은 고딕" pitchFamily="50" charset="-127"/>
              </a:rPr>
              <a:t>파일 객체일 경우</a:t>
            </a: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388938" indent="-388938" algn="l" defTabSz="1038225" eaLnBrk="0" hangingPunct="0">
              <a:buSzPct val="90000"/>
              <a:buFont typeface="Wingdings" pitchFamily="2" charset="2"/>
              <a:buNone/>
              <a:defRPr/>
            </a:pP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		mkdir(child, subpath)</a:t>
            </a:r>
          </a:p>
          <a:p>
            <a:pPr marL="388938" indent="-388938" algn="l" defTabSz="1038225" eaLnBrk="0" hangingPunct="0">
              <a:buSzPct val="90000"/>
              <a:buFont typeface="Wingdings" pitchFamily="2" charset="2"/>
              <a:buNone/>
              <a:defRPr/>
            </a:pP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	} catch (java.lang.ClassCaseException cce) {</a:t>
            </a:r>
          </a:p>
          <a:p>
            <a:pPr marL="388938" indent="-388938" algn="l" defTabSz="1038225" eaLnBrk="0" hangingPunct="0">
              <a:buSzPct val="90000"/>
              <a:buFont typeface="Wingdings" pitchFamily="2" charset="2"/>
              <a:buNone/>
              <a:defRPr/>
            </a:pP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		System.out.println(“ </a:t>
            </a:r>
            <a:r>
              <a:rPr lang="ko-KR" altLang="en-US" sz="1400" b="1" kern="0" smtClean="0">
                <a:latin typeface="맑은 고딕" pitchFamily="50" charset="-127"/>
                <a:ea typeface="맑은 고딕" pitchFamily="50" charset="-127"/>
              </a:rPr>
              <a:t>폴더가 아닙니다</a:t>
            </a: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.”);</a:t>
            </a:r>
          </a:p>
          <a:p>
            <a:pPr marL="388938" indent="-388938" algn="l" defTabSz="1038225" eaLnBrk="0" hangingPunct="0">
              <a:buSzPct val="90000"/>
              <a:buFont typeface="Wingdings" pitchFamily="2" charset="2"/>
              <a:buNone/>
              <a:defRPr/>
            </a:pP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		…..</a:t>
            </a:r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5.5 </a:t>
            </a:r>
            <a:r>
              <a:rPr lang="ko-KR" altLang="en-US" dirty="0" smtClean="0"/>
              <a:t>확장 </a:t>
            </a:r>
            <a:r>
              <a:rPr lang="ko-KR" altLang="en-US" dirty="0"/>
              <a:t>요구사항 </a:t>
            </a:r>
            <a:r>
              <a:rPr lang="en-US" altLang="ko-KR" dirty="0" smtClean="0"/>
              <a:t>- symbolic link(1/3)</a:t>
            </a:r>
            <a:endParaRPr lang="en-US" altLang="ko-KR" dirty="0"/>
          </a:p>
        </p:txBody>
      </p:sp>
      <p:sp>
        <p:nvSpPr>
          <p:cNvPr id="2234371" name="Rectangle 3"/>
          <p:cNvSpPr>
            <a:spLocks noGrp="1" noChangeArrowheads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사용 예</a:t>
            </a:r>
          </a:p>
          <a:p>
            <a:pPr lvl="1"/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Symbolic link : Unix</a:t>
            </a:r>
          </a:p>
          <a:p>
            <a:pPr lvl="1"/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Aliases : Mac Finder parlance</a:t>
            </a:r>
          </a:p>
          <a:p>
            <a:pPr lvl="1"/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Shortcuts : Windows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95</a:t>
            </a:r>
          </a:p>
          <a:p>
            <a:pPr lvl="1"/>
            <a:endParaRPr lang="en-US" altLang="ko-KR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파일이나 </a:t>
            </a:r>
            <a:r>
              <a:rPr lang="ko-KR" altLang="en-US" dirty="0" err="1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디렉토리에</a:t>
            </a:r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대한 링크</a:t>
            </a:r>
          </a:p>
          <a:p>
            <a:pPr lvl="1"/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파일 링크 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: </a:t>
            </a:r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편집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저장</a:t>
            </a:r>
          </a:p>
          <a:p>
            <a:pPr lvl="1"/>
            <a:r>
              <a:rPr lang="ko-KR" altLang="en-US" dirty="0" err="1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디렉토리</a:t>
            </a:r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링크 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: </a:t>
            </a:r>
            <a:r>
              <a:rPr lang="ko-KR" altLang="en-US" dirty="0" err="1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노드</a:t>
            </a:r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추가 삭제</a:t>
            </a:r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5.5 </a:t>
            </a:r>
            <a:r>
              <a:rPr lang="ko-KR" altLang="en-US" dirty="0" smtClean="0"/>
              <a:t>확장 요구사항 </a:t>
            </a:r>
            <a:r>
              <a:rPr lang="en-US" altLang="ko-KR" dirty="0" smtClean="0"/>
              <a:t>- symbolic link(2/3)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Symbolic link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의 개념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대상은 폴더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파일 모두 가능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하나의 </a:t>
            </a:r>
            <a:r>
              <a:rPr lang="ko-KR" altLang="en-US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심볼릭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링크는 하나의 대상만을 가짐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하나의 대상에 대해 여러 개의 </a:t>
            </a:r>
            <a:r>
              <a:rPr lang="ko-KR" altLang="en-US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심볼릭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링크를 만들 수 있음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대상이 지워져도 </a:t>
            </a:r>
            <a:r>
              <a:rPr lang="ko-KR" altLang="en-US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심볼릭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링크는 존재함 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7739078" y="4429132"/>
            <a:ext cx="928694" cy="285752"/>
          </a:xfrm>
          <a:prstGeom prst="rect">
            <a:avLst/>
          </a:prstGeom>
          <a:ln w="158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폴더</a:t>
            </a:r>
          </a:p>
        </p:txBody>
      </p:sp>
      <p:sp>
        <p:nvSpPr>
          <p:cNvPr id="8" name="직사각형 7"/>
          <p:cNvSpPr/>
          <p:nvPr/>
        </p:nvSpPr>
        <p:spPr bwMode="auto">
          <a:xfrm>
            <a:off x="7739078" y="4286256"/>
            <a:ext cx="357190" cy="142876"/>
          </a:xfrm>
          <a:prstGeom prst="rect">
            <a:avLst/>
          </a:prstGeom>
          <a:ln w="158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7739078" y="5000636"/>
            <a:ext cx="928694" cy="285752"/>
          </a:xfrm>
          <a:prstGeom prst="rect">
            <a:avLst/>
          </a:prstGeom>
          <a:ln w="158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파일</a:t>
            </a:r>
          </a:p>
        </p:txBody>
      </p:sp>
      <p:sp>
        <p:nvSpPr>
          <p:cNvPr id="16" name="직사각형 15"/>
          <p:cNvSpPr/>
          <p:nvPr/>
        </p:nvSpPr>
        <p:spPr bwMode="auto">
          <a:xfrm>
            <a:off x="7739078" y="3786190"/>
            <a:ext cx="928694" cy="285752"/>
          </a:xfrm>
          <a:prstGeom prst="rect">
            <a:avLst/>
          </a:prstGeom>
          <a:ln w="158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폴더</a:t>
            </a:r>
          </a:p>
        </p:txBody>
      </p:sp>
      <p:sp>
        <p:nvSpPr>
          <p:cNvPr id="17" name="직사각형 16"/>
          <p:cNvSpPr/>
          <p:nvPr/>
        </p:nvSpPr>
        <p:spPr bwMode="auto">
          <a:xfrm>
            <a:off x="7739078" y="3643314"/>
            <a:ext cx="357190" cy="142876"/>
          </a:xfrm>
          <a:prstGeom prst="rect">
            <a:avLst/>
          </a:prstGeom>
          <a:ln w="158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7739078" y="5572140"/>
            <a:ext cx="928694" cy="285752"/>
          </a:xfrm>
          <a:prstGeom prst="rect">
            <a:avLst/>
          </a:prstGeom>
          <a:ln w="158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파일</a:t>
            </a:r>
          </a:p>
        </p:txBody>
      </p:sp>
      <p:sp>
        <p:nvSpPr>
          <p:cNvPr id="19" name="모서리가 둥근 직사각형 18"/>
          <p:cNvSpPr/>
          <p:nvPr/>
        </p:nvSpPr>
        <p:spPr bwMode="auto">
          <a:xfrm>
            <a:off x="4524368" y="3786190"/>
            <a:ext cx="1214446" cy="285752"/>
          </a:xfrm>
          <a:prstGeom prst="roundRect">
            <a:avLst/>
          </a:prstGeom>
          <a:ln w="158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심볼릭 링크</a:t>
            </a:r>
            <a:r>
              <a:rPr lang="en-US" altLang="ko-KR" sz="12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B</a:t>
            </a: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2" name="꺾인 연결선 21"/>
          <p:cNvCxnSpPr>
            <a:stCxn id="19" idx="3"/>
            <a:endCxn id="16" idx="1"/>
          </p:cNvCxnSpPr>
          <p:nvPr/>
        </p:nvCxnSpPr>
        <p:spPr bwMode="auto">
          <a:xfrm>
            <a:off x="5738814" y="3929066"/>
            <a:ext cx="2000264" cy="1588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6310318" y="3571876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링크</a:t>
            </a:r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5" name="꺾인 연결선 21"/>
          <p:cNvCxnSpPr>
            <a:stCxn id="26" idx="3"/>
            <a:endCxn id="16" idx="1"/>
          </p:cNvCxnSpPr>
          <p:nvPr/>
        </p:nvCxnSpPr>
        <p:spPr bwMode="auto">
          <a:xfrm flipV="1">
            <a:off x="5738814" y="3929066"/>
            <a:ext cx="2000264" cy="642942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6" name="모서리가 둥근 직사각형 25"/>
          <p:cNvSpPr/>
          <p:nvPr/>
        </p:nvSpPr>
        <p:spPr bwMode="auto">
          <a:xfrm>
            <a:off x="4524368" y="4429132"/>
            <a:ext cx="1214446" cy="285752"/>
          </a:xfrm>
          <a:prstGeom prst="roundRect">
            <a:avLst/>
          </a:prstGeom>
          <a:ln w="158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심볼릭 링크</a:t>
            </a:r>
            <a:r>
              <a:rPr lang="en-US" altLang="ko-KR" sz="12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</a:t>
            </a: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9" name="꺾인 연결선 21"/>
          <p:cNvCxnSpPr>
            <a:stCxn id="26" idx="3"/>
            <a:endCxn id="7" idx="1"/>
          </p:cNvCxnSpPr>
          <p:nvPr/>
        </p:nvCxnSpPr>
        <p:spPr bwMode="auto">
          <a:xfrm>
            <a:off x="5738814" y="4572008"/>
            <a:ext cx="2000264" cy="1588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2" name="순서도: 가산 접합 31"/>
          <p:cNvSpPr/>
          <p:nvPr/>
        </p:nvSpPr>
        <p:spPr bwMode="auto">
          <a:xfrm>
            <a:off x="6738946" y="4429132"/>
            <a:ext cx="285752" cy="285752"/>
          </a:xfrm>
          <a:prstGeom prst="flowChartSummingJunction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 bwMode="auto">
          <a:xfrm>
            <a:off x="4524368" y="3143248"/>
            <a:ext cx="1214446" cy="285752"/>
          </a:xfrm>
          <a:prstGeom prst="roundRect">
            <a:avLst/>
          </a:prstGeom>
          <a:ln w="158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심볼릭 링크</a:t>
            </a:r>
            <a:r>
              <a:rPr lang="en-US" altLang="ko-KR" sz="12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</a:t>
            </a: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 bwMode="auto">
          <a:xfrm>
            <a:off x="4524368" y="5000636"/>
            <a:ext cx="1214446" cy="285752"/>
          </a:xfrm>
          <a:prstGeom prst="roundRect">
            <a:avLst/>
          </a:prstGeom>
          <a:ln w="158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심볼릭 링크</a:t>
            </a:r>
            <a:r>
              <a:rPr lang="en-US" altLang="ko-KR" sz="12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</a:t>
            </a: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5" name="꺾인 연결선 21"/>
          <p:cNvCxnSpPr>
            <a:stCxn id="34" idx="3"/>
            <a:endCxn id="10" idx="1"/>
          </p:cNvCxnSpPr>
          <p:nvPr/>
        </p:nvCxnSpPr>
        <p:spPr bwMode="auto">
          <a:xfrm>
            <a:off x="5738814" y="5143512"/>
            <a:ext cx="2000264" cy="1588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8" name="모서리가 둥근 직사각형 37"/>
          <p:cNvSpPr/>
          <p:nvPr/>
        </p:nvSpPr>
        <p:spPr bwMode="auto">
          <a:xfrm>
            <a:off x="4524368" y="5572140"/>
            <a:ext cx="1214446" cy="285752"/>
          </a:xfrm>
          <a:prstGeom prst="roundRect">
            <a:avLst/>
          </a:prstGeom>
          <a:ln w="158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2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심볼릭 링크</a:t>
            </a:r>
            <a:r>
              <a:rPr lang="en-US" altLang="ko-KR" sz="12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E</a:t>
            </a: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9" name="꺾인 연결선 21"/>
          <p:cNvCxnSpPr>
            <a:stCxn id="38" idx="3"/>
            <a:endCxn id="10" idx="1"/>
          </p:cNvCxnSpPr>
          <p:nvPr/>
        </p:nvCxnSpPr>
        <p:spPr bwMode="auto">
          <a:xfrm flipV="1">
            <a:off x="5738814" y="5143512"/>
            <a:ext cx="2000264" cy="571504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2" name="직사각형 41"/>
          <p:cNvSpPr/>
          <p:nvPr/>
        </p:nvSpPr>
        <p:spPr bwMode="auto">
          <a:xfrm>
            <a:off x="7739078" y="3143248"/>
            <a:ext cx="928694" cy="285752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>
            <a:prstDash val="sysDot"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[</a:t>
            </a:r>
            <a:r>
              <a:rPr kumimoji="1" lang="ko-KR" altLang="en-US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삭제</a:t>
            </a:r>
            <a:r>
              <a:rPr kumimoji="1" lang="en-US" altLang="ko-KR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]</a:t>
            </a:r>
            <a:r>
              <a:rPr kumimoji="1" lang="ko-KR" altLang="en-US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폴더</a:t>
            </a:r>
          </a:p>
        </p:txBody>
      </p:sp>
      <p:sp>
        <p:nvSpPr>
          <p:cNvPr id="43" name="직사각형 42"/>
          <p:cNvSpPr/>
          <p:nvPr/>
        </p:nvSpPr>
        <p:spPr bwMode="auto">
          <a:xfrm>
            <a:off x="7739078" y="3000372"/>
            <a:ext cx="357190" cy="142876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>
            <a:prstDash val="sysDot"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4" name="꺾인 연결선 21"/>
          <p:cNvCxnSpPr>
            <a:stCxn id="33" idx="3"/>
            <a:endCxn id="42" idx="1"/>
          </p:cNvCxnSpPr>
          <p:nvPr/>
        </p:nvCxnSpPr>
        <p:spPr bwMode="auto">
          <a:xfrm>
            <a:off x="5738814" y="3286124"/>
            <a:ext cx="2000264" cy="1588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7" name="모서리가 둥근 직사각형 46"/>
          <p:cNvSpPr/>
          <p:nvPr/>
        </p:nvSpPr>
        <p:spPr bwMode="auto">
          <a:xfrm>
            <a:off x="1809724" y="4429132"/>
            <a:ext cx="1214446" cy="285752"/>
          </a:xfrm>
          <a:prstGeom prst="roundRect">
            <a:avLst/>
          </a:prstGeom>
          <a:ln w="15875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클라이언트</a:t>
            </a:r>
          </a:p>
        </p:txBody>
      </p:sp>
      <p:cxnSp>
        <p:nvCxnSpPr>
          <p:cNvPr id="48" name="꺾인 연결선 21"/>
          <p:cNvCxnSpPr>
            <a:stCxn id="47" idx="3"/>
            <a:endCxn id="33" idx="1"/>
          </p:cNvCxnSpPr>
          <p:nvPr/>
        </p:nvCxnSpPr>
        <p:spPr bwMode="auto">
          <a:xfrm flipV="1">
            <a:off x="3024170" y="3286124"/>
            <a:ext cx="1500198" cy="1285884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2" name="꺾인 연결선 21"/>
          <p:cNvCxnSpPr>
            <a:stCxn id="47" idx="3"/>
            <a:endCxn id="19" idx="1"/>
          </p:cNvCxnSpPr>
          <p:nvPr/>
        </p:nvCxnSpPr>
        <p:spPr bwMode="auto">
          <a:xfrm flipV="1">
            <a:off x="3024170" y="3929066"/>
            <a:ext cx="1500198" cy="642942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5" name="꺾인 연결선 21"/>
          <p:cNvCxnSpPr>
            <a:stCxn id="47" idx="3"/>
            <a:endCxn id="26" idx="1"/>
          </p:cNvCxnSpPr>
          <p:nvPr/>
        </p:nvCxnSpPr>
        <p:spPr bwMode="auto">
          <a:xfrm>
            <a:off x="3024170" y="4572008"/>
            <a:ext cx="1500198" cy="1588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8" name="꺾인 연결선 21"/>
          <p:cNvCxnSpPr>
            <a:stCxn id="47" idx="3"/>
            <a:endCxn id="34" idx="1"/>
          </p:cNvCxnSpPr>
          <p:nvPr/>
        </p:nvCxnSpPr>
        <p:spPr bwMode="auto">
          <a:xfrm>
            <a:off x="3024170" y="4572008"/>
            <a:ext cx="1500198" cy="571504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1" name="꺾인 연결선 21"/>
          <p:cNvCxnSpPr>
            <a:stCxn id="47" idx="3"/>
            <a:endCxn id="38" idx="1"/>
          </p:cNvCxnSpPr>
          <p:nvPr/>
        </p:nvCxnSpPr>
        <p:spPr bwMode="auto">
          <a:xfrm>
            <a:off x="3024170" y="4572008"/>
            <a:ext cx="1500198" cy="1143008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4" name="꺾인 연결선 21"/>
          <p:cNvCxnSpPr>
            <a:stCxn id="47" idx="3"/>
            <a:endCxn id="10" idx="1"/>
          </p:cNvCxnSpPr>
          <p:nvPr/>
        </p:nvCxnSpPr>
        <p:spPr bwMode="auto">
          <a:xfrm>
            <a:off x="3024170" y="4572008"/>
            <a:ext cx="4714908" cy="571504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5.5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확장 요구사항</a:t>
            </a:r>
            <a:r>
              <a:rPr lang="en-US" altLang="ko-KR" dirty="0" smtClean="0"/>
              <a:t>-symbolic link(3/3)</a:t>
            </a:r>
            <a:endParaRPr lang="en-US" altLang="ko-KR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206545"/>
              </p:ext>
            </p:extLst>
          </p:nvPr>
        </p:nvGraphicFramePr>
        <p:xfrm>
          <a:off x="649288" y="1142984"/>
          <a:ext cx="9661557" cy="5036121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231874"/>
                <a:gridCol w="2000264"/>
                <a:gridCol w="6429419"/>
              </a:tblGrid>
              <a:tr h="18746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목적</a:t>
                      </a:r>
                      <a:endParaRPr lang="en-US" sz="1200" b="1" dirty="0"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/>
                </a:tc>
                <a:tc>
                  <a:txBody>
                    <a:bodyPr/>
                    <a:lstStyle/>
                    <a:p>
                      <a:r>
                        <a:rPr lang="ko-KR" altLang="en-US" sz="1200" b="1" smtClean="0"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디자인 패턴</a:t>
                      </a:r>
                      <a:endParaRPr lang="en-US" sz="1200" b="1"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/>
                </a:tc>
                <a:tc>
                  <a:txBody>
                    <a:bodyPr/>
                    <a:lstStyle/>
                    <a:p>
                      <a:r>
                        <a:rPr lang="ko-KR" altLang="en-US" sz="1200" b="1" smtClean="0"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특징</a:t>
                      </a:r>
                      <a:endParaRPr lang="en-US" sz="1200" b="1"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/>
                </a:tc>
              </a:tr>
              <a:tr h="187465">
                <a:tc rowSpan="5"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생성 패턴</a:t>
                      </a:r>
                      <a:endParaRPr lang="en-US" sz="1200" b="1" dirty="0"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Abstract Factory </a:t>
                      </a:r>
                    </a:p>
                  </a:txBody>
                  <a:tcPr marL="36000" marR="36000" marT="11431" marB="114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상품 객체들의 패밀리</a:t>
                      </a:r>
                      <a:endParaRPr lang="en-US" sz="1200" b="1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chemeClr val="bg1"/>
                    </a:solidFill>
                  </a:tcPr>
                </a:tc>
              </a:tr>
              <a:tr h="1874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Builder </a:t>
                      </a:r>
                    </a:p>
                  </a:txBody>
                  <a:tcPr marL="36000" marR="36000" marT="11431" marB="114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복합 객체</a:t>
                      </a:r>
                      <a:r>
                        <a:rPr lang="ko-KR" altLang="en-US" sz="1200" b="1" baseline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 생성</a:t>
                      </a:r>
                      <a:endParaRPr lang="en-US" sz="1200" b="1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chemeClr val="bg1"/>
                    </a:solidFill>
                  </a:tcPr>
                </a:tc>
              </a:tr>
              <a:tr h="1874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Factory Method </a:t>
                      </a:r>
                    </a:p>
                  </a:txBody>
                  <a:tcPr marL="36000" marR="36000" marT="11431" marB="114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dirty="0" err="1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인스턴스화될</a:t>
                      </a:r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 객체의 하위 클래스</a:t>
                      </a:r>
                      <a:endParaRPr lang="en-US" sz="12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chemeClr val="bg1"/>
                    </a:solidFill>
                  </a:tcPr>
                </a:tc>
              </a:tr>
              <a:tr h="1874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Prototype </a:t>
                      </a:r>
                    </a:p>
                  </a:txBody>
                  <a:tcPr marL="36000" marR="36000" marT="11431" marB="114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인스턴스화 될 객체의 클래스</a:t>
                      </a:r>
                      <a:endParaRPr lang="en-US" sz="1200" b="1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chemeClr val="bg1"/>
                    </a:solidFill>
                  </a:tcPr>
                </a:tc>
              </a:tr>
              <a:tr h="1874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Singleton </a:t>
                      </a:r>
                    </a:p>
                  </a:txBody>
                  <a:tcPr marL="36000" marR="36000" marT="11431" marB="114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단일 인스턴스</a:t>
                      </a:r>
                      <a:endParaRPr lang="en-US" sz="1200" b="1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chemeClr val="bg1"/>
                    </a:solidFill>
                  </a:tcPr>
                </a:tc>
              </a:tr>
              <a:tr h="105163">
                <a:tc rowSpan="7"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구조 패턴</a:t>
                      </a:r>
                      <a:endParaRPr lang="en-US" sz="1200" b="1" dirty="0"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Adapter </a:t>
                      </a:r>
                    </a:p>
                  </a:txBody>
                  <a:tcPr marL="36000" marR="36000" marT="11431" marB="11431"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객체를 위한 인터페이스</a:t>
                      </a:r>
                      <a:endParaRPr lang="en-US" sz="1200" b="1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rgbClr val="FFFFBD"/>
                    </a:solidFill>
                  </a:tcPr>
                </a:tc>
              </a:tr>
              <a:tr h="1874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Bridge </a:t>
                      </a:r>
                    </a:p>
                  </a:txBody>
                  <a:tcPr marL="36000" marR="36000" marT="11431" marB="11431"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객체의 구현</a:t>
                      </a:r>
                      <a:endParaRPr lang="en-US" sz="12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rgbClr val="FFFFBD"/>
                    </a:solidFill>
                  </a:tcPr>
                </a:tc>
              </a:tr>
              <a:tr h="1874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Composite </a:t>
                      </a:r>
                    </a:p>
                  </a:txBody>
                  <a:tcPr marL="36000" marR="36000" marT="11431" marB="11431"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객체구조와 객체의 복합체</a:t>
                      </a:r>
                      <a:endParaRPr lang="en-US" sz="1200" b="1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rgbClr val="FFFFBD"/>
                    </a:solidFill>
                  </a:tcPr>
                </a:tc>
              </a:tr>
              <a:tr h="1750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Decorator </a:t>
                      </a:r>
                    </a:p>
                  </a:txBody>
                  <a:tcPr marL="36000" marR="36000" marT="11431" marB="11431"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상속없이 객체에 책임추가 </a:t>
                      </a:r>
                      <a:endParaRPr lang="en-US" sz="1200" b="1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rgbClr val="FFFFBD"/>
                    </a:solidFill>
                  </a:tcPr>
                </a:tc>
              </a:tr>
              <a:tr h="1874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Facade </a:t>
                      </a:r>
                    </a:p>
                  </a:txBody>
                  <a:tcPr marL="36000" marR="36000" marT="11431" marB="11431"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하위 시스템의 인터페이스</a:t>
                      </a:r>
                      <a:endParaRPr lang="en-US" sz="12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rgbClr val="FFFFBD"/>
                    </a:solidFill>
                  </a:tcPr>
                </a:tc>
              </a:tr>
              <a:tr h="1874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Flyweight </a:t>
                      </a:r>
                    </a:p>
                  </a:txBody>
                  <a:tcPr marL="36000" marR="36000" marT="11431" marB="11431"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객체 저장 비용</a:t>
                      </a:r>
                      <a:endParaRPr lang="en-US" sz="1200" b="1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rgbClr val="FFFFBD"/>
                    </a:solidFill>
                  </a:tcPr>
                </a:tc>
              </a:tr>
              <a:tr h="1874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Proxy </a:t>
                      </a:r>
                    </a:p>
                  </a:txBody>
                  <a:tcPr marL="36000" marR="36000" marT="11431" marB="11431"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객체의 위치와 접근방법</a:t>
                      </a:r>
                      <a:endParaRPr lang="en-US" sz="1200" b="1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rgbClr val="FFFFBD"/>
                    </a:solidFill>
                  </a:tcPr>
                </a:tc>
              </a:tr>
              <a:tr h="187465">
                <a:tc rowSpan="11"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행위 패턴</a:t>
                      </a:r>
                      <a:endParaRPr lang="en-US" sz="1200" b="1" dirty="0"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Chain of Responsibility </a:t>
                      </a:r>
                    </a:p>
                  </a:txBody>
                  <a:tcPr marL="36000" marR="36000" marT="11431" marB="114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요청을 처리할 수 있는 객체들</a:t>
                      </a:r>
                      <a:endParaRPr lang="en-US" sz="1200" b="1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chemeClr val="bg1"/>
                    </a:solidFill>
                  </a:tcPr>
                </a:tc>
              </a:tr>
              <a:tr h="1874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Command </a:t>
                      </a:r>
                    </a:p>
                  </a:txBody>
                  <a:tcPr marL="36000" marR="36000" marT="11431" marB="114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요청처리 시점과 방법</a:t>
                      </a:r>
                      <a:endParaRPr lang="en-US" sz="12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chemeClr val="bg1"/>
                    </a:solidFill>
                  </a:tcPr>
                </a:tc>
              </a:tr>
              <a:tr h="1874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Interpreter </a:t>
                      </a:r>
                    </a:p>
                  </a:txBody>
                  <a:tcPr marL="36000" marR="36000" marT="11431" marB="114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언어의 문법과 해석</a:t>
                      </a:r>
                      <a:endParaRPr lang="en-US" sz="12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chemeClr val="bg1"/>
                    </a:solidFill>
                  </a:tcPr>
                </a:tc>
              </a:tr>
              <a:tr h="1371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Iterator </a:t>
                      </a:r>
                    </a:p>
                  </a:txBody>
                  <a:tcPr marL="36000" marR="36000" marT="11431" marB="114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집합요소에 접근하고 횡단함</a:t>
                      </a:r>
                      <a:endParaRPr lang="en-US" sz="1200" b="1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chemeClr val="bg1"/>
                    </a:solidFill>
                  </a:tcPr>
                </a:tc>
              </a:tr>
              <a:tr h="2697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Mediator </a:t>
                      </a:r>
                    </a:p>
                  </a:txBody>
                  <a:tcPr marL="36000" marR="36000" marT="11431" marB="114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baseline="0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어떤 객체가 어떻게 다른 객체와 상호작용하는가</a:t>
                      </a:r>
                      <a:r>
                        <a:rPr lang="en-US" altLang="ko-KR" sz="1200" b="1" baseline="0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?</a:t>
                      </a:r>
                      <a:endParaRPr lang="en-US" sz="12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chemeClr val="bg1"/>
                    </a:solidFill>
                  </a:tcPr>
                </a:tc>
              </a:tr>
              <a:tr h="1617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Memento </a:t>
                      </a:r>
                    </a:p>
                  </a:txBody>
                  <a:tcPr marL="36000" marR="36000" marT="11431" marB="114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어떤 </a:t>
                      </a:r>
                      <a:r>
                        <a:rPr lang="ko-KR" altLang="en-US" sz="1200" b="1" dirty="0" err="1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사적정보를</a:t>
                      </a:r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 언제 객체의 밖에 저장하는가</a:t>
                      </a:r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?</a:t>
                      </a:r>
                      <a:endParaRPr lang="en-US" sz="12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chemeClr val="bg1"/>
                    </a:solidFill>
                  </a:tcPr>
                </a:tc>
              </a:tr>
              <a:tr h="1702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Observer </a:t>
                      </a:r>
                    </a:p>
                  </a:txBody>
                  <a:tcPr marL="36000" marR="36000" marT="11431" marB="114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의존 객체 업데이트 되는 방법 </a:t>
                      </a:r>
                      <a:endParaRPr lang="en-US" sz="1200" b="1" dirty="0" smtClean="0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chemeClr val="bg1"/>
                    </a:solidFill>
                  </a:tcPr>
                </a:tc>
              </a:tr>
              <a:tr h="1051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State </a:t>
                      </a:r>
                    </a:p>
                  </a:txBody>
                  <a:tcPr marL="36000" marR="36000" marT="11431" marB="114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객체의 상태</a:t>
                      </a:r>
                      <a:endParaRPr lang="en-US" sz="1200" b="1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chemeClr val="bg1"/>
                    </a:solidFill>
                  </a:tcPr>
                </a:tc>
              </a:tr>
              <a:tr h="1051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Strategy </a:t>
                      </a:r>
                    </a:p>
                  </a:txBody>
                  <a:tcPr marL="36000" marR="36000" marT="11431" marB="114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알고리즘 선택</a:t>
                      </a:r>
                      <a:endParaRPr lang="en-US" sz="12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chemeClr val="bg1"/>
                    </a:solidFill>
                  </a:tcPr>
                </a:tc>
              </a:tr>
              <a:tr h="1051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Template Method </a:t>
                      </a:r>
                    </a:p>
                  </a:txBody>
                  <a:tcPr marL="36000" marR="36000" marT="11431" marB="114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알고리즘 처리 절차</a:t>
                      </a:r>
                      <a:endParaRPr lang="en-US" sz="12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chemeClr val="bg1"/>
                    </a:solidFill>
                  </a:tcPr>
                </a:tc>
              </a:tr>
              <a:tr h="2400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Visitor </a:t>
                      </a:r>
                    </a:p>
                  </a:txBody>
                  <a:tcPr marL="36000" marR="36000" marT="11431" marB="114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오퍼레이션 추가</a:t>
                      </a:r>
                      <a:endParaRPr lang="en-US" sz="12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타원 6"/>
          <p:cNvSpPr/>
          <p:nvPr/>
        </p:nvSpPr>
        <p:spPr bwMode="auto">
          <a:xfrm>
            <a:off x="7912090" y="2643182"/>
            <a:ext cx="1500198" cy="1500198"/>
          </a:xfrm>
          <a:prstGeom prst="ellips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400" b="1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맑은 고딕" pitchFamily="50" charset="-127"/>
                <a:ea typeface="맑은 고딕" pitchFamily="50" charset="-127"/>
              </a:rPr>
              <a:t>적절한 패턴 찾기</a:t>
            </a:r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5.6 </a:t>
            </a:r>
            <a:r>
              <a:rPr lang="ko-KR" altLang="en-US" dirty="0" smtClean="0"/>
              <a:t>적용 패턴 </a:t>
            </a:r>
            <a:r>
              <a:rPr lang="en-US" altLang="ko-KR" dirty="0" smtClean="0"/>
              <a:t>- Proxy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(1/6)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주변에서 찾을 수 있는 예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Proxy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서버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컨텐츠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ko-KR" altLang="en-US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캐싱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컨텐츠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접근 통제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원격 서버의 대리인 역할 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pic>
        <p:nvPicPr>
          <p:cNvPr id="55298" name="Picture 2" descr="http://docs.huihoo.com/redhat/RHNetwork/RHN-proxy-3.6/figs/rhns-proxy_topology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95410" y="2714620"/>
            <a:ext cx="7957382" cy="3306767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523972" y="6009521"/>
            <a:ext cx="8001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i="1" smtClean="0">
                <a:latin typeface="맑은 고딕" pitchFamily="50" charset="-127"/>
                <a:ea typeface="맑은 고딕" pitchFamily="50" charset="-127"/>
              </a:rPr>
              <a:t>http://docs.huihoo.com/redhat/RHNetwork/RHN-proxy-3.6/figs/rhns-proxy_topology1.png</a:t>
            </a:r>
            <a:endParaRPr lang="ko-KR" altLang="en-US" sz="1200" i="1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5.6 </a:t>
            </a:r>
            <a:r>
              <a:rPr lang="ko-KR" altLang="en-US" dirty="0" smtClean="0"/>
              <a:t>적용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패턴 </a:t>
            </a:r>
            <a:r>
              <a:rPr lang="en-US" altLang="ko-KR" dirty="0" smtClean="0"/>
              <a:t>– Proxy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(2/6)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의도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다른 객체에 접근하기 위해 중간 대리 역할을 하는 객체를 사용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동기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심볼릭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링크 문제점을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Proxy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패턴을 통해 그 대안을 찾고자 한다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폴더와 파일에 대한 접근 통제 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지연 로딩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(Lazy Loading)</a:t>
            </a: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영향도 최소화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5.6 </a:t>
            </a:r>
            <a:r>
              <a:rPr lang="ko-KR" altLang="en-US" dirty="0" smtClean="0"/>
              <a:t>적용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패턴 </a:t>
            </a:r>
            <a:r>
              <a:rPr lang="en-US" altLang="ko-KR" dirty="0" smtClean="0"/>
              <a:t>– Proxy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(3/6)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적용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원격 호출이 필요할 경우 클라이언트는 원격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Proxy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를 통해 호출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예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: RMI)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요청이 있을 경우에만 복잡한 객체를 생성할 필요가 있을 경우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/>
            </a:r>
            <a:b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</a:b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성능이 떨어지거나 메모리를 많이 사용하거나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원래 객체에 대한 접근을 제어할 경우 보호용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Proxy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를 사용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5.6 </a:t>
            </a:r>
            <a:r>
              <a:rPr lang="ko-KR" altLang="en-US" dirty="0" smtClean="0"/>
              <a:t>적용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패턴 </a:t>
            </a:r>
            <a:r>
              <a:rPr lang="en-US" altLang="ko-KR" dirty="0" smtClean="0"/>
              <a:t>– Proxy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(4/6)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구조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4595806" y="2357430"/>
            <a:ext cx="1714512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Subject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4595806" y="2714621"/>
            <a:ext cx="1714512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4595806" y="2786058"/>
            <a:ext cx="1714512" cy="4286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</a:rPr>
              <a:t>+ request()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i="1" dirty="0" smtClean="0">
                <a:solidFill>
                  <a:schemeClr val="tx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...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6167442" y="4000504"/>
            <a:ext cx="1714512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RealSubject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6167442" y="4357694"/>
            <a:ext cx="1714512" cy="1428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endParaRPr lang="ko-KR" altLang="en-US" sz="8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6167442" y="4500570"/>
            <a:ext cx="1714512" cy="50006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</a:rPr>
              <a:t>+ request()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i="1" dirty="0" smtClean="0">
                <a:solidFill>
                  <a:schemeClr val="tx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...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3167046" y="4000504"/>
            <a:ext cx="1714512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Proxy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3167046" y="4357694"/>
            <a:ext cx="1714512" cy="1428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endParaRPr lang="ko-KR" altLang="en-US" sz="8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4" name="꺾인 연결선 13"/>
          <p:cNvCxnSpPr>
            <a:stCxn id="11" idx="3"/>
            <a:endCxn id="8" idx="1"/>
          </p:cNvCxnSpPr>
          <p:nvPr/>
        </p:nvCxnSpPr>
        <p:spPr bwMode="auto">
          <a:xfrm>
            <a:off x="4881558" y="4201424"/>
            <a:ext cx="1285884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5167310" y="3929066"/>
            <a:ext cx="9028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- </a:t>
            </a:r>
            <a:r>
              <a:rPr lang="en-US" altLang="ko-KR" sz="1000" dirty="0" err="1" smtClean="0"/>
              <a:t>realSubject</a:t>
            </a:r>
            <a:endParaRPr lang="ko-KR" alt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5784370" y="414338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cxnSp>
        <p:nvCxnSpPr>
          <p:cNvPr id="17" name="꺾인 연결선 16"/>
          <p:cNvCxnSpPr>
            <a:stCxn id="8" idx="0"/>
            <a:endCxn id="30" idx="3"/>
          </p:cNvCxnSpPr>
          <p:nvPr/>
        </p:nvCxnSpPr>
        <p:spPr bwMode="auto">
          <a:xfrm rot="16200000" flipV="1">
            <a:off x="5917409" y="2893215"/>
            <a:ext cx="642942" cy="1571636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꺾인 연결선 17"/>
          <p:cNvCxnSpPr>
            <a:stCxn id="11" idx="0"/>
            <a:endCxn id="30" idx="3"/>
          </p:cNvCxnSpPr>
          <p:nvPr/>
        </p:nvCxnSpPr>
        <p:spPr bwMode="auto">
          <a:xfrm rot="5400000" flipH="1" flipV="1">
            <a:off x="4417211" y="2964653"/>
            <a:ext cx="642942" cy="1428760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직사각형 18"/>
          <p:cNvSpPr/>
          <p:nvPr/>
        </p:nvSpPr>
        <p:spPr bwMode="auto">
          <a:xfrm>
            <a:off x="1738286" y="2357430"/>
            <a:ext cx="1428760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Client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1738286" y="2714621"/>
            <a:ext cx="1428760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1738286" y="2786058"/>
            <a:ext cx="142876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2" name="꺾인 연결선 21"/>
          <p:cNvCxnSpPr>
            <a:stCxn id="19" idx="3"/>
            <a:endCxn id="5" idx="1"/>
          </p:cNvCxnSpPr>
          <p:nvPr/>
        </p:nvCxnSpPr>
        <p:spPr bwMode="auto">
          <a:xfrm>
            <a:off x="3167046" y="2558350"/>
            <a:ext cx="142876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30" name="이등변 삼각형 29"/>
          <p:cNvSpPr/>
          <p:nvPr/>
        </p:nvSpPr>
        <p:spPr bwMode="auto">
          <a:xfrm>
            <a:off x="5310186" y="3214686"/>
            <a:ext cx="285752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3167046" y="4500570"/>
            <a:ext cx="1714512" cy="50006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</a:rPr>
              <a:t>+ request()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i="1" dirty="0" smtClean="0">
                <a:solidFill>
                  <a:schemeClr val="tx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...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1" name="구부러진 연결선 110"/>
          <p:cNvCxnSpPr>
            <a:stCxn id="44" idx="3"/>
            <a:endCxn id="43" idx="1"/>
          </p:cNvCxnSpPr>
          <p:nvPr/>
        </p:nvCxnSpPr>
        <p:spPr bwMode="auto">
          <a:xfrm flipV="1">
            <a:off x="2666980" y="4679165"/>
            <a:ext cx="571504" cy="434050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43" name="직사각형 42"/>
          <p:cNvSpPr/>
          <p:nvPr/>
        </p:nvSpPr>
        <p:spPr bwMode="auto">
          <a:xfrm>
            <a:off x="3238484" y="4643446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095344" y="4857760"/>
            <a:ext cx="1571636" cy="51090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ko-KR" sz="800" dirty="0" smtClean="0">
                <a:solidFill>
                  <a:schemeClr val="tx1"/>
                </a:solidFill>
                <a:latin typeface="Courier New"/>
              </a:rPr>
              <a:t>...</a:t>
            </a:r>
          </a:p>
          <a:p>
            <a:pPr algn="l"/>
            <a:r>
              <a:rPr lang="en-US" altLang="ko-KR" sz="800" dirty="0" err="1" smtClean="0">
                <a:solidFill>
                  <a:schemeClr val="tx1"/>
                </a:solidFill>
                <a:latin typeface="Courier New"/>
              </a:rPr>
              <a:t>realSubject.request</a:t>
            </a:r>
            <a:r>
              <a:rPr lang="en-US" altLang="ko-KR" sz="800" dirty="0" smtClean="0">
                <a:solidFill>
                  <a:schemeClr val="tx1"/>
                </a:solidFill>
                <a:latin typeface="Courier New"/>
              </a:rPr>
              <a:t>();</a:t>
            </a:r>
          </a:p>
          <a:p>
            <a:pPr algn="l"/>
            <a:r>
              <a:rPr lang="en-US" altLang="ko-KR" sz="800" dirty="0" smtClean="0">
                <a:solidFill>
                  <a:schemeClr val="tx1"/>
                </a:solidFill>
                <a:latin typeface="Courier New"/>
              </a:rPr>
              <a:t>...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1.3.3 </a:t>
            </a:r>
            <a:r>
              <a:rPr lang="ko-KR" altLang="en-US" dirty="0" smtClean="0"/>
              <a:t>행위 패턴</a:t>
            </a:r>
            <a:r>
              <a:rPr lang="en-US" altLang="ko-KR" dirty="0" smtClean="0"/>
              <a:t>(behavioral patterns) (1/2)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4412353"/>
          </a:xfrm>
          <a:prstGeom prst="rect">
            <a:avLst/>
          </a:prstGeom>
        </p:spPr>
        <p:txBody>
          <a:bodyPr wrap="square" lIns="36000" tIns="36000" rIns="36000" bIns="36000">
            <a:spAutoFit/>
          </a:bodyPr>
          <a:lstStyle/>
          <a:p>
            <a:r>
              <a:rPr lang="en-US" altLang="ko-KR" dirty="0">
                <a:latin typeface="Optima" panose="00000400000000000000" pitchFamily="2" charset="2"/>
                <a:ea typeface="가는각진제목체" panose="02030600000101010101" pitchFamily="18" charset="-127"/>
              </a:rPr>
              <a:t>Chain of responsibility </a:t>
            </a:r>
            <a:r>
              <a:rPr lang="ko-KR" altLang="en-US" dirty="0">
                <a:latin typeface="Optima" panose="00000400000000000000" pitchFamily="2" charset="2"/>
                <a:ea typeface="가는각진제목체" panose="02030600000101010101" pitchFamily="18" charset="-127"/>
              </a:rPr>
              <a:t>패턴</a:t>
            </a:r>
            <a:endParaRPr lang="en-US" altLang="ko-KR" dirty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>
                <a:latin typeface="Optima" panose="00000400000000000000" pitchFamily="2" charset="2"/>
                <a:ea typeface="가는각진제목체" panose="02030600000101010101" pitchFamily="18" charset="-127"/>
              </a:rPr>
              <a:t>명령 객체가 </a:t>
            </a:r>
            <a:r>
              <a:rPr lang="ko-KR" altLang="en-US" dirty="0" err="1">
                <a:latin typeface="Optima" panose="00000400000000000000" pitchFamily="2" charset="2"/>
                <a:ea typeface="가는각진제목체" panose="02030600000101010101" pitchFamily="18" charset="-127"/>
              </a:rPr>
              <a:t>로직을</a:t>
            </a:r>
            <a:r>
              <a:rPr lang="ko-KR" altLang="en-US" dirty="0">
                <a:latin typeface="Optima" panose="00000400000000000000" pitchFamily="2" charset="2"/>
                <a:ea typeface="가는각진제목체" panose="02030600000101010101" pitchFamily="18" charset="-127"/>
              </a:rPr>
              <a:t> 포함하고 처리하는 객체에 의해 다른 객체로 전달되거나 처리됨</a:t>
            </a:r>
            <a:endParaRPr lang="en-US" altLang="ko-KR" dirty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r>
              <a:rPr lang="en-US" altLang="ko-KR" dirty="0">
                <a:latin typeface="Optima" panose="00000400000000000000" pitchFamily="2" charset="2"/>
                <a:ea typeface="가는각진제목체" panose="02030600000101010101" pitchFamily="18" charset="-127"/>
              </a:rPr>
              <a:t>Command </a:t>
            </a:r>
            <a:r>
              <a:rPr lang="ko-KR" altLang="en-US" dirty="0">
                <a:latin typeface="Optima" panose="00000400000000000000" pitchFamily="2" charset="2"/>
                <a:ea typeface="가는각진제목체" panose="02030600000101010101" pitchFamily="18" charset="-127"/>
              </a:rPr>
              <a:t>패턴</a:t>
            </a:r>
            <a:endParaRPr lang="en-US" altLang="ko-KR" dirty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>
                <a:latin typeface="Optima" panose="00000400000000000000" pitchFamily="2" charset="2"/>
                <a:ea typeface="가는각진제목체" panose="02030600000101010101" pitchFamily="18" charset="-127"/>
              </a:rPr>
              <a:t>행위와 매개변수를 포함하고 있는 명령 객체 </a:t>
            </a:r>
            <a:endParaRPr lang="en-US" altLang="ko-KR" dirty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r>
              <a:rPr lang="en-US" altLang="ko-KR" dirty="0">
                <a:latin typeface="Optima" panose="00000400000000000000" pitchFamily="2" charset="2"/>
                <a:ea typeface="가는각진제목체" panose="02030600000101010101" pitchFamily="18" charset="-127"/>
              </a:rPr>
              <a:t>Interpreter </a:t>
            </a:r>
            <a:r>
              <a:rPr lang="ko-KR" altLang="en-US" dirty="0">
                <a:latin typeface="Optima" panose="00000400000000000000" pitchFamily="2" charset="2"/>
                <a:ea typeface="가는각진제목체" panose="02030600000101010101" pitchFamily="18" charset="-127"/>
              </a:rPr>
              <a:t>패턴</a:t>
            </a:r>
            <a:endParaRPr lang="en-US" altLang="ko-KR" dirty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>
                <a:latin typeface="Optima" panose="00000400000000000000" pitchFamily="2" charset="2"/>
                <a:ea typeface="가는각진제목체" panose="02030600000101010101" pitchFamily="18" charset="-127"/>
              </a:rPr>
              <a:t>특정 문제 집합을 신속하게 풀기 위해 특수화된 컴퓨터 언어를 구현함 </a:t>
            </a:r>
            <a:endParaRPr lang="en-US" altLang="ko-KR" dirty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r>
              <a:rPr lang="en-US" altLang="ko-KR" dirty="0" err="1">
                <a:latin typeface="Optima" panose="00000400000000000000" pitchFamily="2" charset="2"/>
                <a:ea typeface="가는각진제목체" panose="02030600000101010101" pitchFamily="18" charset="-127"/>
              </a:rPr>
              <a:t>Iterator</a:t>
            </a:r>
            <a:r>
              <a:rPr lang="en-US" altLang="ko-KR" dirty="0">
                <a:latin typeface="Optima" panose="00000400000000000000" pitchFamily="2" charset="2"/>
                <a:ea typeface="가는각진제목체" panose="02030600000101010101" pitchFamily="18" charset="-127"/>
              </a:rPr>
              <a:t> </a:t>
            </a:r>
            <a:r>
              <a:rPr lang="ko-KR" altLang="en-US" dirty="0">
                <a:latin typeface="Optima" panose="00000400000000000000" pitchFamily="2" charset="2"/>
                <a:ea typeface="가는각진제목체" panose="02030600000101010101" pitchFamily="18" charset="-127"/>
              </a:rPr>
              <a:t>패턴</a:t>
            </a:r>
            <a:endParaRPr lang="en-US" altLang="ko-KR" dirty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>
                <a:latin typeface="Optima" panose="00000400000000000000" pitchFamily="2" charset="2"/>
                <a:ea typeface="가는각진제목체" panose="02030600000101010101" pitchFamily="18" charset="-127"/>
              </a:rPr>
              <a:t>객체 내부 표현방식을 노출하지 않고 집합객체의 요소에 순차적으로 접근할 때 사용함 </a:t>
            </a:r>
            <a:endParaRPr lang="en-US" altLang="ko-KR" dirty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r>
              <a:rPr lang="en-US" altLang="ko-KR" dirty="0">
                <a:latin typeface="Optima" panose="00000400000000000000" pitchFamily="2" charset="2"/>
                <a:ea typeface="가는각진제목체" panose="02030600000101010101" pitchFamily="18" charset="-127"/>
              </a:rPr>
              <a:t>Mediator </a:t>
            </a:r>
            <a:r>
              <a:rPr lang="ko-KR" altLang="en-US" dirty="0">
                <a:latin typeface="Optima" panose="00000400000000000000" pitchFamily="2" charset="2"/>
                <a:ea typeface="가는각진제목체" panose="02030600000101010101" pitchFamily="18" charset="-127"/>
              </a:rPr>
              <a:t>패턴</a:t>
            </a:r>
            <a:endParaRPr lang="en-US" altLang="ko-KR" dirty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>
                <a:latin typeface="Optima" panose="00000400000000000000" pitchFamily="2" charset="2"/>
                <a:ea typeface="가는각진제목체" panose="02030600000101010101" pitchFamily="18" charset="-127"/>
              </a:rPr>
              <a:t>하위 시스템 안에서 인터페이스의 집합을 위하여 통합된 인터페이스를 제공</a:t>
            </a:r>
            <a:endParaRPr lang="en-US" altLang="ko-KR" dirty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r>
              <a:rPr lang="en-US" altLang="ko-KR" dirty="0">
                <a:latin typeface="Optima" panose="00000400000000000000" pitchFamily="2" charset="2"/>
                <a:ea typeface="가는각진제목체" panose="02030600000101010101" pitchFamily="18" charset="-127"/>
              </a:rPr>
              <a:t>Memento </a:t>
            </a:r>
            <a:r>
              <a:rPr lang="ko-KR" altLang="en-US" dirty="0">
                <a:latin typeface="Optima" panose="00000400000000000000" pitchFamily="2" charset="2"/>
                <a:ea typeface="가는각진제목체" panose="02030600000101010101" pitchFamily="18" charset="-127"/>
              </a:rPr>
              <a:t>패턴</a:t>
            </a:r>
            <a:endParaRPr lang="en-US" altLang="ko-KR" dirty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>
                <a:latin typeface="Optima" panose="00000400000000000000" pitchFamily="2" charset="2"/>
                <a:ea typeface="가는각진제목체" panose="02030600000101010101" pitchFamily="18" charset="-127"/>
              </a:rPr>
              <a:t>객체를 이전의 상태로 되돌릴 수 있는 역량을 제공함</a:t>
            </a:r>
            <a:r>
              <a:rPr lang="en-US" altLang="ko-KR" dirty="0">
                <a:latin typeface="Optima" panose="00000400000000000000" pitchFamily="2" charset="2"/>
                <a:ea typeface="가는각진제목체" panose="02030600000101010101" pitchFamily="18" charset="-127"/>
              </a:rPr>
              <a:t>(</a:t>
            </a:r>
            <a:r>
              <a:rPr lang="ko-KR" altLang="en-US" dirty="0">
                <a:latin typeface="Optima" panose="00000400000000000000" pitchFamily="2" charset="2"/>
                <a:ea typeface="가는각진제목체" panose="02030600000101010101" pitchFamily="18" charset="-127"/>
              </a:rPr>
              <a:t>롤백</a:t>
            </a:r>
            <a:r>
              <a:rPr lang="en-US" altLang="ko-KR" dirty="0">
                <a:latin typeface="Optima" panose="00000400000000000000" pitchFamily="2" charset="2"/>
                <a:ea typeface="가는각진제목체" panose="02030600000101010101" pitchFamily="18" charset="-127"/>
              </a:rPr>
              <a:t>)</a:t>
            </a:r>
            <a:r>
              <a:rPr lang="ko-KR" altLang="en-US" dirty="0">
                <a:latin typeface="Optima" panose="00000400000000000000" pitchFamily="2" charset="2"/>
                <a:ea typeface="가는각진제목체" panose="02030600000101010101" pitchFamily="18" charset="-127"/>
              </a:rPr>
              <a:t> </a:t>
            </a:r>
            <a:endParaRPr lang="en-US" altLang="ko-KR" dirty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r>
              <a:rPr lang="en-US" altLang="ko-KR" dirty="0">
                <a:latin typeface="Optima" panose="00000400000000000000" pitchFamily="2" charset="2"/>
                <a:ea typeface="가는각진제목체" panose="02030600000101010101" pitchFamily="18" charset="-127"/>
              </a:rPr>
              <a:t>Null Object </a:t>
            </a:r>
            <a:r>
              <a:rPr lang="ko-KR" altLang="en-US" dirty="0">
                <a:latin typeface="Optima" panose="00000400000000000000" pitchFamily="2" charset="2"/>
                <a:ea typeface="가는각진제목체" panose="02030600000101010101" pitchFamily="18" charset="-127"/>
              </a:rPr>
              <a:t>패턴</a:t>
            </a:r>
            <a:endParaRPr lang="en-US" altLang="ko-KR" dirty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>
                <a:latin typeface="Optima" panose="00000400000000000000" pitchFamily="2" charset="2"/>
                <a:ea typeface="가는각진제목체" panose="02030600000101010101" pitchFamily="18" charset="-127"/>
              </a:rPr>
              <a:t>객체의 기본값</a:t>
            </a:r>
            <a:r>
              <a:rPr lang="en-US" altLang="ko-KR" dirty="0">
                <a:latin typeface="Optima" panose="00000400000000000000" pitchFamily="2" charset="2"/>
                <a:ea typeface="가는각진제목체" panose="02030600000101010101" pitchFamily="18" charset="-127"/>
              </a:rPr>
              <a:t>(default value)</a:t>
            </a:r>
            <a:r>
              <a:rPr lang="ko-KR" altLang="en-US" dirty="0">
                <a:latin typeface="Optima" panose="00000400000000000000" pitchFamily="2" charset="2"/>
                <a:ea typeface="가는각진제목체" panose="02030600000101010101" pitchFamily="18" charset="-127"/>
              </a:rPr>
              <a:t>으로 작동하도록 설계함 </a:t>
            </a:r>
            <a:endParaRPr lang="en-US" altLang="ko-KR" dirty="0">
              <a:latin typeface="Optima" panose="00000400000000000000" pitchFamily="2" charset="2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5.6 </a:t>
            </a:r>
            <a:r>
              <a:rPr lang="ko-KR" altLang="en-US" dirty="0" smtClean="0"/>
              <a:t>적용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패턴 </a:t>
            </a:r>
            <a:r>
              <a:rPr lang="en-US" altLang="ko-KR" dirty="0" smtClean="0"/>
              <a:t>– Proxy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(5/6)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Sequence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2238352" y="1857364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Client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4524368" y="1857364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:Proxy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2809856" y="6215082"/>
            <a:ext cx="285752" cy="142876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" name="꺾인 연결선 7"/>
          <p:cNvCxnSpPr>
            <a:stCxn id="5" idx="2"/>
            <a:endCxn id="7" idx="0"/>
          </p:cNvCxnSpPr>
          <p:nvPr/>
        </p:nvCxnSpPr>
        <p:spPr bwMode="auto">
          <a:xfrm rot="5400000">
            <a:off x="952468" y="4214818"/>
            <a:ext cx="4000528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9" name="직사각형 8"/>
          <p:cNvSpPr/>
          <p:nvPr/>
        </p:nvSpPr>
        <p:spPr bwMode="auto">
          <a:xfrm>
            <a:off x="5095872" y="6214288"/>
            <a:ext cx="285752" cy="142876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" name="꺾인 연결선 9"/>
          <p:cNvCxnSpPr>
            <a:stCxn id="6" idx="2"/>
            <a:endCxn id="9" idx="0"/>
          </p:cNvCxnSpPr>
          <p:nvPr/>
        </p:nvCxnSpPr>
        <p:spPr bwMode="auto">
          <a:xfrm rot="5400000">
            <a:off x="3238881" y="4214421"/>
            <a:ext cx="3999734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직사각형 10"/>
          <p:cNvSpPr/>
          <p:nvPr/>
        </p:nvSpPr>
        <p:spPr bwMode="auto">
          <a:xfrm>
            <a:off x="2881294" y="2500306"/>
            <a:ext cx="142876" cy="35719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2881294" y="2867020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3" name="꺾인 연결선 12"/>
          <p:cNvCxnSpPr>
            <a:stCxn id="12" idx="3"/>
            <a:endCxn id="73" idx="1"/>
          </p:cNvCxnSpPr>
          <p:nvPr/>
        </p:nvCxnSpPr>
        <p:spPr bwMode="auto">
          <a:xfrm flipV="1">
            <a:off x="3033694" y="2932485"/>
            <a:ext cx="2124092" cy="121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4" name="직사각형 13"/>
          <p:cNvSpPr/>
          <p:nvPr/>
        </p:nvSpPr>
        <p:spPr bwMode="auto">
          <a:xfrm>
            <a:off x="5167310" y="2500306"/>
            <a:ext cx="142876" cy="35719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6667508" y="1857364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:</a:t>
            </a:r>
            <a:r>
              <a:rPr kumimoji="1" lang="en-US" altLang="ko-KR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RealSubject</a:t>
            </a: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7239012" y="6214288"/>
            <a:ext cx="285752" cy="142876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7" name="꺾인 연결선 16"/>
          <p:cNvCxnSpPr>
            <a:stCxn id="15" idx="2"/>
            <a:endCxn id="16" idx="0"/>
          </p:cNvCxnSpPr>
          <p:nvPr/>
        </p:nvCxnSpPr>
        <p:spPr bwMode="auto">
          <a:xfrm rot="5400000">
            <a:off x="5382021" y="4214421"/>
            <a:ext cx="3999734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3667112" y="2713490"/>
            <a:ext cx="9012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err="1" smtClean="0"/>
              <a:t>Reuest</a:t>
            </a:r>
            <a:r>
              <a:rPr lang="en-US" altLang="ko-KR" sz="800" dirty="0" smtClean="0"/>
              <a:t> to Proxy</a:t>
            </a:r>
            <a:endParaRPr lang="ko-KR" altLang="en-US" sz="800" dirty="0"/>
          </a:p>
        </p:txBody>
      </p:sp>
      <p:sp>
        <p:nvSpPr>
          <p:cNvPr id="27" name="직사각형 26"/>
          <p:cNvSpPr/>
          <p:nvPr/>
        </p:nvSpPr>
        <p:spPr bwMode="auto">
          <a:xfrm>
            <a:off x="7310450" y="2500306"/>
            <a:ext cx="142876" cy="35719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직사각형 72"/>
          <p:cNvSpPr/>
          <p:nvPr/>
        </p:nvSpPr>
        <p:spPr bwMode="auto">
          <a:xfrm>
            <a:off x="5157786" y="2865809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직사각형 74"/>
          <p:cNvSpPr/>
          <p:nvPr/>
        </p:nvSpPr>
        <p:spPr bwMode="auto">
          <a:xfrm>
            <a:off x="5167310" y="3511092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2" name="꺾인 연결선 81"/>
          <p:cNvCxnSpPr>
            <a:stCxn id="75" idx="3"/>
            <a:endCxn id="84" idx="1"/>
          </p:cNvCxnSpPr>
          <p:nvPr/>
        </p:nvCxnSpPr>
        <p:spPr bwMode="auto">
          <a:xfrm flipV="1">
            <a:off x="5319710" y="3576557"/>
            <a:ext cx="1990740" cy="121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83" name="TextBox 82"/>
          <p:cNvSpPr txBox="1"/>
          <p:nvPr/>
        </p:nvSpPr>
        <p:spPr>
          <a:xfrm>
            <a:off x="5809301" y="3357562"/>
            <a:ext cx="12153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err="1" smtClean="0"/>
              <a:t>Reuest</a:t>
            </a:r>
            <a:r>
              <a:rPr lang="en-US" altLang="ko-KR" sz="800" dirty="0" smtClean="0"/>
              <a:t> to Real Subject</a:t>
            </a:r>
            <a:endParaRPr lang="ko-KR" altLang="en-US" sz="800" dirty="0"/>
          </a:p>
        </p:txBody>
      </p:sp>
      <p:sp>
        <p:nvSpPr>
          <p:cNvPr id="84" name="직사각형 83"/>
          <p:cNvSpPr/>
          <p:nvPr/>
        </p:nvSpPr>
        <p:spPr bwMode="auto">
          <a:xfrm>
            <a:off x="7310450" y="3509881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5.6 </a:t>
            </a:r>
            <a:r>
              <a:rPr lang="ko-KR" altLang="en-US" dirty="0" smtClean="0"/>
              <a:t>적용 패턴 </a:t>
            </a:r>
            <a:r>
              <a:rPr lang="en-US" altLang="ko-KR" dirty="0" smtClean="0"/>
              <a:t>- Proxy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(6/6)</a:t>
            </a:r>
            <a:endParaRPr lang="ko-KR" altLang="en-US" dirty="0"/>
          </a:p>
        </p:txBody>
      </p:sp>
      <p:sp>
        <p:nvSpPr>
          <p:cNvPr id="2238472" name="Rectangle 8"/>
          <p:cNvSpPr>
            <a:spLocks noGrp="1" noChangeArrowheads="1"/>
          </p:cNvSpPr>
          <p:nvPr>
            <p:ph type="body" sz="quarter" idx="10"/>
          </p:nvPr>
        </p:nvSpPr>
        <p:spPr>
          <a:prstGeom prst="rect">
            <a:avLst/>
          </a:prstGeom>
          <a:noFill/>
          <a:ln/>
        </p:spPr>
        <p:txBody>
          <a:bodyPr lIns="95188" tIns="47594" rIns="95188" bIns="47594"/>
          <a:lstStyle/>
          <a:p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Proxy </a:t>
            </a:r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패턴 예제</a:t>
            </a:r>
          </a:p>
        </p:txBody>
      </p:sp>
      <p:pic>
        <p:nvPicPr>
          <p:cNvPr id="2238467" name="Picture 3" descr="proxy-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5344" y="1749425"/>
            <a:ext cx="9023350" cy="4343400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5.7 </a:t>
            </a:r>
            <a:r>
              <a:rPr lang="ko-KR" altLang="en-US" dirty="0" err="1" smtClean="0"/>
              <a:t>심볼링</a:t>
            </a:r>
            <a:r>
              <a:rPr lang="ko-KR" altLang="en-US" dirty="0" smtClean="0"/>
              <a:t> 링크 설계</a:t>
            </a:r>
            <a:r>
              <a:rPr lang="en-US" altLang="ko-KR" dirty="0" smtClean="0"/>
              <a:t>(1/5)</a:t>
            </a:r>
            <a:endParaRPr lang="ko-KR" altLang="en-US" dirty="0"/>
          </a:p>
        </p:txBody>
      </p:sp>
      <p:sp>
        <p:nvSpPr>
          <p:cNvPr id="2239491" name="Rectangle 3"/>
          <p:cNvSpPr>
            <a:spLocks noGrp="1" noChangeArrowheads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b="1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링크 소스코드</a:t>
            </a:r>
            <a:endParaRPr lang="ko-KR" altLang="en-US" b="1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166782" y="1484730"/>
            <a:ext cx="6643734" cy="2143140"/>
          </a:xfrm>
          <a:prstGeom prst="rect">
            <a:avLst/>
          </a:prstGeom>
          <a:solidFill>
            <a:srgbClr val="F3FFF3"/>
          </a:solidFill>
          <a:ln w="9525">
            <a:solidFill>
              <a:srgbClr val="C0C0C0"/>
            </a:solidFill>
            <a:miter lim="800000"/>
            <a:headEnd/>
            <a:tailEnd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vert="horz" wrap="square" lIns="103843" tIns="51922" rIns="103843" bIns="51922" numCol="1" anchor="t" anchorCtr="0" compatLnSpc="1">
            <a:prstTxWarp prst="textNoShape">
              <a:avLst/>
            </a:prstTxWarp>
            <a:noAutofit/>
          </a:bodyPr>
          <a:lstStyle/>
          <a:p>
            <a:pPr marL="388938" indent="-388938" algn="l" defTabSz="1038225" eaLnBrk="0" hangingPunct="0">
              <a:buSzPct val="90000"/>
              <a:defRPr/>
            </a:pP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public class Link extends Node {</a:t>
            </a:r>
          </a:p>
          <a:p>
            <a:pPr marL="388938" indent="-388938" algn="l" defTabSz="1038225" eaLnBrk="0" hangingPunct="0">
              <a:buSzPct val="90000"/>
              <a:defRPr/>
            </a:pP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	public Link(Node node) {</a:t>
            </a:r>
          </a:p>
          <a:p>
            <a:pPr marL="388938" indent="-388938" algn="l" defTabSz="1038225" eaLnBrk="0" hangingPunct="0">
              <a:buSzPct val="90000"/>
              <a:defRPr/>
            </a:pP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		//</a:t>
            </a:r>
          </a:p>
          <a:p>
            <a:pPr marL="388938" indent="-388938" algn="l" defTabSz="1038225" eaLnBrk="0" hangingPunct="0">
              <a:buSzPct val="90000"/>
              <a:defRPr/>
            </a:pP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		….</a:t>
            </a:r>
          </a:p>
          <a:p>
            <a:pPr marL="388938" indent="-388938" algn="l" defTabSz="1038225" eaLnBrk="0" hangingPunct="0">
              <a:buSzPct val="90000"/>
              <a:defRPr/>
            </a:pP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	}</a:t>
            </a:r>
          </a:p>
          <a:p>
            <a:pPr marL="388938" indent="-388938" algn="l" defTabSz="1038225" eaLnBrk="0" hangingPunct="0">
              <a:buSzPct val="90000"/>
              <a:defRPr/>
            </a:pP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	// </a:t>
            </a:r>
            <a:r>
              <a:rPr lang="ko-KR" altLang="en-US" sz="1400" b="1" kern="0" smtClean="0">
                <a:latin typeface="맑은 고딕" pitchFamily="50" charset="-127"/>
                <a:ea typeface="맑은 고딕" pitchFamily="50" charset="-127"/>
              </a:rPr>
              <a:t>실제 객체</a:t>
            </a: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kern="0" smtClean="0">
                <a:latin typeface="맑은 고딕" pitchFamily="50" charset="-127"/>
                <a:ea typeface="맑은 고딕" pitchFamily="50" charset="-127"/>
              </a:rPr>
              <a:t>파일 또는 디렉토리</a:t>
            </a: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400" b="1" kern="0" smtClean="0">
                <a:latin typeface="맑은 고딕" pitchFamily="50" charset="-127"/>
                <a:ea typeface="맑은 고딕" pitchFamily="50" charset="-127"/>
              </a:rPr>
              <a:t>에 대한 참조</a:t>
            </a:r>
          </a:p>
          <a:p>
            <a:pPr marL="388938" indent="-388938" algn="l" defTabSz="1038225" eaLnBrk="0" hangingPunct="0">
              <a:buSzPct val="90000"/>
              <a:defRPr/>
            </a:pPr>
            <a:r>
              <a:rPr lang="ko-KR" altLang="en-US" sz="1400" b="1" kern="0" smtClean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private Node </a:t>
            </a:r>
            <a:r>
              <a:rPr lang="en-US" altLang="ko-KR" sz="1400" b="1" u="sng" kern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realSubject</a:t>
            </a: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;</a:t>
            </a:r>
          </a:p>
          <a:p>
            <a:pPr marL="388938" indent="-388938" algn="l" defTabSz="1038225" eaLnBrk="0" hangingPunct="0">
              <a:buSzPct val="90000"/>
              <a:defRPr/>
            </a:pP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}</a:t>
            </a:r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5.7 </a:t>
            </a:r>
            <a:r>
              <a:rPr lang="ko-KR" altLang="en-US" dirty="0" err="1" smtClean="0"/>
              <a:t>심볼릭</a:t>
            </a:r>
            <a:r>
              <a:rPr lang="ko-KR" altLang="en-US" dirty="0" smtClean="0"/>
              <a:t> 링크 설계</a:t>
            </a:r>
            <a:r>
              <a:rPr lang="en-US" altLang="ko-KR" dirty="0" smtClean="0"/>
              <a:t>(2/5)</a:t>
            </a:r>
            <a:endParaRPr lang="ko-KR" altLang="en-US" dirty="0"/>
          </a:p>
        </p:txBody>
      </p:sp>
      <p:sp>
        <p:nvSpPr>
          <p:cNvPr id="2240515" name="Rectangle 3"/>
          <p:cNvSpPr>
            <a:spLocks noGrp="1" noChangeArrowheads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Proxy</a:t>
            </a:r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의 실제 주체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(real subject)</a:t>
            </a:r>
          </a:p>
          <a:p>
            <a:pPr lvl="1"/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여기서는 파일과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폴더가 </a:t>
            </a:r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실제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주체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</a:t>
            </a:r>
            <a:r>
              <a:rPr lang="en-US" altLang="ko-KR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realSubject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)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[GOF]</a:t>
            </a:r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에서는</a:t>
            </a:r>
          </a:p>
          <a:p>
            <a:pPr lvl="2"/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Proxy</a:t>
            </a:r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는 실제 객체에 접근하기 위한 참조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</a:t>
            </a:r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포인터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)</a:t>
            </a:r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를 유지한다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</a:p>
          <a:p>
            <a:pPr lvl="1"/>
            <a:r>
              <a:rPr lang="en-US" altLang="ko-KR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realSubject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는 대상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Node</a:t>
            </a:r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에 대한 포인터</a:t>
            </a:r>
          </a:p>
          <a:p>
            <a:pPr lvl="1"/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공통 인터페이스 없이 파일과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폴더 </a:t>
            </a:r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모두에 적용되는 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symbolic link</a:t>
            </a:r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를 만들기 어려움</a:t>
            </a:r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5.7 </a:t>
            </a:r>
            <a:r>
              <a:rPr lang="ko-KR" altLang="en-US" dirty="0" err="1" smtClean="0"/>
              <a:t>심볼릭</a:t>
            </a:r>
            <a:r>
              <a:rPr lang="ko-KR" altLang="en-US" dirty="0" smtClean="0"/>
              <a:t> 링크 설계</a:t>
            </a:r>
            <a:r>
              <a:rPr lang="en-US" altLang="ko-KR" dirty="0" smtClean="0"/>
              <a:t>(3/5)</a:t>
            </a:r>
            <a:endParaRPr lang="ko-KR" altLang="en-US" dirty="0"/>
          </a:p>
        </p:txBody>
      </p:sp>
      <p:sp>
        <p:nvSpPr>
          <p:cNvPr id="2241539" name="Rectangle 3"/>
          <p:cNvSpPr>
            <a:spLocks noGrp="1" noChangeArrowheads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소스코드에서 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real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subject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의 용도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Link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클래스의 소스코드에서 </a:t>
            </a:r>
            <a:endParaRPr lang="en-US" altLang="ko-KR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166782" y="1844780"/>
            <a:ext cx="6643734" cy="1428760"/>
          </a:xfrm>
          <a:prstGeom prst="rect">
            <a:avLst/>
          </a:prstGeom>
          <a:solidFill>
            <a:srgbClr val="F3FFF3"/>
          </a:solidFill>
          <a:ln w="9525">
            <a:solidFill>
              <a:srgbClr val="C0C0C0"/>
            </a:solidFill>
            <a:miter lim="800000"/>
            <a:headEnd/>
            <a:tailEnd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vert="horz" wrap="square" lIns="103843" tIns="51922" rIns="103843" bIns="51922" numCol="1" anchor="t" anchorCtr="0" compatLnSpc="1">
            <a:prstTxWarp prst="textNoShape">
              <a:avLst/>
            </a:prstTxWarp>
            <a:noAutofit/>
          </a:bodyPr>
          <a:lstStyle/>
          <a:p>
            <a:pPr marL="388938" indent="-388938" algn="l" defTabSz="1038225" eaLnBrk="0" hangingPunct="0">
              <a:buSzPct val="90000"/>
              <a:defRPr/>
            </a:pP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….</a:t>
            </a:r>
          </a:p>
          <a:p>
            <a:pPr marL="388938" indent="-388938" algn="l" defTabSz="1038225" eaLnBrk="0" hangingPunct="0">
              <a:buSzPct val="90000"/>
              <a:defRPr/>
            </a:pP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	public Node getChild(int index) {</a:t>
            </a:r>
          </a:p>
          <a:p>
            <a:pPr marL="388938" indent="-388938" algn="l" defTabSz="1038225" eaLnBrk="0" hangingPunct="0">
              <a:buSzPct val="90000"/>
              <a:defRPr/>
            </a:pP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		// realSubject </a:t>
            </a:r>
            <a:r>
              <a:rPr lang="ko-KR" altLang="en-US" sz="1400" b="1" kern="0" smtClean="0">
                <a:latin typeface="맑은 고딕" pitchFamily="50" charset="-127"/>
                <a:ea typeface="맑은 고딕" pitchFamily="50" charset="-127"/>
              </a:rPr>
              <a:t>로 위임</a:t>
            </a:r>
          </a:p>
          <a:p>
            <a:pPr marL="388938" indent="-388938" algn="l" defTabSz="1038225" eaLnBrk="0" hangingPunct="0">
              <a:buSzPct val="90000"/>
              <a:defRPr/>
            </a:pPr>
            <a:r>
              <a:rPr lang="ko-KR" altLang="en-US" sz="1400" b="1" kern="0" smtClean="0">
                <a:latin typeface="맑은 고딕" pitchFamily="50" charset="-127"/>
                <a:ea typeface="맑은 고딕" pitchFamily="50" charset="-127"/>
              </a:rPr>
              <a:t>		</a:t>
            </a:r>
            <a:r>
              <a:rPr lang="en-US" altLang="ko-KR" sz="1400" b="1" u="sng" kern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return realSubject.getChild(index);</a:t>
            </a:r>
          </a:p>
          <a:p>
            <a:pPr marL="388938" indent="-388938" algn="l" defTabSz="1038225" eaLnBrk="0" hangingPunct="0">
              <a:buSzPct val="90000"/>
              <a:defRPr/>
            </a:pP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	}</a:t>
            </a:r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5.7 </a:t>
            </a:r>
            <a:r>
              <a:rPr lang="ko-KR" altLang="en-US" dirty="0" err="1" smtClean="0"/>
              <a:t>심볼릭</a:t>
            </a:r>
            <a:r>
              <a:rPr lang="ko-KR" altLang="en-US" dirty="0" smtClean="0"/>
              <a:t> 링크 설계</a:t>
            </a:r>
            <a:r>
              <a:rPr lang="en-US" altLang="ko-KR" dirty="0" smtClean="0"/>
              <a:t>(4/5)</a:t>
            </a:r>
            <a:endParaRPr lang="ko-KR" altLang="en-US" dirty="0"/>
          </a:p>
        </p:txBody>
      </p:sp>
      <p:sp>
        <p:nvSpPr>
          <p:cNvPr id="2242563" name="Rectangle 3"/>
          <p:cNvSpPr>
            <a:spLocks noGrp="1" noChangeArrowheads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Proxy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패턴 적용 시 고려사항 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파일이 </a:t>
            </a:r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삭제되었을 경우</a:t>
            </a:r>
          </a:p>
          <a:p>
            <a:pPr lvl="2"/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Proxy</a:t>
            </a:r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는 허상을 참조하게 된다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(dangling pointer)</a:t>
            </a:r>
          </a:p>
          <a:p>
            <a:pPr lvl="2"/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Proxy</a:t>
            </a:r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에게 삭제 사실을 알려줄 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Observer</a:t>
            </a:r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가 필요하다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</a:p>
          <a:p>
            <a:pPr lvl="1"/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유닉스와 매킨토시</a:t>
            </a:r>
          </a:p>
          <a:p>
            <a:pPr lvl="2"/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Symbolic link</a:t>
            </a:r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는 참조하고 있는 대상 파일의 실제 이름을 가지고 있다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1"/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따라서 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Proxy</a:t>
            </a:r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는</a:t>
            </a:r>
          </a:p>
          <a:p>
            <a:pPr lvl="2"/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파일 시스템의 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root</a:t>
            </a:r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에 대한 참조와 파일의 이름을 가지고 있다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</a:p>
          <a:p>
            <a:pPr lvl="2"/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이름을 찾는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(lookup) </a:t>
            </a:r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비용이 높음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두 가지 </a:t>
            </a:r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해결책</a:t>
            </a:r>
          </a:p>
          <a:p>
            <a:pPr lvl="2"/>
            <a:r>
              <a:rPr lang="en-US" altLang="ko-KR" b="1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1. </a:t>
            </a:r>
            <a:r>
              <a:rPr lang="ko-KR" altLang="en-US" b="1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이름 찾는 비용을 감수하고 이름과 참조를 가지고 있음</a:t>
            </a:r>
          </a:p>
          <a:p>
            <a:pPr lvl="2"/>
            <a:r>
              <a:rPr lang="en-US" altLang="ko-KR" b="1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2. Observer</a:t>
            </a:r>
            <a:r>
              <a:rPr lang="ko-KR" altLang="en-US" b="1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에 대한 포인터를 가지고 있음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5.7 </a:t>
            </a:r>
            <a:r>
              <a:rPr lang="ko-KR" altLang="en-US" dirty="0" err="1" smtClean="0"/>
              <a:t>심볼릭</a:t>
            </a:r>
            <a:r>
              <a:rPr lang="ko-KR" altLang="en-US" dirty="0" smtClean="0"/>
              <a:t> 링크 설계</a:t>
            </a:r>
            <a:r>
              <a:rPr lang="en-US" altLang="ko-KR" dirty="0" smtClean="0"/>
              <a:t>(5/5)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800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심볼릭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링크를 반영한 클래스 다이어그램 </a:t>
            </a:r>
            <a:endParaRPr lang="ko-KR" altLang="en-US" sz="18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4381492" y="1556740"/>
            <a:ext cx="2357454" cy="42862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300" b="1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Node</a:t>
            </a:r>
            <a:endParaRPr kumimoji="1" lang="ko-KR" altLang="en-US" sz="13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4381492" y="1985368"/>
            <a:ext cx="2357454" cy="14287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3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4381492" y="2128244"/>
            <a:ext cx="2357454" cy="171451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3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+getChild(int):Node</a:t>
            </a:r>
            <a:endParaRPr kumimoji="1" lang="en-US" altLang="ko-KR" sz="13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3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+getName():String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3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+getParent():Node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3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+attach(Node):void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3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+detach(Node):void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3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+streamIn(istream)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3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+streamOut(ostream)</a:t>
            </a:r>
            <a:endParaRPr kumimoji="1" lang="ko-KR" altLang="en-US" sz="13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이등변 삼각형 23"/>
          <p:cNvSpPr/>
          <p:nvPr/>
        </p:nvSpPr>
        <p:spPr bwMode="auto">
          <a:xfrm>
            <a:off x="5453062" y="3842756"/>
            <a:ext cx="214314" cy="214314"/>
          </a:xfrm>
          <a:prstGeom prst="triangle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5" name="꺾인 연결선 24"/>
          <p:cNvCxnSpPr>
            <a:stCxn id="29" idx="0"/>
            <a:endCxn id="24" idx="3"/>
          </p:cNvCxnSpPr>
          <p:nvPr/>
        </p:nvCxnSpPr>
        <p:spPr bwMode="auto">
          <a:xfrm rot="5400000" flipH="1" flipV="1">
            <a:off x="5310186" y="4307103"/>
            <a:ext cx="500066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직사각형 25"/>
          <p:cNvSpPr/>
          <p:nvPr/>
        </p:nvSpPr>
        <p:spPr bwMode="auto">
          <a:xfrm>
            <a:off x="1881162" y="4557136"/>
            <a:ext cx="2357454" cy="42862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Folder</a:t>
            </a: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1881162" y="4985764"/>
            <a:ext cx="2357454" cy="14287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endParaRPr lang="ko-KR" altLang="en-US" sz="1200" b="1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4381492" y="4557136"/>
            <a:ext cx="2357454" cy="42862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File</a:t>
            </a: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4381492" y="4985764"/>
            <a:ext cx="2357454" cy="14287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endParaRPr lang="ko-KR" altLang="en-US" sz="1200" b="1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6881822" y="4557136"/>
            <a:ext cx="2357454" cy="42862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Link</a:t>
            </a: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6881822" y="4985764"/>
            <a:ext cx="2357454" cy="14287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endParaRPr lang="ko-KR" altLang="en-US" sz="1200" b="1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9" name="꺾인 연결선 38"/>
          <p:cNvCxnSpPr>
            <a:stCxn id="35" idx="3"/>
            <a:endCxn id="23" idx="3"/>
          </p:cNvCxnSpPr>
          <p:nvPr/>
        </p:nvCxnSpPr>
        <p:spPr bwMode="auto">
          <a:xfrm flipH="1" flipV="1">
            <a:off x="6738946" y="2985500"/>
            <a:ext cx="2500330" cy="1785950"/>
          </a:xfrm>
          <a:prstGeom prst="bentConnector3">
            <a:avLst>
              <a:gd name="adj1" fmla="val -9143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0" name="꺾인 연결선 39"/>
          <p:cNvCxnSpPr>
            <a:stCxn id="35" idx="0"/>
            <a:endCxn id="24" idx="3"/>
          </p:cNvCxnSpPr>
          <p:nvPr/>
        </p:nvCxnSpPr>
        <p:spPr bwMode="auto">
          <a:xfrm rot="16200000" flipV="1">
            <a:off x="6560351" y="3056938"/>
            <a:ext cx="500066" cy="2500330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꺾인 연결선 42"/>
          <p:cNvCxnSpPr>
            <a:stCxn id="26" idx="0"/>
            <a:endCxn id="24" idx="3"/>
          </p:cNvCxnSpPr>
          <p:nvPr/>
        </p:nvCxnSpPr>
        <p:spPr bwMode="auto">
          <a:xfrm rot="5400000" flipH="1" flipV="1">
            <a:off x="4060021" y="3056938"/>
            <a:ext cx="500066" cy="2500330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TextBox 45"/>
          <p:cNvSpPr txBox="1"/>
          <p:nvPr/>
        </p:nvSpPr>
        <p:spPr>
          <a:xfrm>
            <a:off x="6738946" y="2708501"/>
            <a:ext cx="1143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-realSubject</a:t>
            </a:r>
            <a:endParaRPr lang="ko-KR" altLang="en-US" sz="120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738946" y="2994253"/>
            <a:ext cx="500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20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239276" y="4780203"/>
            <a:ext cx="500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0..*</a:t>
            </a:r>
            <a:endParaRPr lang="ko-KR" altLang="en-US" sz="120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9" name="꺾인 연결선 48"/>
          <p:cNvCxnSpPr>
            <a:stCxn id="26" idx="1"/>
            <a:endCxn id="23" idx="1"/>
          </p:cNvCxnSpPr>
          <p:nvPr/>
        </p:nvCxnSpPr>
        <p:spPr bwMode="auto">
          <a:xfrm rot="10800000" flipH="1">
            <a:off x="1881162" y="2985500"/>
            <a:ext cx="2500330" cy="1785950"/>
          </a:xfrm>
          <a:prstGeom prst="bentConnector3">
            <a:avLst>
              <a:gd name="adj1" fmla="val -9143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2" name="TextBox 51"/>
          <p:cNvSpPr txBox="1"/>
          <p:nvPr/>
        </p:nvSpPr>
        <p:spPr>
          <a:xfrm>
            <a:off x="3452798" y="2708501"/>
            <a:ext cx="928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-children</a:t>
            </a:r>
            <a:endParaRPr lang="ko-KR" altLang="en-US" sz="120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881426" y="2985500"/>
            <a:ext cx="500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0..*</a:t>
            </a:r>
            <a:endParaRPr lang="ko-KR" altLang="en-US" sz="120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381096" y="4780203"/>
            <a:ext cx="500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20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1881162" y="5128640"/>
            <a:ext cx="2357454" cy="12144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t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3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+getChild(int):Node</a:t>
            </a:r>
            <a:endParaRPr kumimoji="1" lang="en-US" altLang="ko-KR" sz="13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3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+attach(Node):void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3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+detach(Node):void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3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+streamIn(istream)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3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+streamOut(ostream)</a:t>
            </a:r>
            <a:endParaRPr kumimoji="1" lang="ko-KR" altLang="en-US" sz="13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직사각형 62"/>
          <p:cNvSpPr/>
          <p:nvPr/>
        </p:nvSpPr>
        <p:spPr bwMode="auto">
          <a:xfrm>
            <a:off x="4381492" y="5128640"/>
            <a:ext cx="2357454" cy="12144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t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3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+streamIn(istream)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3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+streamOut(ostream)</a:t>
            </a:r>
            <a:endParaRPr kumimoji="1" lang="ko-KR" altLang="en-US" sz="13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63"/>
          <p:cNvSpPr/>
          <p:nvPr/>
        </p:nvSpPr>
        <p:spPr bwMode="auto">
          <a:xfrm>
            <a:off x="6881822" y="5128640"/>
            <a:ext cx="2357454" cy="12144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t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3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+getRealSubject();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3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+streamIn(istream)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3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+streamOut(ostream)</a:t>
            </a:r>
            <a:endParaRPr kumimoji="1" lang="ko-KR" altLang="en-US" sz="13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5.8 </a:t>
            </a:r>
            <a:r>
              <a:rPr lang="ko-KR" altLang="en-US" dirty="0" smtClean="0"/>
              <a:t>확장 </a:t>
            </a:r>
            <a:r>
              <a:rPr lang="ko-KR" altLang="en-US" dirty="0"/>
              <a:t>요구사항 </a:t>
            </a:r>
            <a:r>
              <a:rPr lang="en-US" altLang="ko-KR" dirty="0" smtClean="0"/>
              <a:t>– cat, </a:t>
            </a:r>
            <a:r>
              <a:rPr lang="en-US" altLang="ko-KR" dirty="0" err="1" smtClean="0"/>
              <a:t>ls</a:t>
            </a:r>
            <a:r>
              <a:rPr lang="en-US" altLang="ko-KR" dirty="0" smtClean="0"/>
              <a:t>(1/5)</a:t>
            </a:r>
            <a:endParaRPr lang="en-US" altLang="ko-KR" dirty="0"/>
          </a:p>
        </p:txBody>
      </p:sp>
      <p:sp>
        <p:nvSpPr>
          <p:cNvPr id="2244611" name="Rectangle 3"/>
          <p:cNvSpPr>
            <a:spLocks noGrp="1" noChangeArrowheads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요구사항이 계속 식별됨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endParaRPr lang="en-US" altLang="ko-KR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추가 속성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지원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파일 생성일자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최근 변경일자 등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새로운 유형의 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size </a:t>
            </a:r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계산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지원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블록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(512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바이트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)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단위 크기 계산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노드를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위한 아이콘 리턴</a:t>
            </a:r>
            <a:endParaRPr lang="en-US" altLang="ko-KR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결과적으로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Node</a:t>
            </a:r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는 거대한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(giant)</a:t>
            </a:r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클래스가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되어 감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b="1" u="sng" dirty="0" smtClean="0">
                <a:solidFill>
                  <a:srgbClr val="C00000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인터페이스 추가 없이 기능을 추가하여야 하는 상황임</a:t>
            </a:r>
            <a:endParaRPr lang="en-US" altLang="ko-KR" b="1" u="sng" dirty="0" smtClean="0">
              <a:solidFill>
                <a:srgbClr val="C00000"/>
              </a:solidFill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b="1" u="sng" dirty="0" smtClean="0">
                <a:solidFill>
                  <a:srgbClr val="BD0022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이러한 </a:t>
            </a:r>
            <a:r>
              <a:rPr lang="ko-KR" altLang="en-US" b="1" u="sng" dirty="0">
                <a:solidFill>
                  <a:srgbClr val="BD0022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문제를 어떻게 해결하는가</a:t>
            </a:r>
            <a:r>
              <a:rPr lang="en-US" altLang="ko-KR" b="1" u="sng" dirty="0">
                <a:solidFill>
                  <a:srgbClr val="BD0022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?</a:t>
            </a:r>
            <a:endParaRPr lang="en-US" altLang="ko-KR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5.8 </a:t>
            </a:r>
            <a:r>
              <a:rPr lang="ko-KR" altLang="en-US" dirty="0" smtClean="0"/>
              <a:t>확장 </a:t>
            </a:r>
            <a:r>
              <a:rPr lang="ko-KR" altLang="en-US" dirty="0"/>
              <a:t>요구사항 </a:t>
            </a:r>
            <a:r>
              <a:rPr lang="en-US" altLang="ko-KR" dirty="0" smtClean="0"/>
              <a:t>– cat, </a:t>
            </a:r>
            <a:r>
              <a:rPr lang="en-US" altLang="ko-KR" dirty="0" err="1" smtClean="0"/>
              <a:t>ls</a:t>
            </a:r>
            <a:r>
              <a:rPr lang="en-US" altLang="ko-KR" dirty="0" smtClean="0"/>
              <a:t>(2/5)</a:t>
            </a:r>
            <a:endParaRPr lang="en-US" altLang="ko-KR" dirty="0"/>
          </a:p>
        </p:txBody>
      </p:sp>
      <p:sp>
        <p:nvSpPr>
          <p:cNvPr id="2245635" name="Rectangle 3"/>
          <p:cNvSpPr>
            <a:spLocks noGrp="1" noChangeArrowheads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단순한 기능 추가</a:t>
            </a:r>
          </a:p>
          <a:p>
            <a:pPr lvl="1"/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파일에 포함된 단어 개수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리턴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en-US" altLang="ko-KR" dirty="0" err="1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getWordCount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()</a:t>
            </a:r>
            <a:endParaRPr lang="en-US" altLang="ko-KR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3"/>
            <a:r>
              <a:rPr lang="ko-KR" altLang="en-US" dirty="0" err="1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노드</a:t>
            </a:r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클래스에 추가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?</a:t>
            </a:r>
          </a:p>
          <a:p>
            <a:pPr lvl="3"/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파일 클래스에 추가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?</a:t>
            </a:r>
          </a:p>
          <a:p>
            <a:pPr lvl="3"/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그러면</a:t>
            </a:r>
          </a:p>
          <a:p>
            <a:pPr lvl="4"/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Stream </a:t>
            </a:r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인터페이스가 있으므로</a:t>
            </a:r>
          </a:p>
          <a:p>
            <a:pPr lvl="4"/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stream </a:t>
            </a:r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인터페이스를 활용하여 클라이언트 단에서 </a:t>
            </a:r>
            <a:r>
              <a:rPr lang="en-US" altLang="ko-KR" dirty="0" err="1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getWordCount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()</a:t>
            </a:r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를 구현한다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</a:p>
          <a:p>
            <a:pPr lvl="1"/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충분한 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Primitive </a:t>
            </a:r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인터페이스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준비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Primitive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인터페이스의 조합을 통해 원하는 기능을 클라이언트 측에서 구현 </a:t>
            </a:r>
            <a:endParaRPr lang="ko-KR" altLang="ko-KR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5.8 </a:t>
            </a:r>
            <a:r>
              <a:rPr lang="ko-KR" altLang="en-US" dirty="0" smtClean="0"/>
              <a:t>확장 </a:t>
            </a:r>
            <a:r>
              <a:rPr lang="ko-KR" altLang="en-US" dirty="0"/>
              <a:t>요구사항 </a:t>
            </a:r>
            <a:r>
              <a:rPr lang="en-US" altLang="ko-KR" dirty="0" smtClean="0"/>
              <a:t>– cat, </a:t>
            </a:r>
            <a:r>
              <a:rPr lang="en-US" altLang="ko-KR" dirty="0" err="1" smtClean="0"/>
              <a:t>ls</a:t>
            </a:r>
            <a:r>
              <a:rPr lang="en-US" altLang="ko-KR" dirty="0" smtClean="0"/>
              <a:t>(3/5)</a:t>
            </a:r>
            <a:endParaRPr lang="en-US" altLang="ko-KR" dirty="0"/>
          </a:p>
        </p:txBody>
      </p:sp>
      <p:sp>
        <p:nvSpPr>
          <p:cNvPr id="2246659" name="Rectangle 3"/>
          <p:cNvSpPr>
            <a:spLocks noGrp="1" noChangeArrowheads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주요 기능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cat </a:t>
            </a:r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추가</a:t>
            </a:r>
          </a:p>
          <a:p>
            <a:pPr lvl="1"/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유닉스의 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cat </a:t>
            </a:r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명령어</a:t>
            </a:r>
          </a:p>
          <a:p>
            <a:pPr lvl="2"/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파일과 </a:t>
            </a:r>
            <a:r>
              <a:rPr lang="ko-KR" altLang="en-US" dirty="0" err="1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디렉토리는</a:t>
            </a:r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명령의 결과가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다름</a:t>
            </a:r>
            <a:endParaRPr lang="en-US" altLang="ko-KR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따라서 개별적으로 구현이 되어야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함</a:t>
            </a:r>
            <a:endParaRPr lang="en-US" altLang="ko-KR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기존의 코드를 바꾸는 것이 바람직하지 않음</a:t>
            </a:r>
          </a:p>
          <a:p>
            <a:pPr lvl="1"/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이 경우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클라이언트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코드는</a:t>
            </a:r>
            <a:endParaRPr lang="en-US" altLang="ko-KR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738286" y="3068950"/>
            <a:ext cx="6643734" cy="2500330"/>
          </a:xfrm>
          <a:prstGeom prst="rect">
            <a:avLst/>
          </a:prstGeom>
          <a:solidFill>
            <a:srgbClr val="F3FFF3"/>
          </a:solidFill>
          <a:ln w="9525">
            <a:solidFill>
              <a:srgbClr val="C0C0C0"/>
            </a:solidFill>
            <a:miter lim="800000"/>
            <a:headEnd/>
            <a:tailEnd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vert="horz" wrap="square" lIns="103843" tIns="51922" rIns="103843" bIns="51922" numCol="1" anchor="t" anchorCtr="0" compatLnSpc="1">
            <a:prstTxWarp prst="textNoShape">
              <a:avLst/>
            </a:prstTxWarp>
            <a:noAutofit/>
          </a:bodyPr>
          <a:lstStyle/>
          <a:p>
            <a:pPr marL="388938" indent="-388938" algn="l" defTabSz="1038225" eaLnBrk="0" hangingPunct="0">
              <a:buSzPct val="90000"/>
              <a:defRPr/>
            </a:pP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	public void cat(Node node) {</a:t>
            </a:r>
          </a:p>
          <a:p>
            <a:pPr marL="388938" indent="-388938" algn="l" defTabSz="1038225" eaLnBrk="0" hangingPunct="0">
              <a:buSzPct val="90000"/>
              <a:defRPr/>
            </a:pP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		Link l;</a:t>
            </a:r>
          </a:p>
          <a:p>
            <a:pPr marL="388938" indent="-388938" algn="l" defTabSz="1038225" eaLnBrk="0" hangingPunct="0">
              <a:buSzPct val="90000"/>
              <a:defRPr/>
            </a:pP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		if class is file 	// </a:t>
            </a:r>
            <a:r>
              <a:rPr lang="ko-KR" altLang="en-US" sz="1400" b="1" kern="0" smtClean="0">
                <a:latin typeface="맑은 고딕" pitchFamily="50" charset="-127"/>
                <a:ea typeface="맑은 고딕" pitchFamily="50" charset="-127"/>
              </a:rPr>
              <a:t>다운캐스팅</a:t>
            </a:r>
          </a:p>
          <a:p>
            <a:pPr marL="388938" indent="-388938" algn="l" defTabSz="1038225" eaLnBrk="0" hangingPunct="0">
              <a:buSzPct val="90000"/>
              <a:defRPr/>
            </a:pPr>
            <a:r>
              <a:rPr lang="ko-KR" altLang="en-US" sz="1400" b="1" kern="0" smtClean="0">
                <a:latin typeface="맑은 고딕" pitchFamily="50" charset="-127"/>
                <a:ea typeface="맑은 고딕" pitchFamily="50" charset="-127"/>
              </a:rPr>
              <a:t>		</a:t>
            </a: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        do something;</a:t>
            </a:r>
          </a:p>
          <a:p>
            <a:pPr marL="388938" indent="-388938" algn="l" defTabSz="1038225" eaLnBrk="0" hangingPunct="0">
              <a:buSzPct val="90000"/>
              <a:defRPr/>
            </a:pP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		else if class is Directory	// </a:t>
            </a:r>
            <a:r>
              <a:rPr lang="ko-KR" altLang="en-US" sz="1400" b="1" kern="0" smtClean="0">
                <a:latin typeface="맑은 고딕" pitchFamily="50" charset="-127"/>
                <a:ea typeface="맑은 고딕" pitchFamily="50" charset="-127"/>
              </a:rPr>
              <a:t>다운캐스팅</a:t>
            </a:r>
          </a:p>
          <a:p>
            <a:pPr marL="388938" indent="-388938" algn="l" defTabSz="1038225" eaLnBrk="0" hangingPunct="0">
              <a:buSzPct val="90000"/>
              <a:defRPr/>
            </a:pPr>
            <a:r>
              <a:rPr lang="ko-KR" altLang="en-US" sz="1400" b="1" kern="0" smtClean="0">
                <a:latin typeface="맑은 고딕" pitchFamily="50" charset="-127"/>
                <a:ea typeface="맑은 고딕" pitchFamily="50" charset="-127"/>
              </a:rPr>
              <a:t>		</a:t>
            </a: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        do something;</a:t>
            </a:r>
          </a:p>
          <a:p>
            <a:pPr marL="388938" indent="-388938" algn="l" defTabSz="1038225" eaLnBrk="0" hangingPunct="0">
              <a:buSzPct val="90000"/>
              <a:defRPr/>
            </a:pP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		else if class is Link	// </a:t>
            </a:r>
            <a:r>
              <a:rPr lang="ko-KR" altLang="en-US" sz="1400" b="1" kern="0" smtClean="0">
                <a:latin typeface="맑은 고딕" pitchFamily="50" charset="-127"/>
                <a:ea typeface="맑은 고딕" pitchFamily="50" charset="-127"/>
              </a:rPr>
              <a:t>다운캐스팅</a:t>
            </a:r>
          </a:p>
          <a:p>
            <a:pPr marL="388938" indent="-388938" algn="l" defTabSz="1038225" eaLnBrk="0" hangingPunct="0">
              <a:buSzPct val="90000"/>
              <a:defRPr/>
            </a:pPr>
            <a:r>
              <a:rPr lang="ko-KR" altLang="en-US" sz="1400" b="1" kern="0" smtClean="0">
                <a:latin typeface="맑은 고딕" pitchFamily="50" charset="-127"/>
                <a:ea typeface="맑은 고딕" pitchFamily="50" charset="-127"/>
              </a:rPr>
              <a:t>		        </a:t>
            </a: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do somthing;</a:t>
            </a:r>
          </a:p>
          <a:p>
            <a:pPr marL="388938" indent="-388938" algn="l" defTabSz="1038225" eaLnBrk="0" hangingPunct="0">
              <a:buSzPct val="90000"/>
              <a:defRPr/>
            </a:pP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		…..</a:t>
            </a:r>
          </a:p>
        </p:txBody>
      </p:sp>
      <p:sp>
        <p:nvSpPr>
          <p:cNvPr id="6" name="타원 5"/>
          <p:cNvSpPr/>
          <p:nvPr/>
        </p:nvSpPr>
        <p:spPr bwMode="auto">
          <a:xfrm>
            <a:off x="7667640" y="3569016"/>
            <a:ext cx="1500198" cy="1500198"/>
          </a:xfrm>
          <a:prstGeom prst="ellips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b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새로운 노드가</a:t>
            </a:r>
            <a:endParaRPr lang="en-US" altLang="ko-KR" sz="1400" b="1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400" b="1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맑은 고딕" pitchFamily="50" charset="-127"/>
                <a:ea typeface="맑은 고딕" pitchFamily="50" charset="-127"/>
              </a:rPr>
              <a:t>생길 경우 </a:t>
            </a:r>
            <a:r>
              <a:rPr kumimoji="1" lang="en-US" altLang="ko-KR" sz="1400" b="1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맑은 고딕" pitchFamily="50" charset="-127"/>
                <a:ea typeface="맑은 고딕" pitchFamily="50" charset="-127"/>
              </a:rPr>
              <a:t>???</a:t>
            </a:r>
            <a:endParaRPr kumimoji="1" lang="ko-KR" altLang="en-US" sz="14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1.3.3 </a:t>
            </a:r>
            <a:r>
              <a:rPr lang="ko-KR" altLang="en-US" dirty="0" smtClean="0"/>
              <a:t>행위 패턴</a:t>
            </a:r>
            <a:r>
              <a:rPr lang="en-US" altLang="ko-KR" dirty="0" smtClean="0"/>
              <a:t>(behavioral patterns) (2/2)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4079954"/>
          </a:xfrm>
          <a:prstGeom prst="rect">
            <a:avLst/>
          </a:prstGeom>
        </p:spPr>
        <p:txBody>
          <a:bodyPr wrap="square" lIns="36000" tIns="36000" rIns="36000" bIns="36000">
            <a:spAutoFit/>
          </a:bodyPr>
          <a:lstStyle/>
          <a:p>
            <a:r>
              <a:rPr lang="en-US" altLang="ko-KR" dirty="0">
                <a:latin typeface="Optima" panose="00000400000000000000" pitchFamily="2" charset="2"/>
                <a:ea typeface="가는각진제목체" panose="02030600000101010101" pitchFamily="18" charset="-127"/>
              </a:rPr>
              <a:t>Observer </a:t>
            </a:r>
            <a:r>
              <a:rPr lang="ko-KR" altLang="en-US" dirty="0">
                <a:latin typeface="Optima" panose="00000400000000000000" pitchFamily="2" charset="2"/>
                <a:ea typeface="가는각진제목체" panose="02030600000101010101" pitchFamily="18" charset="-127"/>
              </a:rPr>
              <a:t>패턴</a:t>
            </a:r>
            <a:endParaRPr lang="en-US" altLang="ko-KR" dirty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>
                <a:latin typeface="Optima" panose="00000400000000000000" pitchFamily="2" charset="2"/>
                <a:ea typeface="가는각진제목체" panose="02030600000101010101" pitchFamily="18" charset="-127"/>
              </a:rPr>
              <a:t>별칭</a:t>
            </a:r>
            <a:r>
              <a:rPr lang="en-US" altLang="ko-KR" dirty="0">
                <a:latin typeface="Optima" panose="00000400000000000000" pitchFamily="2" charset="2"/>
                <a:ea typeface="가는각진제목체" panose="02030600000101010101" pitchFamily="18" charset="-127"/>
              </a:rPr>
              <a:t>: publish/Subscribe </a:t>
            </a:r>
            <a:r>
              <a:rPr lang="ko-KR" altLang="en-US" dirty="0">
                <a:latin typeface="Optima" panose="00000400000000000000" pitchFamily="2" charset="2"/>
                <a:ea typeface="가는각진제목체" panose="02030600000101010101" pitchFamily="18" charset="-127"/>
              </a:rPr>
              <a:t>또는 이벤트 </a:t>
            </a:r>
            <a:r>
              <a:rPr lang="ko-KR" altLang="en-US" dirty="0" err="1">
                <a:latin typeface="Optima" panose="00000400000000000000" pitchFamily="2" charset="2"/>
                <a:ea typeface="가는각진제목체" panose="02030600000101010101" pitchFamily="18" charset="-127"/>
              </a:rPr>
              <a:t>리스너</a:t>
            </a:r>
            <a:r>
              <a:rPr lang="en-US" altLang="ko-KR" dirty="0">
                <a:latin typeface="Optima" panose="00000400000000000000" pitchFamily="2" charset="2"/>
                <a:ea typeface="가는각진제목체" panose="02030600000101010101" pitchFamily="18" charset="-127"/>
              </a:rPr>
              <a:t> </a:t>
            </a:r>
          </a:p>
          <a:p>
            <a:pPr lvl="1"/>
            <a:r>
              <a:rPr lang="ko-KR" altLang="en-US" dirty="0">
                <a:latin typeface="Optima" panose="00000400000000000000" pitchFamily="2" charset="2"/>
                <a:ea typeface="가는각진제목체" panose="02030600000101010101" pitchFamily="18" charset="-127"/>
              </a:rPr>
              <a:t>다른 객체에 의해서 발생할 이벤트를 관찰하기 위해 객체를 등록 </a:t>
            </a:r>
            <a:endParaRPr lang="en-US" altLang="ko-KR" dirty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r>
              <a:rPr lang="en-US" altLang="ko-KR" dirty="0">
                <a:latin typeface="Optima" panose="00000400000000000000" pitchFamily="2" charset="2"/>
                <a:ea typeface="가는각진제목체" panose="02030600000101010101" pitchFamily="18" charset="-127"/>
              </a:rPr>
              <a:t>State </a:t>
            </a:r>
            <a:r>
              <a:rPr lang="ko-KR" altLang="en-US" dirty="0">
                <a:latin typeface="Optima" panose="00000400000000000000" pitchFamily="2" charset="2"/>
                <a:ea typeface="가는각진제목체" panose="02030600000101010101" pitchFamily="18" charset="-127"/>
              </a:rPr>
              <a:t>패턴</a:t>
            </a:r>
            <a:endParaRPr lang="en-US" altLang="ko-KR" dirty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>
                <a:latin typeface="Optima" panose="00000400000000000000" pitchFamily="2" charset="2"/>
                <a:ea typeface="가는각진제목체" panose="02030600000101010101" pitchFamily="18" charset="-127"/>
              </a:rPr>
              <a:t>실행 시점에 객체의 타입을 부분적으로 변경하기 위한 깨끗한 방법  </a:t>
            </a:r>
            <a:endParaRPr lang="en-US" altLang="ko-KR" dirty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r>
              <a:rPr lang="en-US" altLang="ko-KR" dirty="0">
                <a:latin typeface="Optima" panose="00000400000000000000" pitchFamily="2" charset="2"/>
                <a:ea typeface="가는각진제목체" panose="02030600000101010101" pitchFamily="18" charset="-127"/>
              </a:rPr>
              <a:t>Strategy </a:t>
            </a:r>
            <a:r>
              <a:rPr lang="ko-KR" altLang="en-US" dirty="0">
                <a:latin typeface="Optima" panose="00000400000000000000" pitchFamily="2" charset="2"/>
                <a:ea typeface="가는각진제목체" panose="02030600000101010101" pitchFamily="18" charset="-127"/>
              </a:rPr>
              <a:t>패턴</a:t>
            </a:r>
            <a:endParaRPr lang="en-US" altLang="ko-KR" dirty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>
                <a:latin typeface="Optima" panose="00000400000000000000" pitchFamily="2" charset="2"/>
                <a:ea typeface="가는각진제목체" panose="02030600000101010101" pitchFamily="18" charset="-127"/>
              </a:rPr>
              <a:t>실행 시점에 알고리즘을 선택할 수 있도록 함</a:t>
            </a:r>
            <a:endParaRPr lang="en-US" altLang="ko-KR" dirty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r>
              <a:rPr lang="en-US" altLang="ko-KR" dirty="0">
                <a:latin typeface="Optima" panose="00000400000000000000" pitchFamily="2" charset="2"/>
                <a:ea typeface="가는각진제목체" panose="02030600000101010101" pitchFamily="18" charset="-127"/>
              </a:rPr>
              <a:t>Specification </a:t>
            </a:r>
            <a:r>
              <a:rPr lang="ko-KR" altLang="en-US" dirty="0">
                <a:latin typeface="Optima" panose="00000400000000000000" pitchFamily="2" charset="2"/>
                <a:ea typeface="가는각진제목체" panose="02030600000101010101" pitchFamily="18" charset="-127"/>
              </a:rPr>
              <a:t>패턴</a:t>
            </a:r>
            <a:endParaRPr lang="en-US" altLang="ko-KR" dirty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err="1">
                <a:latin typeface="Optima" panose="00000400000000000000" pitchFamily="2" charset="2"/>
                <a:ea typeface="가는각진제목체" panose="02030600000101010101" pitchFamily="18" charset="-127"/>
              </a:rPr>
              <a:t>부울리언</a:t>
            </a:r>
            <a:r>
              <a:rPr lang="ko-KR" altLang="en-US" dirty="0">
                <a:latin typeface="Optima" panose="00000400000000000000" pitchFamily="2" charset="2"/>
                <a:ea typeface="가는각진제목체" panose="02030600000101010101" pitchFamily="18" charset="-127"/>
              </a:rPr>
              <a:t> 방식으로 재결합할 수 있는 비즈니스</a:t>
            </a:r>
            <a:r>
              <a:rPr lang="en-US" altLang="ko-KR" dirty="0">
                <a:latin typeface="Optima" panose="00000400000000000000" pitchFamily="2" charset="2"/>
                <a:ea typeface="가는각진제목체" panose="02030600000101010101" pitchFamily="18" charset="-127"/>
              </a:rPr>
              <a:t> </a:t>
            </a:r>
            <a:r>
              <a:rPr lang="ko-KR" altLang="en-US" dirty="0" err="1">
                <a:latin typeface="Optima" panose="00000400000000000000" pitchFamily="2" charset="2"/>
                <a:ea typeface="가는각진제목체" panose="02030600000101010101" pitchFamily="18" charset="-127"/>
              </a:rPr>
              <a:t>로직</a:t>
            </a:r>
            <a:r>
              <a:rPr lang="en-US" altLang="ko-KR" dirty="0">
                <a:latin typeface="Optima" panose="00000400000000000000" pitchFamily="2" charset="2"/>
                <a:ea typeface="가는각진제목체" panose="02030600000101010101" pitchFamily="18" charset="-127"/>
              </a:rPr>
              <a:t> </a:t>
            </a:r>
          </a:p>
          <a:p>
            <a:r>
              <a:rPr lang="en-US" altLang="ko-KR" dirty="0">
                <a:latin typeface="Optima" panose="00000400000000000000" pitchFamily="2" charset="2"/>
                <a:ea typeface="가는각진제목체" panose="02030600000101010101" pitchFamily="18" charset="-127"/>
              </a:rPr>
              <a:t>Template method </a:t>
            </a:r>
            <a:r>
              <a:rPr lang="ko-KR" altLang="en-US" dirty="0">
                <a:latin typeface="Optima" panose="00000400000000000000" pitchFamily="2" charset="2"/>
                <a:ea typeface="가는각진제목체" panose="02030600000101010101" pitchFamily="18" charset="-127"/>
              </a:rPr>
              <a:t>패턴</a:t>
            </a:r>
            <a:endParaRPr lang="en-US" altLang="ko-KR" dirty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>
                <a:latin typeface="Optima" panose="00000400000000000000" pitchFamily="2" charset="2"/>
                <a:ea typeface="가는각진제목체" panose="02030600000101010101" pitchFamily="18" charset="-127"/>
              </a:rPr>
              <a:t>프로그램의 뼈대를 기술함으로써 처리 절차를 공유함 </a:t>
            </a:r>
            <a:endParaRPr lang="en-US" altLang="ko-KR" dirty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r>
              <a:rPr lang="en-US" altLang="ko-KR" dirty="0">
                <a:latin typeface="Optima" panose="00000400000000000000" pitchFamily="2" charset="2"/>
                <a:ea typeface="가는각진제목체" panose="02030600000101010101" pitchFamily="18" charset="-127"/>
              </a:rPr>
              <a:t>Visitor </a:t>
            </a:r>
            <a:r>
              <a:rPr lang="ko-KR" altLang="en-US" dirty="0">
                <a:latin typeface="Optima" panose="00000400000000000000" pitchFamily="2" charset="2"/>
                <a:ea typeface="가는각진제목체" panose="02030600000101010101" pitchFamily="18" charset="-127"/>
              </a:rPr>
              <a:t>패턴 </a:t>
            </a:r>
            <a:endParaRPr lang="en-US" altLang="ko-KR" dirty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>
                <a:latin typeface="Optima" panose="00000400000000000000" pitchFamily="2" charset="2"/>
                <a:ea typeface="가는각진제목체" panose="02030600000101010101" pitchFamily="18" charset="-127"/>
              </a:rPr>
              <a:t>객체로부터 알고리즘을 분리하는 방법</a:t>
            </a:r>
            <a:endParaRPr lang="en-US" altLang="ko-KR" dirty="0">
              <a:latin typeface="Optima" panose="00000400000000000000" pitchFamily="2" charset="2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5.8 </a:t>
            </a:r>
            <a:r>
              <a:rPr lang="ko-KR" altLang="en-US" dirty="0" smtClean="0"/>
              <a:t>확장 요구사항 </a:t>
            </a:r>
            <a:r>
              <a:rPr lang="en-US" altLang="ko-KR" dirty="0" smtClean="0"/>
              <a:t>– cat, </a:t>
            </a:r>
            <a:r>
              <a:rPr lang="en-US" altLang="ko-KR" dirty="0" err="1" smtClean="0"/>
              <a:t>ls</a:t>
            </a:r>
            <a:r>
              <a:rPr lang="en-US" altLang="ko-KR" dirty="0" smtClean="0"/>
              <a:t>(4/5)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실세계의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예를 들어봅시다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나른한 주말 오후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아이랑 놀다가 한 잠 자고 싶은데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</a:t>
            </a:r>
            <a:endParaRPr lang="ko-KR" altLang="en-US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TV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를 고쳐달라고 하는 아내의 성화가 계속되고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...</a:t>
            </a:r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5.8 </a:t>
            </a:r>
            <a:r>
              <a:rPr lang="ko-KR" altLang="en-US" dirty="0" smtClean="0"/>
              <a:t>확장 </a:t>
            </a:r>
            <a:r>
              <a:rPr lang="ko-KR" altLang="en-US" dirty="0"/>
              <a:t>요구사항 </a:t>
            </a:r>
            <a:r>
              <a:rPr lang="en-US" altLang="ko-KR" dirty="0" smtClean="0"/>
              <a:t>- cat, </a:t>
            </a:r>
            <a:r>
              <a:rPr lang="en-US" altLang="ko-KR" dirty="0" err="1" smtClean="0"/>
              <a:t>ls</a:t>
            </a:r>
            <a:r>
              <a:rPr lang="en-US" altLang="ko-KR" dirty="0" smtClean="0"/>
              <a:t>(5/5)</a:t>
            </a:r>
            <a:endParaRPr lang="en-US" altLang="ko-KR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876398"/>
              </p:ext>
            </p:extLst>
          </p:nvPr>
        </p:nvGraphicFramePr>
        <p:xfrm>
          <a:off x="649288" y="1142984"/>
          <a:ext cx="9661557" cy="5036121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231874"/>
                <a:gridCol w="2000264"/>
                <a:gridCol w="6429419"/>
              </a:tblGrid>
              <a:tr h="18746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목적</a:t>
                      </a:r>
                      <a:endParaRPr lang="en-US" sz="1200" b="1" dirty="0"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/>
                </a:tc>
                <a:tc>
                  <a:txBody>
                    <a:bodyPr/>
                    <a:lstStyle/>
                    <a:p>
                      <a:r>
                        <a:rPr lang="ko-KR" altLang="en-US" sz="1200" b="1" smtClean="0"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디자인 패턴</a:t>
                      </a:r>
                      <a:endParaRPr lang="en-US" sz="1200" b="1"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/>
                </a:tc>
                <a:tc>
                  <a:txBody>
                    <a:bodyPr/>
                    <a:lstStyle/>
                    <a:p>
                      <a:r>
                        <a:rPr lang="ko-KR" altLang="en-US" sz="1200" b="1" smtClean="0"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특징</a:t>
                      </a:r>
                      <a:endParaRPr lang="en-US" sz="1200" b="1"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/>
                </a:tc>
              </a:tr>
              <a:tr h="187465">
                <a:tc rowSpan="5"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생성 패턴</a:t>
                      </a:r>
                      <a:endParaRPr lang="en-US" sz="1200" b="1" dirty="0"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Abstract Factory </a:t>
                      </a:r>
                    </a:p>
                  </a:txBody>
                  <a:tcPr marL="36000" marR="36000" marT="11431" marB="114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상품 객체들의 패밀리</a:t>
                      </a:r>
                      <a:endParaRPr lang="en-US" sz="1200" b="1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chemeClr val="bg1"/>
                    </a:solidFill>
                  </a:tcPr>
                </a:tc>
              </a:tr>
              <a:tr h="1874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Builder </a:t>
                      </a:r>
                    </a:p>
                  </a:txBody>
                  <a:tcPr marL="36000" marR="36000" marT="11431" marB="114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복합 객체</a:t>
                      </a:r>
                      <a:r>
                        <a:rPr lang="ko-KR" altLang="en-US" sz="1200" b="1" baseline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 생성</a:t>
                      </a:r>
                      <a:endParaRPr lang="en-US" sz="1200" b="1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chemeClr val="bg1"/>
                    </a:solidFill>
                  </a:tcPr>
                </a:tc>
              </a:tr>
              <a:tr h="1874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Factory Method </a:t>
                      </a:r>
                    </a:p>
                  </a:txBody>
                  <a:tcPr marL="36000" marR="36000" marT="11431" marB="114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인스턴스화될 객체의 하위 클래스</a:t>
                      </a:r>
                      <a:endParaRPr lang="en-US" sz="1200" b="1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chemeClr val="bg1"/>
                    </a:solidFill>
                  </a:tcPr>
                </a:tc>
              </a:tr>
              <a:tr h="1874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Prototype </a:t>
                      </a:r>
                    </a:p>
                  </a:txBody>
                  <a:tcPr marL="36000" marR="36000" marT="11431" marB="114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인스턴스화 될 객체의 클래스</a:t>
                      </a:r>
                      <a:endParaRPr lang="en-US" sz="1200" b="1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chemeClr val="bg1"/>
                    </a:solidFill>
                  </a:tcPr>
                </a:tc>
              </a:tr>
              <a:tr h="1874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Singleton </a:t>
                      </a:r>
                    </a:p>
                  </a:txBody>
                  <a:tcPr marL="36000" marR="36000" marT="11431" marB="114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단일 인스턴스</a:t>
                      </a:r>
                      <a:endParaRPr lang="en-US" sz="1200" b="1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chemeClr val="bg1"/>
                    </a:solidFill>
                  </a:tcPr>
                </a:tc>
              </a:tr>
              <a:tr h="105163">
                <a:tc rowSpan="7"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구조 패턴</a:t>
                      </a:r>
                      <a:endParaRPr lang="en-US" sz="1200" b="1" dirty="0"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Adapter </a:t>
                      </a:r>
                    </a:p>
                  </a:txBody>
                  <a:tcPr marL="36000" marR="36000" marT="11431" marB="11431"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객체를 위한 인터페이스</a:t>
                      </a:r>
                      <a:endParaRPr lang="en-US" sz="1200" b="1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rgbClr val="FFFFBD"/>
                    </a:solidFill>
                  </a:tcPr>
                </a:tc>
              </a:tr>
              <a:tr h="1874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Bridge </a:t>
                      </a:r>
                    </a:p>
                  </a:txBody>
                  <a:tcPr marL="36000" marR="36000" marT="11431" marB="11431"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객체의 구현</a:t>
                      </a:r>
                      <a:endParaRPr lang="en-US" sz="1200" b="1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rgbClr val="FFFFBD"/>
                    </a:solidFill>
                  </a:tcPr>
                </a:tc>
              </a:tr>
              <a:tr h="1874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Composite </a:t>
                      </a:r>
                    </a:p>
                  </a:txBody>
                  <a:tcPr marL="36000" marR="36000" marT="11431" marB="11431"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객체구조와 객체의 복합체</a:t>
                      </a:r>
                      <a:endParaRPr lang="en-US" sz="12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rgbClr val="FFFFBD"/>
                    </a:solidFill>
                  </a:tcPr>
                </a:tc>
              </a:tr>
              <a:tr h="1750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Decorator </a:t>
                      </a:r>
                    </a:p>
                  </a:txBody>
                  <a:tcPr marL="36000" marR="36000" marT="11431" marB="11431"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dirty="0" err="1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상속없이</a:t>
                      </a:r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 객체에 책임추가 </a:t>
                      </a:r>
                      <a:endParaRPr lang="en-US" sz="12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rgbClr val="FFFFBD"/>
                    </a:solidFill>
                  </a:tcPr>
                </a:tc>
              </a:tr>
              <a:tr h="1874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Facade </a:t>
                      </a:r>
                    </a:p>
                  </a:txBody>
                  <a:tcPr marL="36000" marR="36000" marT="11431" marB="11431"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하위 시스템의 인터페이스</a:t>
                      </a:r>
                      <a:endParaRPr lang="en-US" sz="12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rgbClr val="FFFFBD"/>
                    </a:solidFill>
                  </a:tcPr>
                </a:tc>
              </a:tr>
              <a:tr h="1874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Flyweight </a:t>
                      </a:r>
                    </a:p>
                  </a:txBody>
                  <a:tcPr marL="36000" marR="36000" marT="11431" marB="11431"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객체 저장 비용</a:t>
                      </a:r>
                      <a:endParaRPr lang="en-US" sz="1200" b="1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rgbClr val="FFFFBD"/>
                    </a:solidFill>
                  </a:tcPr>
                </a:tc>
              </a:tr>
              <a:tr h="1874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Proxy </a:t>
                      </a:r>
                    </a:p>
                  </a:txBody>
                  <a:tcPr marL="36000" marR="36000" marT="11431" marB="11431"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객체의 위치와 접근방법</a:t>
                      </a:r>
                      <a:endParaRPr lang="en-US" sz="1200" b="1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rgbClr val="FFFFBD"/>
                    </a:solidFill>
                  </a:tcPr>
                </a:tc>
              </a:tr>
              <a:tr h="187465">
                <a:tc rowSpan="11"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행위 패턴</a:t>
                      </a:r>
                      <a:endParaRPr lang="en-US" sz="1200" b="1" dirty="0"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Chain of Responsibility </a:t>
                      </a:r>
                    </a:p>
                  </a:txBody>
                  <a:tcPr marL="36000" marR="36000" marT="11431" marB="114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요청을 처리할 수 있는 객체들</a:t>
                      </a:r>
                      <a:endParaRPr lang="en-US" sz="12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chemeClr val="bg1"/>
                    </a:solidFill>
                  </a:tcPr>
                </a:tc>
              </a:tr>
              <a:tr h="1874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Command </a:t>
                      </a:r>
                    </a:p>
                  </a:txBody>
                  <a:tcPr marL="36000" marR="36000" marT="11431" marB="114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요청처리 시점과 방법</a:t>
                      </a:r>
                      <a:endParaRPr lang="en-US" sz="1200" b="1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chemeClr val="bg1"/>
                    </a:solidFill>
                  </a:tcPr>
                </a:tc>
              </a:tr>
              <a:tr h="1874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Interpreter </a:t>
                      </a:r>
                    </a:p>
                  </a:txBody>
                  <a:tcPr marL="36000" marR="36000" marT="11431" marB="114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언어의 문법과 해석</a:t>
                      </a:r>
                      <a:endParaRPr lang="en-US" sz="12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chemeClr val="bg1"/>
                    </a:solidFill>
                  </a:tcPr>
                </a:tc>
              </a:tr>
              <a:tr h="1371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Iterator </a:t>
                      </a:r>
                    </a:p>
                  </a:txBody>
                  <a:tcPr marL="36000" marR="36000" marT="11431" marB="114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집합요소에 접근하고 횡단함</a:t>
                      </a:r>
                      <a:endParaRPr lang="en-US" sz="12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chemeClr val="bg1"/>
                    </a:solidFill>
                  </a:tcPr>
                </a:tc>
              </a:tr>
              <a:tr h="2697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Mediator </a:t>
                      </a:r>
                    </a:p>
                  </a:txBody>
                  <a:tcPr marL="36000" marR="36000" marT="11431" marB="114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baseline="0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어떤 객체가 어떻게 다른 객체와 상호작용하는가</a:t>
                      </a:r>
                      <a:r>
                        <a:rPr lang="en-US" altLang="ko-KR" sz="1200" b="1" baseline="0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?</a:t>
                      </a:r>
                      <a:endParaRPr lang="en-US" sz="12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chemeClr val="bg1"/>
                    </a:solidFill>
                  </a:tcPr>
                </a:tc>
              </a:tr>
              <a:tr h="1617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Memento </a:t>
                      </a:r>
                    </a:p>
                  </a:txBody>
                  <a:tcPr marL="36000" marR="36000" marT="11431" marB="114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어떤 </a:t>
                      </a:r>
                      <a:r>
                        <a:rPr lang="ko-KR" altLang="en-US" sz="1200" b="1" dirty="0" err="1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사적정보를</a:t>
                      </a:r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 언제 객체의 밖에 저장하는가</a:t>
                      </a:r>
                      <a:r>
                        <a:rPr lang="en-US" altLang="ko-KR" sz="1200" b="1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?</a:t>
                      </a:r>
                      <a:endParaRPr lang="en-US" sz="12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chemeClr val="bg1"/>
                    </a:solidFill>
                  </a:tcPr>
                </a:tc>
              </a:tr>
              <a:tr h="1702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Observer </a:t>
                      </a:r>
                    </a:p>
                  </a:txBody>
                  <a:tcPr marL="36000" marR="36000" marT="11431" marB="114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의존 객체 업데이트 되는 방법 </a:t>
                      </a:r>
                      <a:endParaRPr lang="en-US" sz="1200" b="1" dirty="0" smtClean="0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chemeClr val="bg1"/>
                    </a:solidFill>
                  </a:tcPr>
                </a:tc>
              </a:tr>
              <a:tr h="1051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State </a:t>
                      </a:r>
                    </a:p>
                  </a:txBody>
                  <a:tcPr marL="36000" marR="36000" marT="11431" marB="114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객체의 상태</a:t>
                      </a:r>
                      <a:endParaRPr lang="en-US" sz="12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chemeClr val="bg1"/>
                    </a:solidFill>
                  </a:tcPr>
                </a:tc>
              </a:tr>
              <a:tr h="1051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Strategy </a:t>
                      </a:r>
                    </a:p>
                  </a:txBody>
                  <a:tcPr marL="36000" marR="36000" marT="11431" marB="114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알고리즘 선택</a:t>
                      </a:r>
                      <a:endParaRPr lang="en-US" sz="12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chemeClr val="bg1"/>
                    </a:solidFill>
                  </a:tcPr>
                </a:tc>
              </a:tr>
              <a:tr h="1051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Template Method </a:t>
                      </a:r>
                    </a:p>
                  </a:txBody>
                  <a:tcPr marL="36000" marR="36000" marT="11431" marB="114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알고리즘 처리 절차</a:t>
                      </a:r>
                      <a:endParaRPr lang="en-US" sz="12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chemeClr val="bg1"/>
                    </a:solidFill>
                  </a:tcPr>
                </a:tc>
              </a:tr>
              <a:tr h="2400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Visitor </a:t>
                      </a:r>
                    </a:p>
                  </a:txBody>
                  <a:tcPr marL="36000" marR="36000" marT="11431" marB="114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오퍼레이션 추가</a:t>
                      </a:r>
                      <a:endParaRPr lang="en-US" sz="12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타원 6"/>
          <p:cNvSpPr/>
          <p:nvPr/>
        </p:nvSpPr>
        <p:spPr bwMode="auto">
          <a:xfrm>
            <a:off x="7912090" y="2643182"/>
            <a:ext cx="1500198" cy="1500198"/>
          </a:xfrm>
          <a:prstGeom prst="ellips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ko-KR" altLang="en-US" sz="1400" b="1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맑은 고딕" pitchFamily="50" charset="-127"/>
                <a:ea typeface="맑은 고딕" pitchFamily="50" charset="-127"/>
              </a:rPr>
              <a:t>적절한 패턴 찾기</a:t>
            </a:r>
          </a:p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5.9 </a:t>
            </a:r>
            <a:r>
              <a:rPr lang="ko-KR" altLang="en-US" dirty="0" smtClean="0"/>
              <a:t>적용 패턴 </a:t>
            </a:r>
            <a:r>
              <a:rPr lang="en-US" altLang="ko-KR" dirty="0" smtClean="0"/>
              <a:t>– Visitor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(1/4)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의도</a:t>
            </a:r>
            <a:endParaRPr lang="en-US" altLang="ko-KR" sz="18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객체 구조에 속한 요소에 수행될 오퍼레이션을 정의하는 객체이다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Visitor 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패턴은 처리되어야 하는 요소에 대한 클래스를 변경하지 않고 새로운 오퍼레이션을 정의할 수 있게 한다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1"/>
            <a:endParaRPr lang="en-US" altLang="ko-KR" sz="16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동기</a:t>
            </a:r>
            <a:endParaRPr lang="en-US" altLang="ko-KR" sz="18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파일과 디렉터리로 구성된 데이터 구조 안을 방문자가 찾아 다니는 파일의 일람을 표시하는 예제입니다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  <a:endParaRPr lang="ko-KR" altLang="en-US" sz="16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1023906" y="3328452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Visitor</a:t>
            </a:r>
            <a:endParaRPr kumimoji="1" lang="ko-KR" altLang="en-US" sz="12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1023906" y="3685642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1023906" y="3757080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</a:t>
            </a:r>
            <a:r>
              <a:rPr kumimoji="1" lang="en-US" altLang="ko-KR" sz="1000" b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visit(File)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visit(Directory)</a:t>
            </a:r>
            <a:endParaRPr kumimoji="1" lang="ko-KR" altLang="en-US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" name="꺾인 연결선 7"/>
          <p:cNvCxnSpPr>
            <a:stCxn id="15" idx="0"/>
            <a:endCxn id="7" idx="2"/>
          </p:cNvCxnSpPr>
          <p:nvPr/>
        </p:nvCxnSpPr>
        <p:spPr bwMode="auto">
          <a:xfrm rot="5400000" flipH="1" flipV="1">
            <a:off x="1702567" y="4328584"/>
            <a:ext cx="428628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직사각형 8"/>
          <p:cNvSpPr/>
          <p:nvPr/>
        </p:nvSpPr>
        <p:spPr bwMode="auto">
          <a:xfrm>
            <a:off x="4381492" y="4542899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defTabSz="1038225"/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Directory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4381492" y="4900089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4381492" y="4971526"/>
            <a:ext cx="1785950" cy="714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lvl="0" indent="-360363" algn="l" defTabSz="1038225">
              <a:buClr>
                <a:srgbClr val="333333"/>
              </a:buClr>
            </a:pPr>
            <a:endParaRPr lang="en-US" altLang="ko-KR" sz="8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2" name="꺾인 연결선 11"/>
          <p:cNvCxnSpPr>
            <a:stCxn id="9" idx="0"/>
            <a:endCxn id="41" idx="3"/>
          </p:cNvCxnSpPr>
          <p:nvPr/>
        </p:nvCxnSpPr>
        <p:spPr bwMode="auto">
          <a:xfrm rot="5400000" flipH="1" flipV="1">
            <a:off x="5631657" y="3828519"/>
            <a:ext cx="357191" cy="1071570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이등변 삼각형 12"/>
          <p:cNvSpPr/>
          <p:nvPr/>
        </p:nvSpPr>
        <p:spPr bwMode="auto">
          <a:xfrm>
            <a:off x="1738286" y="4114270"/>
            <a:ext cx="357190" cy="142876"/>
          </a:xfrm>
          <a:prstGeom prst="triangle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4" name="Shape 24"/>
          <p:cNvCxnSpPr>
            <a:stCxn id="9" idx="1"/>
            <a:endCxn id="29" idx="1"/>
          </p:cNvCxnSpPr>
          <p:nvPr/>
        </p:nvCxnSpPr>
        <p:spPr bwMode="auto">
          <a:xfrm rot="10800000" flipH="1">
            <a:off x="4381492" y="3757080"/>
            <a:ext cx="1071570" cy="964414"/>
          </a:xfrm>
          <a:prstGeom prst="bentConnector3">
            <a:avLst>
              <a:gd name="adj1" fmla="val -21333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직사각형 14"/>
          <p:cNvSpPr/>
          <p:nvPr/>
        </p:nvSpPr>
        <p:spPr bwMode="auto">
          <a:xfrm>
            <a:off x="1023906" y="4542898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defTabSz="1038225"/>
            <a:r>
              <a:rPr lang="en-US" altLang="ko-KR" sz="12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ListVisitor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1023906" y="4900088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1023906" y="4971525"/>
            <a:ext cx="1785950" cy="714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lvl="0" indent="-360363" algn="l" defTabSz="1038225">
              <a:buClr>
                <a:srgbClr val="333333"/>
              </a:buClr>
            </a:pPr>
            <a:endParaRPr lang="en-US" altLang="ko-KR" sz="800" dirty="0" smtClean="0">
              <a:solidFill>
                <a:srgbClr val="33333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8167706" y="3257014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8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&lt;&lt;interface&gt;&gt;</a:t>
            </a:r>
          </a:p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Acceptor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8167706" y="3614204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8167706" y="3685642"/>
            <a:ext cx="1785950" cy="21431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accept()</a:t>
            </a:r>
          </a:p>
        </p:txBody>
      </p:sp>
      <p:sp>
        <p:nvSpPr>
          <p:cNvPr id="21" name="순서도: 판단 20"/>
          <p:cNvSpPr/>
          <p:nvPr/>
        </p:nvSpPr>
        <p:spPr>
          <a:xfrm>
            <a:off x="4167178" y="4685774"/>
            <a:ext cx="214314" cy="71438"/>
          </a:xfrm>
          <a:prstGeom prst="flowChartDecision">
            <a:avLst/>
          </a:prstGeom>
          <a:solidFill>
            <a:schemeClr val="lt1"/>
          </a:solidFill>
          <a:ln w="19050">
            <a:solidFill>
              <a:srgbClr val="969696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ko-KR" altLang="en-US" sz="800" b="1" dirty="0" smtClean="0">
              <a:solidFill>
                <a:srgbClr val="7F0055"/>
              </a:solidFill>
              <a:latin typeface="Courier New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6596070" y="4542899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File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6596070" y="4900089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6596070" y="4971527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8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5" name="꺾인 연결선 24"/>
          <p:cNvCxnSpPr>
            <a:stCxn id="22" idx="0"/>
            <a:endCxn id="41" idx="3"/>
          </p:cNvCxnSpPr>
          <p:nvPr/>
        </p:nvCxnSpPr>
        <p:spPr bwMode="auto">
          <a:xfrm rot="16200000" flipV="1">
            <a:off x="6738946" y="3792800"/>
            <a:ext cx="357191" cy="114300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이등변 삼각형 25"/>
          <p:cNvSpPr/>
          <p:nvPr/>
        </p:nvSpPr>
        <p:spPr bwMode="auto">
          <a:xfrm>
            <a:off x="6667508" y="3685643"/>
            <a:ext cx="357190" cy="142876"/>
          </a:xfrm>
          <a:prstGeom prst="triangle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5453062" y="3042700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Entry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5453062" y="3399890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5453062" y="3471328"/>
            <a:ext cx="1785950" cy="57150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getName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getSize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iterator()</a:t>
            </a:r>
          </a:p>
        </p:txBody>
      </p:sp>
      <p:cxnSp>
        <p:nvCxnSpPr>
          <p:cNvPr id="30" name="꺾인 연결선 29"/>
          <p:cNvCxnSpPr>
            <a:stCxn id="18" idx="1"/>
            <a:endCxn id="28" idx="3"/>
          </p:cNvCxnSpPr>
          <p:nvPr/>
        </p:nvCxnSpPr>
        <p:spPr bwMode="auto">
          <a:xfrm rot="10800000">
            <a:off x="7239012" y="3435609"/>
            <a:ext cx="928694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이등변 삼각형 32"/>
          <p:cNvSpPr/>
          <p:nvPr/>
        </p:nvSpPr>
        <p:spPr bwMode="auto">
          <a:xfrm rot="5400000">
            <a:off x="7917673" y="3364171"/>
            <a:ext cx="357190" cy="142876"/>
          </a:xfrm>
          <a:prstGeom prst="triangle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4381492" y="5471592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defTabSz="1038225"/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Main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4381492" y="5806474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4381492" y="5877911"/>
            <a:ext cx="1785950" cy="714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lvl="0" indent="-360363" algn="l" defTabSz="1038225">
              <a:buClr>
                <a:srgbClr val="333333"/>
              </a:buClr>
            </a:pPr>
            <a:endParaRPr lang="en-US" altLang="ko-KR" sz="8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이등변 삼각형 40"/>
          <p:cNvSpPr/>
          <p:nvPr/>
        </p:nvSpPr>
        <p:spPr bwMode="auto">
          <a:xfrm>
            <a:off x="6167442" y="4042832"/>
            <a:ext cx="357190" cy="142876"/>
          </a:xfrm>
          <a:prstGeom prst="triangle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3" name="Shape 42"/>
          <p:cNvCxnSpPr>
            <a:stCxn id="38" idx="1"/>
            <a:endCxn id="17" idx="2"/>
          </p:cNvCxnSpPr>
          <p:nvPr/>
        </p:nvCxnSpPr>
        <p:spPr bwMode="auto">
          <a:xfrm rot="10800000">
            <a:off x="1916882" y="5042965"/>
            <a:ext cx="2464611" cy="607223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5" name="꺾인 연결선 44"/>
          <p:cNvCxnSpPr>
            <a:stCxn id="38" idx="0"/>
            <a:endCxn id="11" idx="2"/>
          </p:cNvCxnSpPr>
          <p:nvPr/>
        </p:nvCxnSpPr>
        <p:spPr bwMode="auto">
          <a:xfrm rot="5400000" flipH="1" flipV="1">
            <a:off x="5060154" y="5257279"/>
            <a:ext cx="428627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7" name="Shape 46"/>
          <p:cNvCxnSpPr>
            <a:stCxn id="38" idx="3"/>
            <a:endCxn id="24" idx="2"/>
          </p:cNvCxnSpPr>
          <p:nvPr/>
        </p:nvCxnSpPr>
        <p:spPr bwMode="auto">
          <a:xfrm flipV="1">
            <a:off x="6167442" y="5042965"/>
            <a:ext cx="1321603" cy="607222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2" name="TextBox 51"/>
          <p:cNvSpPr txBox="1"/>
          <p:nvPr/>
        </p:nvSpPr>
        <p:spPr>
          <a:xfrm>
            <a:off x="2666980" y="5400154"/>
            <a:ext cx="3898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uses</a:t>
            </a:r>
            <a:endParaRPr lang="ko-KR" altLang="en-US" sz="800" dirty="0"/>
          </a:p>
        </p:txBody>
      </p:sp>
      <p:sp>
        <p:nvSpPr>
          <p:cNvPr id="53" name="TextBox 52"/>
          <p:cNvSpPr txBox="1"/>
          <p:nvPr/>
        </p:nvSpPr>
        <p:spPr>
          <a:xfrm>
            <a:off x="5095872" y="5185840"/>
            <a:ext cx="3898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uses</a:t>
            </a:r>
            <a:endParaRPr lang="ko-KR" altLang="en-US" sz="800" dirty="0"/>
          </a:p>
        </p:txBody>
      </p:sp>
      <p:sp>
        <p:nvSpPr>
          <p:cNvPr id="54" name="TextBox 53"/>
          <p:cNvSpPr txBox="1"/>
          <p:nvPr/>
        </p:nvSpPr>
        <p:spPr>
          <a:xfrm>
            <a:off x="6634847" y="5400154"/>
            <a:ext cx="3898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uses</a:t>
            </a:r>
            <a:endParaRPr lang="ko-KR" altLang="en-US" sz="800" dirty="0"/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5.9 </a:t>
            </a:r>
            <a:r>
              <a:rPr lang="ko-KR" altLang="en-US" dirty="0" smtClean="0"/>
              <a:t>적용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패턴 </a:t>
            </a:r>
            <a:r>
              <a:rPr lang="en-US" altLang="ko-KR" dirty="0" smtClean="0"/>
              <a:t>– Visitor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(2/4)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적용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객체 구조가 다른 인터페이스를 가진 클래스들을 포함하고 있어서 구체적 클래스에 따라 이들 오퍼레이션을 수행하고자 할 때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구별되고 관련되지 않은 많은 오퍼레이션이 객체에 수행될 필요가 있지만 오퍼레이션으로 인해 클래스들을 복잡하게 하고 싶지 않을 때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Visitor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클래스는 하나의 클래스에 관련되지 않은 모든 오퍼레이션을 함께 정의함으로써 관련된 오퍼레이션을 유지시킨다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객체 구조를 정의한 클래스는 거의 변하지 않지만 전체 구조에 걸쳐</a:t>
            </a:r>
            <a:r>
              <a:rPr lang="ko-KR" altLang="en-US" b="1" u="sng" dirty="0" smtClean="0">
                <a:solidFill>
                  <a:srgbClr val="C00000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새로운 오퍼레이션을 추가하고 싶을 때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객체 구조를 변경하려면 모든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Visitor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인터페이스를 재정의해야 한다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5.9 </a:t>
            </a:r>
            <a:r>
              <a:rPr lang="ko-KR" altLang="en-US" dirty="0" smtClean="0"/>
              <a:t>적용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패턴 </a:t>
            </a:r>
            <a:r>
              <a:rPr lang="en-US" altLang="ko-KR" dirty="0" smtClean="0"/>
              <a:t>– Visitor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(3/4)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클래스 구조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7096136" y="1772770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Visitor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7096136" y="2129960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7096136" y="2201398"/>
            <a:ext cx="1785950" cy="4286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</a:rPr>
              <a:t>+</a:t>
            </a:r>
            <a:r>
              <a:rPr kumimoji="1" lang="en-US" altLang="ko-KR" sz="1000" b="1" u="none" strike="noStrike" cap="none" normalizeH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</a:rPr>
              <a:t> visit(</a:t>
            </a:r>
            <a:r>
              <a:rPr kumimoji="1" lang="en-US" altLang="ko-KR" sz="1000" b="1" u="none" strike="noStrike" cap="none" normalizeH="0" dirty="0" err="1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</a:rPr>
              <a:t>ConcreteAcceptorA</a:t>
            </a:r>
            <a:r>
              <a:rPr kumimoji="1" lang="en-US" altLang="ko-KR" sz="1000" b="1" u="none" strike="noStrike" cap="none" normalizeH="0" dirty="0" smtClean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baseline="0" dirty="0" smtClean="0">
                <a:solidFill>
                  <a:schemeClr val="tx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+</a:t>
            </a:r>
            <a:r>
              <a:rPr lang="en-US" altLang="ko-KR" sz="1000" b="1" dirty="0" smtClean="0">
                <a:solidFill>
                  <a:schemeClr val="tx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visit(</a:t>
            </a:r>
            <a:r>
              <a:rPr lang="en-US" altLang="ko-KR" sz="1000" b="1" dirty="0" err="1" smtClean="0">
                <a:solidFill>
                  <a:schemeClr val="tx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ConcreteAcceptorB</a:t>
            </a:r>
            <a:r>
              <a:rPr lang="en-US" altLang="ko-KR" sz="1000" b="1" dirty="0" smtClean="0">
                <a:solidFill>
                  <a:schemeClr val="tx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kumimoji="1" lang="ko-KR" altLang="en-US" sz="1000" b="1" u="none" strike="noStrike" cap="none" normalizeH="0" baseline="0" dirty="0" smtClean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" name="꺾인 연결선 7"/>
          <p:cNvCxnSpPr>
            <a:stCxn id="15" idx="0"/>
            <a:endCxn id="7" idx="2"/>
          </p:cNvCxnSpPr>
          <p:nvPr/>
        </p:nvCxnSpPr>
        <p:spPr bwMode="auto">
          <a:xfrm rot="5400000" flipH="1" flipV="1">
            <a:off x="7810516" y="2808621"/>
            <a:ext cx="35719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직사각형 8"/>
          <p:cNvSpPr/>
          <p:nvPr/>
        </p:nvSpPr>
        <p:spPr bwMode="auto">
          <a:xfrm>
            <a:off x="6024566" y="5344664"/>
            <a:ext cx="1785950" cy="35719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defTabSz="1038225"/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ConcreteAcceptorA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6024566" y="5701858"/>
            <a:ext cx="1785950" cy="714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6024566" y="5773296"/>
            <a:ext cx="1785950" cy="21431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lvl="0" indent="-360363" algn="l" defTabSz="1038225">
              <a:buClr>
                <a:srgbClr val="333333"/>
              </a:buClr>
            </a:pPr>
            <a:r>
              <a:rPr lang="en-US" altLang="ko-KR" sz="1000" b="1" dirty="0" smtClean="0">
                <a:solidFill>
                  <a:schemeClr val="tx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+ operation()</a:t>
            </a:r>
          </a:p>
        </p:txBody>
      </p:sp>
      <p:cxnSp>
        <p:nvCxnSpPr>
          <p:cNvPr id="12" name="꺾인 연결선 11"/>
          <p:cNvCxnSpPr>
            <a:stCxn id="35" idx="3"/>
            <a:endCxn id="9" idx="0"/>
          </p:cNvCxnSpPr>
          <p:nvPr/>
        </p:nvCxnSpPr>
        <p:spPr bwMode="auto">
          <a:xfrm rot="5400000">
            <a:off x="7239012" y="4594565"/>
            <a:ext cx="428628" cy="1071570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이등변 삼각형 12"/>
          <p:cNvSpPr/>
          <p:nvPr/>
        </p:nvSpPr>
        <p:spPr bwMode="auto">
          <a:xfrm>
            <a:off x="7810516" y="2630026"/>
            <a:ext cx="357190" cy="142876"/>
          </a:xfrm>
          <a:prstGeom prst="triangle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4" name="Shape 24"/>
          <p:cNvCxnSpPr>
            <a:stCxn id="22" idx="3"/>
            <a:endCxn id="18" idx="1"/>
          </p:cNvCxnSpPr>
          <p:nvPr/>
        </p:nvCxnSpPr>
        <p:spPr bwMode="auto">
          <a:xfrm flipV="1">
            <a:off x="5310186" y="4308813"/>
            <a:ext cx="1785950" cy="6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직사각형 14"/>
          <p:cNvSpPr/>
          <p:nvPr/>
        </p:nvSpPr>
        <p:spPr bwMode="auto">
          <a:xfrm>
            <a:off x="7096136" y="2987216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defTabSz="1038225"/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ConcreteVisitor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7096136" y="3344406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7096136" y="3415844"/>
            <a:ext cx="1785950" cy="714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lvl="0" indent="-360363" algn="l" defTabSz="1038225">
              <a:buClr>
                <a:srgbClr val="333333"/>
              </a:buClr>
            </a:pPr>
            <a:endParaRPr lang="en-US" altLang="ko-KR" sz="800" dirty="0" smtClean="0">
              <a:solidFill>
                <a:srgbClr val="33333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7096136" y="4130218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Acceptor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7096136" y="4487408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7096136" y="4558846"/>
            <a:ext cx="1785950" cy="21431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+ accept()</a:t>
            </a:r>
          </a:p>
        </p:txBody>
      </p:sp>
      <p:sp>
        <p:nvSpPr>
          <p:cNvPr id="21" name="순서도: 판단 20"/>
          <p:cNvSpPr/>
          <p:nvPr/>
        </p:nvSpPr>
        <p:spPr>
          <a:xfrm>
            <a:off x="5310186" y="4273100"/>
            <a:ext cx="214314" cy="71438"/>
          </a:xfrm>
          <a:prstGeom prst="flowChartDecision">
            <a:avLst/>
          </a:prstGeom>
          <a:solidFill>
            <a:schemeClr val="lt1"/>
          </a:solidFill>
          <a:ln w="19050">
            <a:solidFill>
              <a:srgbClr val="969696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ko-KR" altLang="en-US" sz="800" b="1" dirty="0" smtClean="0">
              <a:solidFill>
                <a:srgbClr val="7F0055"/>
              </a:solidFill>
              <a:latin typeface="Courier New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3524236" y="4130224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ObjectStructure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3524236" y="4487414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3524236" y="4558852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8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5" name="꺾인 연결선 24"/>
          <p:cNvCxnSpPr>
            <a:stCxn id="48" idx="0"/>
            <a:endCxn id="35" idx="3"/>
          </p:cNvCxnSpPr>
          <p:nvPr/>
        </p:nvCxnSpPr>
        <p:spPr bwMode="auto">
          <a:xfrm rot="16200000" flipV="1">
            <a:off x="8310582" y="4594565"/>
            <a:ext cx="428628" cy="1071570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직사각형 31"/>
          <p:cNvSpPr/>
          <p:nvPr/>
        </p:nvSpPr>
        <p:spPr bwMode="auto">
          <a:xfrm>
            <a:off x="1238220" y="1772770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defTabSz="1038225"/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Client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1238220" y="2129960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1238220" y="2201397"/>
            <a:ext cx="1785950" cy="714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lvl="0" indent="-360363" algn="l" defTabSz="1038225">
              <a:buClr>
                <a:srgbClr val="333333"/>
              </a:buClr>
            </a:pPr>
            <a:endParaRPr lang="en-US" altLang="ko-KR" sz="8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이등변 삼각형 34"/>
          <p:cNvSpPr/>
          <p:nvPr/>
        </p:nvSpPr>
        <p:spPr bwMode="auto">
          <a:xfrm>
            <a:off x="7810516" y="4773160"/>
            <a:ext cx="357190" cy="142876"/>
          </a:xfrm>
          <a:prstGeom prst="triangle">
            <a:avLst/>
          </a:prstGeom>
          <a:ln w="190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6" name="Shape 35"/>
          <p:cNvCxnSpPr>
            <a:stCxn id="34" idx="2"/>
            <a:endCxn id="22" idx="1"/>
          </p:cNvCxnSpPr>
          <p:nvPr/>
        </p:nvCxnSpPr>
        <p:spPr bwMode="auto">
          <a:xfrm rot="16200000" flipH="1">
            <a:off x="1809724" y="2594306"/>
            <a:ext cx="2035983" cy="1393041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Shape 37"/>
          <p:cNvCxnSpPr>
            <a:stCxn id="32" idx="3"/>
            <a:endCxn id="5" idx="1"/>
          </p:cNvCxnSpPr>
          <p:nvPr/>
        </p:nvCxnSpPr>
        <p:spPr bwMode="auto">
          <a:xfrm>
            <a:off x="3024170" y="1951365"/>
            <a:ext cx="4071966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8" name="직사각형 47"/>
          <p:cNvSpPr/>
          <p:nvPr/>
        </p:nvSpPr>
        <p:spPr bwMode="auto">
          <a:xfrm>
            <a:off x="8167706" y="5344664"/>
            <a:ext cx="1785950" cy="35719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defTabSz="1038225"/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ConcreteAcceptorB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8167706" y="5701858"/>
            <a:ext cx="1785950" cy="714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직사각형 49"/>
          <p:cNvSpPr/>
          <p:nvPr/>
        </p:nvSpPr>
        <p:spPr bwMode="auto">
          <a:xfrm>
            <a:off x="8167706" y="5773296"/>
            <a:ext cx="1785950" cy="21431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lvl="0" indent="-360363" algn="l" defTabSz="1038225">
              <a:buClr>
                <a:srgbClr val="333333"/>
              </a:buClr>
            </a:pPr>
            <a:r>
              <a:rPr lang="en-US" altLang="ko-KR" sz="1000" b="1" dirty="0" smtClean="0">
                <a:solidFill>
                  <a:schemeClr val="tx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+ operation()</a:t>
            </a:r>
          </a:p>
        </p:txBody>
      </p:sp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5.9 </a:t>
            </a:r>
            <a:r>
              <a:rPr lang="ko-KR" altLang="en-US" dirty="0" smtClean="0"/>
              <a:t>적용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패턴 </a:t>
            </a:r>
            <a:r>
              <a:rPr lang="en-US" altLang="ko-KR" dirty="0" smtClean="0"/>
              <a:t>– Visitor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(4/4)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Sequence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3510043" y="1700760"/>
            <a:ext cx="1571636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: ConcreteAcceptorA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5953128" y="1700760"/>
            <a:ext cx="1571636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: ConcreteAcceptorB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8310582" y="1700760"/>
            <a:ext cx="1571636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: ConcreteVisitor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4152985" y="5987040"/>
            <a:ext cx="285752" cy="142876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9" name="꺾인 연결선 8"/>
          <p:cNvCxnSpPr>
            <a:stCxn id="5" idx="2"/>
            <a:endCxn id="8" idx="0"/>
          </p:cNvCxnSpPr>
          <p:nvPr/>
        </p:nvCxnSpPr>
        <p:spPr bwMode="auto">
          <a:xfrm rot="5400000">
            <a:off x="2331316" y="4022495"/>
            <a:ext cx="392909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직사각형 9"/>
          <p:cNvSpPr/>
          <p:nvPr/>
        </p:nvSpPr>
        <p:spPr bwMode="auto">
          <a:xfrm>
            <a:off x="6596070" y="5987040"/>
            <a:ext cx="285752" cy="142876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1" name="꺾인 연결선 10"/>
          <p:cNvCxnSpPr>
            <a:stCxn id="6" idx="2"/>
            <a:endCxn id="10" idx="0"/>
          </p:cNvCxnSpPr>
          <p:nvPr/>
        </p:nvCxnSpPr>
        <p:spPr bwMode="auto">
          <a:xfrm rot="5400000">
            <a:off x="4774401" y="4022495"/>
            <a:ext cx="392909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직사각형 11"/>
          <p:cNvSpPr/>
          <p:nvPr/>
        </p:nvSpPr>
        <p:spPr bwMode="auto">
          <a:xfrm>
            <a:off x="8953524" y="5987040"/>
            <a:ext cx="285752" cy="142876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3" name="꺾인 연결선 12"/>
          <p:cNvCxnSpPr>
            <a:stCxn id="7" idx="2"/>
            <a:endCxn id="12" idx="0"/>
          </p:cNvCxnSpPr>
          <p:nvPr/>
        </p:nvCxnSpPr>
        <p:spPr bwMode="auto">
          <a:xfrm rot="5400000">
            <a:off x="7131855" y="4022495"/>
            <a:ext cx="392909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직사각형 13"/>
          <p:cNvSpPr/>
          <p:nvPr/>
        </p:nvSpPr>
        <p:spPr bwMode="auto">
          <a:xfrm>
            <a:off x="4224423" y="2415140"/>
            <a:ext cx="142876" cy="252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1809724" y="2342572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4229092" y="2342572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7" name="꺾인 연결선 16"/>
          <p:cNvCxnSpPr>
            <a:stCxn id="15" idx="3"/>
            <a:endCxn id="16" idx="1"/>
          </p:cNvCxnSpPr>
          <p:nvPr/>
        </p:nvCxnSpPr>
        <p:spPr bwMode="auto">
          <a:xfrm>
            <a:off x="1962124" y="2409248"/>
            <a:ext cx="2266968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8" name="직사각형 17"/>
          <p:cNvSpPr/>
          <p:nvPr/>
        </p:nvSpPr>
        <p:spPr bwMode="auto">
          <a:xfrm>
            <a:off x="6667508" y="4058214"/>
            <a:ext cx="142876" cy="157163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52666" y="2199696"/>
            <a:ext cx="12362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/>
              <a:t>accept(Visitor)</a:t>
            </a:r>
            <a:endParaRPr lang="ko-KR" altLang="en-US" sz="1100" b="1" dirty="0"/>
          </a:p>
        </p:txBody>
      </p:sp>
      <p:sp>
        <p:nvSpPr>
          <p:cNvPr id="20" name="직사각형 19"/>
          <p:cNvSpPr/>
          <p:nvPr/>
        </p:nvSpPr>
        <p:spPr bwMode="auto">
          <a:xfrm>
            <a:off x="4229092" y="2629454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9015438" y="2629454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2" name="꺾인 연결선 21"/>
          <p:cNvCxnSpPr>
            <a:stCxn id="20" idx="3"/>
            <a:endCxn id="21" idx="1"/>
          </p:cNvCxnSpPr>
          <p:nvPr/>
        </p:nvCxnSpPr>
        <p:spPr bwMode="auto">
          <a:xfrm>
            <a:off x="4381492" y="2696130"/>
            <a:ext cx="4633946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5667376" y="2485448"/>
            <a:ext cx="19623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/>
              <a:t>visit(ConcreteAcceptorA)</a:t>
            </a:r>
            <a:endParaRPr lang="ko-KR" altLang="en-US" sz="1100" b="1" dirty="0"/>
          </a:p>
        </p:txBody>
      </p:sp>
      <p:sp>
        <p:nvSpPr>
          <p:cNvPr id="24" name="직사각형 23"/>
          <p:cNvSpPr/>
          <p:nvPr/>
        </p:nvSpPr>
        <p:spPr bwMode="auto">
          <a:xfrm>
            <a:off x="9024962" y="2700892"/>
            <a:ext cx="142876" cy="7143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6667508" y="4353490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9024962" y="4353490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7" name="꺾인 연결선 26"/>
          <p:cNvCxnSpPr>
            <a:stCxn id="25" idx="3"/>
            <a:endCxn id="26" idx="1"/>
          </p:cNvCxnSpPr>
          <p:nvPr/>
        </p:nvCxnSpPr>
        <p:spPr bwMode="auto">
          <a:xfrm>
            <a:off x="6819908" y="4420166"/>
            <a:ext cx="2205054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6524632" y="3058082"/>
            <a:ext cx="9957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/>
              <a:t>operation()</a:t>
            </a:r>
            <a:endParaRPr lang="ko-KR" altLang="en-US" sz="1100" b="1" dirty="0"/>
          </a:p>
        </p:txBody>
      </p:sp>
      <p:sp>
        <p:nvSpPr>
          <p:cNvPr id="29" name="직사각형 28"/>
          <p:cNvSpPr/>
          <p:nvPr/>
        </p:nvSpPr>
        <p:spPr bwMode="auto">
          <a:xfrm>
            <a:off x="1095344" y="1700760"/>
            <a:ext cx="1571636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12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ObjectStructure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1738286" y="5987040"/>
            <a:ext cx="285752" cy="142876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1" name="꺾인 연결선 30"/>
          <p:cNvCxnSpPr>
            <a:stCxn id="29" idx="2"/>
            <a:endCxn id="30" idx="0"/>
          </p:cNvCxnSpPr>
          <p:nvPr/>
        </p:nvCxnSpPr>
        <p:spPr bwMode="auto">
          <a:xfrm rot="5400000">
            <a:off x="-83383" y="4022495"/>
            <a:ext cx="392909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직사각형 31"/>
          <p:cNvSpPr/>
          <p:nvPr/>
        </p:nvSpPr>
        <p:spPr bwMode="auto">
          <a:xfrm>
            <a:off x="1809724" y="2415140"/>
            <a:ext cx="142876" cy="28575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4238616" y="3200958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9015438" y="3200958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5" name="꺾인 연결선 34"/>
          <p:cNvCxnSpPr>
            <a:stCxn id="33" idx="3"/>
            <a:endCxn id="34" idx="1"/>
          </p:cNvCxnSpPr>
          <p:nvPr/>
        </p:nvCxnSpPr>
        <p:spPr bwMode="auto">
          <a:xfrm>
            <a:off x="4391016" y="3267634"/>
            <a:ext cx="4624422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42" name="직사각형 41"/>
          <p:cNvSpPr/>
          <p:nvPr/>
        </p:nvSpPr>
        <p:spPr bwMode="auto">
          <a:xfrm>
            <a:off x="1809724" y="3996300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6667508" y="3996300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4" name="꺾인 연결선 43"/>
          <p:cNvCxnSpPr>
            <a:stCxn id="42" idx="3"/>
            <a:endCxn id="43" idx="1"/>
          </p:cNvCxnSpPr>
          <p:nvPr/>
        </p:nvCxnSpPr>
        <p:spPr bwMode="auto">
          <a:xfrm>
            <a:off x="1962124" y="4062976"/>
            <a:ext cx="4705384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45" name="TextBox 44"/>
          <p:cNvSpPr txBox="1"/>
          <p:nvPr/>
        </p:nvSpPr>
        <p:spPr>
          <a:xfrm>
            <a:off x="2738418" y="3842770"/>
            <a:ext cx="12362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/>
              <a:t>accept(Visitor)</a:t>
            </a:r>
            <a:endParaRPr lang="ko-KR" altLang="en-US" sz="11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6937185" y="4201090"/>
            <a:ext cx="19623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/>
              <a:t>visit(ConcreteAcceptorB)</a:t>
            </a:r>
            <a:endParaRPr lang="ko-KR" altLang="en-US" sz="1100" b="1" dirty="0"/>
          </a:p>
        </p:txBody>
      </p:sp>
      <p:sp>
        <p:nvSpPr>
          <p:cNvPr id="47" name="직사각형 46"/>
          <p:cNvSpPr/>
          <p:nvPr/>
        </p:nvSpPr>
        <p:spPr bwMode="auto">
          <a:xfrm>
            <a:off x="9024962" y="4415404"/>
            <a:ext cx="142876" cy="7143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596202" y="4844032"/>
            <a:ext cx="9957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/>
              <a:t>operation()</a:t>
            </a:r>
            <a:endParaRPr lang="ko-KR" altLang="en-US" sz="1100" b="1" dirty="0"/>
          </a:p>
        </p:txBody>
      </p:sp>
      <p:sp>
        <p:nvSpPr>
          <p:cNvPr id="49" name="직사각형 48"/>
          <p:cNvSpPr/>
          <p:nvPr/>
        </p:nvSpPr>
        <p:spPr bwMode="auto">
          <a:xfrm>
            <a:off x="6667508" y="4986908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직사각형 49"/>
          <p:cNvSpPr/>
          <p:nvPr/>
        </p:nvSpPr>
        <p:spPr bwMode="auto">
          <a:xfrm>
            <a:off x="9015438" y="4986908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1" name="꺾인 연결선 50"/>
          <p:cNvCxnSpPr>
            <a:stCxn id="49" idx="3"/>
            <a:endCxn id="50" idx="1"/>
          </p:cNvCxnSpPr>
          <p:nvPr/>
        </p:nvCxnSpPr>
        <p:spPr bwMode="auto">
          <a:xfrm>
            <a:off x="6819908" y="5053584"/>
            <a:ext cx="219553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5.10</a:t>
            </a:r>
            <a:r>
              <a:rPr lang="en-US" altLang="ko-KR" baseline="0" dirty="0" smtClean="0"/>
              <a:t> </a:t>
            </a:r>
            <a:r>
              <a:rPr lang="en-US" altLang="ko-KR" dirty="0" err="1" smtClean="0"/>
              <a:t>ls</a:t>
            </a:r>
            <a:r>
              <a:rPr lang="en-US" altLang="ko-KR" dirty="0" smtClean="0"/>
              <a:t>, cat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(1/5)</a:t>
            </a:r>
            <a:endParaRPr lang="ko-KR" altLang="en-US" dirty="0"/>
          </a:p>
        </p:txBody>
      </p:sp>
      <p:sp>
        <p:nvSpPr>
          <p:cNvPr id="2248707" name="Rectangle 3"/>
          <p:cNvSpPr>
            <a:spLocks noGrp="1" noChangeArrowheads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Visitor </a:t>
            </a:r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패턴 적용 </a:t>
            </a:r>
          </a:p>
          <a:p>
            <a:pPr lvl="1"/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Node </a:t>
            </a:r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클래스에서</a:t>
            </a:r>
          </a:p>
          <a:p>
            <a:pPr lvl="2"/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abstract void accept (Visitor);</a:t>
            </a:r>
          </a:p>
          <a:p>
            <a:pPr lvl="1"/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각 구체적인 하위클래스에서 </a:t>
            </a:r>
          </a:p>
          <a:p>
            <a:pPr lvl="2"/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파일 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: 	public void accept(Visitor v) {</a:t>
            </a:r>
            <a:r>
              <a:rPr lang="en-US" altLang="ko-KR" dirty="0" err="1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v.visit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(this);}</a:t>
            </a: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폴더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: 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	public void accept(Visitor v) {</a:t>
            </a:r>
            <a:r>
              <a:rPr lang="en-US" altLang="ko-KR" dirty="0" err="1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v.visit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(this);}</a:t>
            </a: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링크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:  public 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void accept(Visitor v) {</a:t>
            </a:r>
            <a:r>
              <a:rPr lang="en-US" altLang="ko-KR" dirty="0" err="1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v.visit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(this);}</a:t>
            </a:r>
          </a:p>
          <a:p>
            <a:pPr lvl="1"/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Visitor </a:t>
            </a:r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클래스</a:t>
            </a:r>
          </a:p>
          <a:p>
            <a:pPr lvl="2"/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public class Visitor {</a:t>
            </a:r>
          </a:p>
          <a:p>
            <a:pPr lvl="2">
              <a:buFontTx/>
              <a:buNone/>
            </a:pP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		public Visitor() {…}</a:t>
            </a:r>
          </a:p>
          <a:p>
            <a:pPr lvl="2">
              <a:buFontTx/>
              <a:buNone/>
            </a:pP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		public void visit(File file) {</a:t>
            </a:r>
            <a:r>
              <a:rPr lang="en-US" altLang="ko-KR" dirty="0" err="1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file.streamOut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</a:t>
            </a:r>
            <a:r>
              <a:rPr lang="en-US" altLang="ko-KR" dirty="0" err="1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cout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);}</a:t>
            </a:r>
          </a:p>
          <a:p>
            <a:pPr lvl="2">
              <a:buFontTx/>
              <a:buNone/>
            </a:pP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		public void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visit(Folder </a:t>
            </a:r>
            <a:r>
              <a:rPr lang="en-US" altLang="ko-KR" dirty="0" err="1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dir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) { some message….; }</a:t>
            </a:r>
          </a:p>
          <a:p>
            <a:pPr lvl="2">
              <a:buFontTx/>
              <a:buNone/>
            </a:pP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		public void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visit(Link 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link) {</a:t>
            </a:r>
            <a:r>
              <a:rPr lang="en-US" altLang="ko-KR" dirty="0" err="1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link.getSubject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().accept(this);}</a:t>
            </a:r>
          </a:p>
          <a:p>
            <a:pPr lvl="2">
              <a:buFontTx/>
              <a:buNone/>
            </a:pP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} </a:t>
            </a:r>
          </a:p>
        </p:txBody>
      </p:sp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5.10 </a:t>
            </a:r>
            <a:r>
              <a:rPr lang="en-US" altLang="ko-KR" dirty="0" err="1" smtClean="0"/>
              <a:t>ls</a:t>
            </a:r>
            <a:r>
              <a:rPr lang="en-US" altLang="ko-KR" dirty="0" smtClean="0"/>
              <a:t>, cat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(2/5)</a:t>
            </a:r>
            <a:endParaRPr lang="ko-KR" altLang="en-US" dirty="0"/>
          </a:p>
        </p:txBody>
      </p:sp>
      <p:sp>
        <p:nvSpPr>
          <p:cNvPr id="2249731" name="Rectangle 3"/>
          <p:cNvSpPr>
            <a:spLocks noGrp="1" noChangeArrowheads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하위 </a:t>
            </a:r>
            <a:r>
              <a:rPr lang="ko-KR" altLang="en-US" dirty="0" err="1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노드</a:t>
            </a:r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방문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(visit)</a:t>
            </a:r>
          </a:p>
          <a:p>
            <a:pPr lvl="1"/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클라이언트 코드</a:t>
            </a:r>
          </a:p>
          <a:p>
            <a:pPr lvl="2">
              <a:buFontTx/>
              <a:buNone/>
            </a:pPr>
            <a:r>
              <a:rPr lang="en-US" altLang="ko-KR" sz="1600" b="1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Visitor </a:t>
            </a:r>
            <a:r>
              <a:rPr lang="en-US" altLang="ko-KR" sz="1600" b="1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catVisitor</a:t>
            </a:r>
            <a:r>
              <a:rPr lang="en-US" altLang="ko-KR" sz="1600" b="1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en-US" altLang="ko-KR" sz="1600" b="1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= new </a:t>
            </a:r>
            <a:r>
              <a:rPr lang="en-US" altLang="ko-KR" sz="1600" b="1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CatVisitor</a:t>
            </a:r>
            <a:r>
              <a:rPr lang="en-US" altLang="ko-KR" sz="1600" b="1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();</a:t>
            </a:r>
            <a:endParaRPr lang="en-US" altLang="ko-KR" sz="1600" b="1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>
              <a:buFontTx/>
              <a:buNone/>
            </a:pPr>
            <a:r>
              <a:rPr lang="en-US" altLang="ko-KR" sz="1600" b="1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node.accept</a:t>
            </a:r>
            <a:r>
              <a:rPr lang="en-US" altLang="ko-KR" sz="1600" b="1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</a:t>
            </a:r>
            <a:r>
              <a:rPr lang="en-US" altLang="ko-KR" sz="1600" b="1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catVisitor</a:t>
            </a:r>
            <a:r>
              <a:rPr lang="en-US" altLang="ko-KR" sz="1600" b="1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);</a:t>
            </a:r>
            <a:endParaRPr lang="en-US" altLang="ko-KR" sz="1600" b="1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또 다른 기능 추가 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: </a:t>
            </a:r>
            <a:r>
              <a:rPr lang="en-US" altLang="ko-KR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ls</a:t>
            </a:r>
            <a:endParaRPr lang="en-US" altLang="ko-KR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5.10 </a:t>
            </a:r>
            <a:r>
              <a:rPr lang="en-US" altLang="ko-KR" dirty="0" err="1" smtClean="0"/>
              <a:t>ls</a:t>
            </a:r>
            <a:r>
              <a:rPr lang="en-US" altLang="ko-KR" dirty="0" smtClean="0"/>
              <a:t>, cat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(3/5)</a:t>
            </a:r>
            <a:endParaRPr lang="en-US" altLang="ko-KR" dirty="0"/>
          </a:p>
        </p:txBody>
      </p:sp>
      <p:sp>
        <p:nvSpPr>
          <p:cNvPr id="2251779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339725" y="836613"/>
            <a:ext cx="10513515" cy="3558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3843" tIns="51922" rIns="103843" bIns="51922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CatVisitor</a:t>
            </a:r>
            <a:endParaRPr lang="en-US" altLang="ko-KR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  <a:cs typeface="+mn-cs"/>
              </a:rPr>
              <a:t>클래스 </a:t>
            </a:r>
            <a:r>
              <a:rPr lang="en-US" altLang="ko-KR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  <a:cs typeface="+mn-cs"/>
              </a:rPr>
              <a:t>CatVisitor</a:t>
            </a:r>
            <a:endParaRPr lang="en-US" altLang="ko-KR" dirty="0">
              <a:latin typeface="가는각진제목체" panose="02030600000101010101" pitchFamily="18" charset="-127"/>
              <a:ea typeface="가는각진제목체" panose="02030600000101010101" pitchFamily="18" charset="-127"/>
              <a:cs typeface="+mn-cs"/>
            </a:endParaRPr>
          </a:p>
          <a:p>
            <a:pPr lvl="1"/>
            <a:endParaRPr lang="en-US" altLang="ko-KR" sz="2000" dirty="0" smtClean="0">
              <a:latin typeface="가는각진제목체" panose="02030600000101010101" pitchFamily="18" charset="-127"/>
              <a:ea typeface="가는각진제목체" panose="02030600000101010101" pitchFamily="18" charset="-127"/>
              <a:cs typeface="+mn-cs"/>
            </a:endParaRPr>
          </a:p>
          <a:p>
            <a:pPr lvl="1"/>
            <a:endParaRPr lang="en-US" altLang="ko-KR" sz="2000" dirty="0" smtClean="0">
              <a:latin typeface="가는각진제목체" panose="02030600000101010101" pitchFamily="18" charset="-127"/>
              <a:ea typeface="가는각진제목체" panose="02030600000101010101" pitchFamily="18" charset="-127"/>
              <a:cs typeface="+mn-cs"/>
            </a:endParaRPr>
          </a:p>
          <a:p>
            <a:pPr lvl="1"/>
            <a:endParaRPr lang="en-US" altLang="ko-KR" sz="2000" dirty="0" smtClean="0">
              <a:latin typeface="가는각진제목체" panose="02030600000101010101" pitchFamily="18" charset="-127"/>
              <a:ea typeface="가는각진제목체" panose="02030600000101010101" pitchFamily="18" charset="-127"/>
              <a:cs typeface="+mn-cs"/>
            </a:endParaRPr>
          </a:p>
          <a:p>
            <a:pPr lvl="1">
              <a:buNone/>
            </a:pPr>
            <a:endParaRPr lang="en-US" altLang="ko-KR" sz="2000" dirty="0" smtClean="0">
              <a:latin typeface="가는각진제목체" panose="02030600000101010101" pitchFamily="18" charset="-127"/>
              <a:ea typeface="가는각진제목체" panose="02030600000101010101" pitchFamily="18" charset="-127"/>
              <a:cs typeface="+mn-cs"/>
            </a:endParaRPr>
          </a:p>
          <a:p>
            <a:pPr lvl="1">
              <a:buNone/>
            </a:pPr>
            <a:endParaRPr lang="en-US" altLang="ko-KR" sz="2000" dirty="0" smtClean="0">
              <a:latin typeface="가는각진제목체" panose="02030600000101010101" pitchFamily="18" charset="-127"/>
              <a:ea typeface="가는각진제목체" panose="02030600000101010101" pitchFamily="18" charset="-127"/>
              <a:cs typeface="+mn-cs"/>
            </a:endParaRPr>
          </a:p>
          <a:p>
            <a:pPr marL="230188" lvl="1" indent="0">
              <a:buNone/>
            </a:pPr>
            <a:endParaRPr lang="en-US" altLang="ko-KR" sz="2000" dirty="0" smtClean="0">
              <a:latin typeface="가는각진제목체" panose="02030600000101010101" pitchFamily="18" charset="-127"/>
              <a:ea typeface="가는각진제목체" panose="02030600000101010101" pitchFamily="18" charset="-127"/>
              <a:cs typeface="+mn-cs"/>
            </a:endParaRPr>
          </a:p>
          <a:p>
            <a:pPr marL="230188" lvl="1" indent="0">
              <a:buNone/>
            </a:pPr>
            <a:endParaRPr lang="en-US" altLang="ko-KR" sz="2000" dirty="0" smtClean="0">
              <a:latin typeface="가는각진제목체" panose="02030600000101010101" pitchFamily="18" charset="-127"/>
              <a:ea typeface="가는각진제목체" panose="02030600000101010101" pitchFamily="18" charset="-127"/>
              <a:cs typeface="+mn-cs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  <a:cs typeface="+mn-cs"/>
              </a:rPr>
              <a:t>클라이언트에서 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  <a:cs typeface="+mn-cs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738286" y="4520018"/>
            <a:ext cx="6643734" cy="1285884"/>
          </a:xfrm>
          <a:prstGeom prst="rect">
            <a:avLst/>
          </a:prstGeom>
          <a:solidFill>
            <a:srgbClr val="F3FFF3"/>
          </a:solidFill>
          <a:ln w="9525">
            <a:solidFill>
              <a:srgbClr val="C0C0C0"/>
            </a:solidFill>
            <a:miter lim="800000"/>
            <a:headEnd/>
            <a:tailEnd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vert="horz" wrap="square" lIns="103843" tIns="51922" rIns="103843" bIns="51922" numCol="1" anchor="t" anchorCtr="0" compatLnSpc="1">
            <a:prstTxWarp prst="textNoShape">
              <a:avLst/>
            </a:prstTxWarp>
            <a:noAutofit/>
          </a:bodyPr>
          <a:lstStyle/>
          <a:p>
            <a:pPr marL="388938" indent="-388938" algn="l" defTabSz="1038225" eaLnBrk="0" hangingPunct="0">
              <a:buSzPct val="90000"/>
              <a:defRPr/>
            </a:pPr>
            <a:r>
              <a:rPr lang="en-US" altLang="ko-KR" sz="1400" b="1" kern="0" dirty="0" smtClean="0">
                <a:latin typeface="맑은 고딕" pitchFamily="50" charset="-127"/>
                <a:ea typeface="맑은 고딕" pitchFamily="50" charset="-127"/>
              </a:rPr>
              <a:t>public void cat(Node </a:t>
            </a:r>
            <a:r>
              <a:rPr lang="en-US" altLang="ko-KR" sz="1400" b="1" kern="0" dirty="0" err="1" smtClean="0">
                <a:latin typeface="맑은 고딕" pitchFamily="50" charset="-127"/>
                <a:ea typeface="맑은 고딕" pitchFamily="50" charset="-127"/>
              </a:rPr>
              <a:t>sourceNode</a:t>
            </a:r>
            <a:r>
              <a:rPr lang="en-US" altLang="ko-KR" sz="1400" b="1" kern="0" dirty="0" smtClean="0">
                <a:latin typeface="맑은 고딕" pitchFamily="50" charset="-127"/>
                <a:ea typeface="맑은 고딕" pitchFamily="50" charset="-127"/>
              </a:rPr>
              <a:t>, Node </a:t>
            </a:r>
            <a:r>
              <a:rPr lang="en-US" altLang="ko-KR" sz="1400" b="1" kern="0" dirty="0" err="1" smtClean="0">
                <a:latin typeface="맑은 고딕" pitchFamily="50" charset="-127"/>
                <a:ea typeface="맑은 고딕" pitchFamily="50" charset="-127"/>
              </a:rPr>
              <a:t>targetNode</a:t>
            </a:r>
            <a:r>
              <a:rPr lang="en-US" altLang="ko-KR" sz="1400" b="1" kern="0" dirty="0" smtClean="0">
                <a:latin typeface="맑은 고딕" pitchFamily="50" charset="-127"/>
                <a:ea typeface="맑은 고딕" pitchFamily="50" charset="-127"/>
              </a:rPr>
              <a:t>) {</a:t>
            </a:r>
          </a:p>
          <a:p>
            <a:pPr marL="388938" indent="-388938" algn="l" defTabSz="1038225" eaLnBrk="0" hangingPunct="0">
              <a:buSzPct val="90000"/>
              <a:defRPr/>
            </a:pPr>
            <a:r>
              <a:rPr lang="en-US" altLang="ko-KR" sz="1400" b="1" kern="0" dirty="0" smtClean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sz="1400" b="1" kern="0" dirty="0" err="1" smtClean="0">
                <a:latin typeface="맑은 고딕" pitchFamily="50" charset="-127"/>
                <a:ea typeface="맑은 고딕" pitchFamily="50" charset="-127"/>
              </a:rPr>
              <a:t>CatVisitor</a:t>
            </a:r>
            <a:r>
              <a:rPr lang="en-US" altLang="ko-KR" sz="1400" b="1" kern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kern="0" dirty="0" err="1" smtClean="0">
                <a:latin typeface="맑은 고딕" pitchFamily="50" charset="-127"/>
                <a:ea typeface="맑은 고딕" pitchFamily="50" charset="-127"/>
              </a:rPr>
              <a:t>catVisitor</a:t>
            </a:r>
            <a:r>
              <a:rPr lang="en-US" altLang="ko-KR" sz="1400" b="1" kern="0" dirty="0" smtClean="0">
                <a:latin typeface="맑은 고딕" pitchFamily="50" charset="-127"/>
                <a:ea typeface="맑은 고딕" pitchFamily="50" charset="-127"/>
              </a:rPr>
              <a:t> = new </a:t>
            </a:r>
            <a:r>
              <a:rPr lang="en-US" altLang="ko-KR" sz="1400" b="1" kern="0" dirty="0" err="1" smtClean="0">
                <a:latin typeface="맑은 고딕" pitchFamily="50" charset="-127"/>
                <a:ea typeface="맑은 고딕" pitchFamily="50" charset="-127"/>
              </a:rPr>
              <a:t>CatVisitor</a:t>
            </a:r>
            <a:r>
              <a:rPr lang="en-US" altLang="ko-KR" sz="1400" b="1" kern="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400" b="1" kern="0" dirty="0" err="1" smtClean="0">
                <a:latin typeface="맑은 고딕" pitchFamily="50" charset="-127"/>
                <a:ea typeface="맑은 고딕" pitchFamily="50" charset="-127"/>
              </a:rPr>
              <a:t>sourceNode</a:t>
            </a:r>
            <a:r>
              <a:rPr lang="en-US" altLang="ko-KR" sz="1400" b="1" kern="0" dirty="0" smtClean="0">
                <a:latin typeface="맑은 고딕" pitchFamily="50" charset="-127"/>
                <a:ea typeface="맑은 고딕" pitchFamily="50" charset="-127"/>
              </a:rPr>
              <a:t>);</a:t>
            </a:r>
          </a:p>
          <a:p>
            <a:pPr marL="388938" indent="-388938" algn="l" defTabSz="1038225" eaLnBrk="0" hangingPunct="0">
              <a:buSzPct val="90000"/>
              <a:defRPr/>
            </a:pPr>
            <a:r>
              <a:rPr lang="en-US" altLang="ko-KR" sz="1400" b="1" kern="0" dirty="0" smtClean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sz="1400" b="1" kern="0" dirty="0" err="1" smtClean="0">
                <a:latin typeface="맑은 고딕" pitchFamily="50" charset="-127"/>
                <a:ea typeface="맑은 고딕" pitchFamily="50" charset="-127"/>
              </a:rPr>
              <a:t>targetNode.accept</a:t>
            </a:r>
            <a:r>
              <a:rPr lang="en-US" altLang="ko-KR" sz="1400" b="1" kern="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400" b="1" kern="0" dirty="0" err="1" smtClean="0">
                <a:latin typeface="맑은 고딕" pitchFamily="50" charset="-127"/>
                <a:ea typeface="맑은 고딕" pitchFamily="50" charset="-127"/>
              </a:rPr>
              <a:t>catVisitor</a:t>
            </a:r>
            <a:r>
              <a:rPr lang="en-US" altLang="ko-KR" sz="1400" b="1" kern="0" dirty="0" smtClean="0">
                <a:latin typeface="맑은 고딕" pitchFamily="50" charset="-127"/>
                <a:ea typeface="맑은 고딕" pitchFamily="50" charset="-127"/>
              </a:rPr>
              <a:t>); 	</a:t>
            </a:r>
          </a:p>
          <a:p>
            <a:pPr marL="388938" indent="-388938" algn="l" defTabSz="1038225" eaLnBrk="0" hangingPunct="0">
              <a:buSzPct val="90000"/>
              <a:defRPr/>
            </a:pPr>
            <a:r>
              <a:rPr lang="en-US" altLang="ko-KR" sz="1400" b="1" kern="0" dirty="0" smtClean="0">
                <a:latin typeface="맑은 고딕" pitchFamily="50" charset="-127"/>
                <a:ea typeface="맑은 고딕" pitchFamily="50" charset="-127"/>
              </a:rPr>
              <a:t>}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738286" y="1772770"/>
            <a:ext cx="6643734" cy="1928826"/>
          </a:xfrm>
          <a:prstGeom prst="rect">
            <a:avLst/>
          </a:prstGeom>
          <a:solidFill>
            <a:srgbClr val="F3FFF3"/>
          </a:solidFill>
          <a:ln w="9525">
            <a:solidFill>
              <a:srgbClr val="C0C0C0"/>
            </a:solidFill>
            <a:miter lim="800000"/>
            <a:headEnd/>
            <a:tailEnd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vert="horz" wrap="square" lIns="103843" tIns="51922" rIns="103843" bIns="51922" numCol="1" anchor="t" anchorCtr="0" compatLnSpc="1">
            <a:prstTxWarp prst="textNoShape">
              <a:avLst/>
            </a:prstTxWarp>
            <a:noAutofit/>
          </a:bodyPr>
          <a:lstStyle/>
          <a:p>
            <a:pPr marL="388938" indent="-388938" algn="l" defTabSz="1038225" eaLnBrk="0" hangingPunct="0">
              <a:buSzPct val="90000"/>
              <a:defRPr/>
            </a:pP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class CatVisitor extends Visitor {</a:t>
            </a:r>
          </a:p>
          <a:p>
            <a:pPr marL="388938" indent="-388938" algn="l" defTabSz="1038225" eaLnBrk="0" hangingPunct="0">
              <a:buSzPct val="90000"/>
              <a:defRPr/>
            </a:pP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		private Node sourceNode; </a:t>
            </a:r>
          </a:p>
          <a:p>
            <a:pPr marL="388938" indent="-388938" algn="l" defTabSz="1038225" eaLnBrk="0" hangingPunct="0">
              <a:buSzPct val="90000"/>
              <a:defRPr/>
            </a:pP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		public CatVisitor(Node sourceNode) { …}</a:t>
            </a:r>
          </a:p>
          <a:p>
            <a:pPr marL="388938" indent="-388938" algn="l" defTabSz="1038225" eaLnBrk="0" hangingPunct="0">
              <a:buSzPct val="90000"/>
              <a:defRPr/>
            </a:pP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		public void visit(File file) { // file</a:t>
            </a:r>
            <a:r>
              <a:rPr lang="ko-KR" altLang="en-US" sz="1400" b="1" kern="0" smtClean="0">
                <a:latin typeface="맑은 고딕" pitchFamily="50" charset="-127"/>
                <a:ea typeface="맑은 고딕" pitchFamily="50" charset="-127"/>
              </a:rPr>
              <a:t>을 연결하는 로직</a:t>
            </a: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}</a:t>
            </a:r>
          </a:p>
          <a:p>
            <a:pPr marL="388938" indent="-388938" algn="l" defTabSz="1038225" eaLnBrk="0" hangingPunct="0">
              <a:buSzPct val="90000"/>
              <a:defRPr/>
            </a:pP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		public void visit(Folder dir) { // </a:t>
            </a:r>
            <a:r>
              <a:rPr lang="ko-KR" altLang="en-US" sz="1400" b="1" kern="0" smtClean="0">
                <a:latin typeface="맑은 고딕" pitchFamily="50" charset="-127"/>
                <a:ea typeface="맑은 고딕" pitchFamily="50" charset="-127"/>
              </a:rPr>
              <a:t>폴더를 연결하는 로직</a:t>
            </a: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 }</a:t>
            </a:r>
          </a:p>
          <a:p>
            <a:pPr marL="388938" indent="-388938" algn="l" defTabSz="1038225" eaLnBrk="0" hangingPunct="0">
              <a:buSzPct val="90000"/>
              <a:defRPr/>
            </a:pP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		public void visit(Link link) { // </a:t>
            </a:r>
            <a:r>
              <a:rPr lang="ko-KR" altLang="en-US" sz="1400" b="1" kern="0" smtClean="0">
                <a:latin typeface="맑은 고딕" pitchFamily="50" charset="-127"/>
                <a:ea typeface="맑은 고딕" pitchFamily="50" charset="-127"/>
              </a:rPr>
              <a:t>링크를 연결하는 로직</a:t>
            </a: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 }</a:t>
            </a:r>
          </a:p>
          <a:p>
            <a:pPr marL="388938" indent="-388938" algn="l" defTabSz="1038225" eaLnBrk="0" hangingPunct="0">
              <a:buSzPct val="90000"/>
              <a:defRPr/>
            </a:pP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};</a:t>
            </a:r>
          </a:p>
        </p:txBody>
      </p:sp>
      <p:sp>
        <p:nvSpPr>
          <p:cNvPr id="7" name="타원 6"/>
          <p:cNvSpPr/>
          <p:nvPr/>
        </p:nvSpPr>
        <p:spPr bwMode="auto">
          <a:xfrm>
            <a:off x="7667640" y="4448580"/>
            <a:ext cx="1357322" cy="1428760"/>
          </a:xfrm>
          <a:prstGeom prst="ellips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ko-KR" altLang="en-US" sz="1400" b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다운캐스팅 없음</a:t>
            </a:r>
            <a:endParaRPr kumimoji="1" lang="ko-KR" altLang="en-US" sz="14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5.10 </a:t>
            </a:r>
            <a:r>
              <a:rPr lang="en-US" altLang="ko-KR" dirty="0" err="1" smtClean="0"/>
              <a:t>ls</a:t>
            </a:r>
            <a:r>
              <a:rPr lang="en-US" altLang="ko-KR" dirty="0" smtClean="0"/>
              <a:t>, cat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(4/5)</a:t>
            </a:r>
            <a:endParaRPr lang="en-US" altLang="ko-KR" dirty="0"/>
          </a:p>
        </p:txBody>
      </p:sp>
      <p:sp>
        <p:nvSpPr>
          <p:cNvPr id="2251779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339725" y="836613"/>
            <a:ext cx="10513515" cy="3008892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err="1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LsVisitor</a:t>
            </a:r>
            <a:endParaRPr lang="en-US" altLang="ko-KR" dirty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>
                <a:latin typeface="Optima" panose="00000400000000000000" pitchFamily="2" charset="2"/>
                <a:ea typeface="가는각진제목체" panose="02030600000101010101" pitchFamily="18" charset="-127"/>
              </a:rPr>
              <a:t>클래스 </a:t>
            </a:r>
            <a:r>
              <a:rPr lang="en-US" altLang="ko-KR" dirty="0" err="1">
                <a:latin typeface="Optima" panose="00000400000000000000" pitchFamily="2" charset="2"/>
                <a:ea typeface="가는각진제목체" panose="02030600000101010101" pitchFamily="18" charset="-127"/>
              </a:rPr>
              <a:t>LsVisitor</a:t>
            </a:r>
            <a:endParaRPr lang="en-US" altLang="ko-KR" dirty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lvl="1"/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lvl="1"/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lvl="1"/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lvl="1"/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lvl="1">
              <a:buNone/>
            </a:pP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lvl="1">
              <a:buNone/>
            </a:pP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lvl="1">
              <a:buNone/>
            </a:pP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클라이언트에서 </a:t>
            </a:r>
            <a:endParaRPr lang="ko-KR" altLang="en-US" dirty="0">
              <a:latin typeface="Optima" panose="00000400000000000000" pitchFamily="2" charset="2"/>
              <a:ea typeface="가는각진제목체" panose="02030600000101010101" pitchFamily="18" charset="-127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738286" y="4005080"/>
            <a:ext cx="6643734" cy="2428892"/>
          </a:xfrm>
          <a:prstGeom prst="rect">
            <a:avLst/>
          </a:prstGeom>
          <a:solidFill>
            <a:srgbClr val="F3FFF3"/>
          </a:solidFill>
          <a:ln w="9525">
            <a:solidFill>
              <a:srgbClr val="C0C0C0"/>
            </a:solidFill>
            <a:miter lim="800000"/>
            <a:headEnd/>
            <a:tailEnd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vert="horz" wrap="square" lIns="103843" tIns="51922" rIns="103843" bIns="51922" numCol="1" anchor="t" anchorCtr="0" compatLnSpc="1">
            <a:prstTxWarp prst="textNoShape">
              <a:avLst/>
            </a:prstTxWarp>
            <a:noAutofit/>
          </a:bodyPr>
          <a:lstStyle/>
          <a:p>
            <a:pPr marL="388938" indent="-388938" algn="l" defTabSz="1038225" eaLnBrk="0" hangingPunct="0">
              <a:buSzPct val="90000"/>
              <a:defRPr/>
            </a:pP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public void ls(Node node) {</a:t>
            </a:r>
          </a:p>
          <a:p>
            <a:pPr marL="388938" indent="-388938" algn="l" defTabSz="1038225" eaLnBrk="0" hangingPunct="0">
              <a:buSzPct val="90000"/>
              <a:defRPr/>
            </a:pP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	LsVisitor lsv = new LsVisitor();</a:t>
            </a:r>
          </a:p>
          <a:p>
            <a:pPr marL="388938" indent="-388938" algn="l" defTabSz="1038225" eaLnBrk="0" hangingPunct="0">
              <a:buSzPct val="90000"/>
              <a:defRPr/>
            </a:pP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	Node child;</a:t>
            </a:r>
          </a:p>
          <a:p>
            <a:pPr marL="388938" indent="-388938" algn="l" defTabSz="1038225" eaLnBrk="0" hangingPunct="0">
              <a:buSzPct val="90000"/>
              <a:defRPr/>
            </a:pP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	for (int I=0; node.size(); I++) {</a:t>
            </a:r>
          </a:p>
          <a:p>
            <a:pPr marL="388938" indent="-388938" algn="l" defTabSz="1038225" eaLnBrk="0" hangingPunct="0">
              <a:buSzPct val="90000"/>
              <a:defRPr/>
            </a:pP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		child = node.getChild(I);</a:t>
            </a:r>
          </a:p>
          <a:p>
            <a:pPr marL="388938" indent="-388938" algn="l" defTabSz="1038225" eaLnBrk="0" hangingPunct="0">
              <a:buSzPct val="90000"/>
              <a:defRPr/>
            </a:pP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		System.out.print(child.getName());</a:t>
            </a:r>
          </a:p>
          <a:p>
            <a:pPr marL="388938" indent="-388938" algn="l" defTabSz="1038225" eaLnBrk="0" hangingPunct="0">
              <a:buSzPct val="90000"/>
              <a:defRPr/>
            </a:pP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		child.accept(lsv);</a:t>
            </a:r>
          </a:p>
          <a:p>
            <a:pPr marL="388938" indent="-388938" algn="l" defTabSz="1038225" eaLnBrk="0" hangingPunct="0">
              <a:buSzPct val="90000"/>
              <a:defRPr/>
            </a:pP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		System.out.println(“ “);</a:t>
            </a:r>
          </a:p>
          <a:p>
            <a:pPr marL="388938" indent="-388938" algn="l" defTabSz="1038225" eaLnBrk="0" hangingPunct="0">
              <a:buSzPct val="90000"/>
              <a:defRPr/>
            </a:pP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	}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738286" y="1737708"/>
            <a:ext cx="6643734" cy="1619282"/>
          </a:xfrm>
          <a:prstGeom prst="rect">
            <a:avLst/>
          </a:prstGeom>
          <a:solidFill>
            <a:srgbClr val="F3FFF3"/>
          </a:solidFill>
          <a:ln w="9525">
            <a:solidFill>
              <a:srgbClr val="C0C0C0"/>
            </a:solidFill>
            <a:miter lim="800000"/>
            <a:headEnd/>
            <a:tailEnd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vert="horz" wrap="square" lIns="103843" tIns="51922" rIns="103843" bIns="51922" numCol="1" anchor="t" anchorCtr="0" compatLnSpc="1">
            <a:prstTxWarp prst="textNoShape">
              <a:avLst/>
            </a:prstTxWarp>
            <a:noAutofit/>
          </a:bodyPr>
          <a:lstStyle/>
          <a:p>
            <a:pPr marL="388938" indent="-388938" algn="l" defTabSz="1038225" eaLnBrk="0" hangingPunct="0">
              <a:buSzPct val="90000"/>
              <a:defRPr/>
            </a:pP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class LsVisitor extends Visitor {</a:t>
            </a:r>
          </a:p>
          <a:p>
            <a:pPr marL="388938" indent="-388938" algn="l" defTabSz="1038225" eaLnBrk="0" hangingPunct="0">
              <a:buSzPct val="90000"/>
              <a:defRPr/>
            </a:pP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		public LsVisitor() { …}</a:t>
            </a:r>
          </a:p>
          <a:p>
            <a:pPr marL="388938" indent="-388938" algn="l" defTabSz="1038225" eaLnBrk="0" hangingPunct="0">
              <a:buSzPct val="90000"/>
              <a:defRPr/>
            </a:pP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		public void visit(File file) { ;}</a:t>
            </a:r>
          </a:p>
          <a:p>
            <a:pPr marL="388938" indent="-388938" algn="l" defTabSz="1038225" eaLnBrk="0" hangingPunct="0">
              <a:buSzPct val="90000"/>
              <a:defRPr/>
            </a:pP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		public void visit(Folder dir) { System.out.print( “/”); }</a:t>
            </a:r>
          </a:p>
          <a:p>
            <a:pPr marL="388938" indent="-388938" algn="l" defTabSz="1038225" eaLnBrk="0" hangingPunct="0">
              <a:buSzPct val="90000"/>
              <a:defRPr/>
            </a:pP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		public void visit(Link link) {System.out.print(“@”); }</a:t>
            </a:r>
          </a:p>
          <a:p>
            <a:pPr marL="388938" indent="-388938" algn="l" defTabSz="1038225" eaLnBrk="0" hangingPunct="0">
              <a:buSzPct val="90000"/>
              <a:defRPr/>
            </a:pPr>
            <a:r>
              <a:rPr lang="en-US" altLang="ko-KR" sz="1400" b="1" kern="0" smtClean="0">
                <a:latin typeface="맑은 고딕" pitchFamily="50" charset="-127"/>
                <a:ea typeface="맑은 고딕" pitchFamily="50" charset="-127"/>
              </a:rPr>
              <a:t>};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1.3.4 </a:t>
            </a:r>
            <a:r>
              <a:rPr lang="ko-KR" altLang="en-US" dirty="0" smtClean="0"/>
              <a:t>디자인 패턴 </a:t>
            </a:r>
            <a:r>
              <a:rPr lang="ko-KR" altLang="en-US" dirty="0" err="1" smtClean="0"/>
              <a:t>맵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 bwMode="auto">
          <a:xfrm>
            <a:off x="3589694" y="2838048"/>
            <a:ext cx="1571636" cy="428628"/>
          </a:xfrm>
          <a:prstGeom prst="rect">
            <a:avLst/>
          </a:prstGeom>
          <a:solidFill>
            <a:srgbClr val="FFFFBD"/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smtClean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Composite</a:t>
            </a: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660736" y="2838048"/>
            <a:ext cx="1571636" cy="428628"/>
          </a:xfrm>
          <a:prstGeom prst="rect">
            <a:avLst/>
          </a:prstGeom>
          <a:solidFill>
            <a:srgbClr val="FFFFBD"/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smtClean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Decorator</a:t>
            </a: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cxnSp>
        <p:nvCxnSpPr>
          <p:cNvPr id="8" name="구부러진 연결선 7"/>
          <p:cNvCxnSpPr>
            <a:stCxn id="5" idx="1"/>
            <a:endCxn id="6" idx="3"/>
          </p:cNvCxnSpPr>
          <p:nvPr/>
        </p:nvCxnSpPr>
        <p:spPr bwMode="auto">
          <a:xfrm rot="10800000">
            <a:off x="2232372" y="3052362"/>
            <a:ext cx="1357322" cy="1588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2303810" y="2766610"/>
            <a:ext cx="1214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solidFill>
                  <a:schemeClr val="tx1">
                    <a:lumMod val="50000"/>
                  </a:schemeClr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객체에 책임추가</a:t>
            </a:r>
            <a:endParaRPr lang="ko-KR" altLang="en-US" sz="1100">
              <a:solidFill>
                <a:schemeClr val="tx1">
                  <a:lumMod val="50000"/>
                </a:schemeClr>
              </a:solidFill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660736" y="3909618"/>
            <a:ext cx="1571636" cy="428628"/>
          </a:xfrm>
          <a:prstGeom prst="rect">
            <a:avLst/>
          </a:prstGeom>
          <a:solidFill>
            <a:srgbClr val="FFFFBD"/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smtClean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Strategy</a:t>
            </a: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cxnSp>
        <p:nvCxnSpPr>
          <p:cNvPr id="13" name="구부러진 연결선 12"/>
          <p:cNvCxnSpPr>
            <a:stCxn id="6" idx="2"/>
            <a:endCxn id="12" idx="0"/>
          </p:cNvCxnSpPr>
          <p:nvPr/>
        </p:nvCxnSpPr>
        <p:spPr bwMode="auto">
          <a:xfrm rot="5400000">
            <a:off x="1125083" y="3588147"/>
            <a:ext cx="642942" cy="1588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278128" y="3430521"/>
            <a:ext cx="11430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solidFill>
                  <a:schemeClr val="tx1">
                    <a:lumMod val="50000"/>
                  </a:schemeClr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외부</a:t>
            </a:r>
            <a:r>
              <a:rPr lang="en-US" altLang="ko-KR" sz="1100" smtClean="0">
                <a:solidFill>
                  <a:schemeClr val="tx1">
                    <a:lumMod val="50000"/>
                  </a:schemeClr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/</a:t>
            </a:r>
            <a:r>
              <a:rPr lang="ko-KR" altLang="en-US" sz="1100" smtClean="0">
                <a:solidFill>
                  <a:schemeClr val="tx1">
                    <a:lumMod val="50000"/>
                  </a:schemeClr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내부 변경</a:t>
            </a:r>
            <a:endParaRPr lang="ko-KR" altLang="en-US" sz="1100">
              <a:solidFill>
                <a:schemeClr val="tx1">
                  <a:lumMod val="50000"/>
                </a:schemeClr>
              </a:solidFill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3589694" y="3909618"/>
            <a:ext cx="1571636" cy="428628"/>
          </a:xfrm>
          <a:prstGeom prst="rect">
            <a:avLst/>
          </a:prstGeom>
          <a:solidFill>
            <a:srgbClr val="FFFFBD"/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FlyWeight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cxnSp>
        <p:nvCxnSpPr>
          <p:cNvPr id="18" name="구부러진 연결선 17"/>
          <p:cNvCxnSpPr>
            <a:stCxn id="5" idx="2"/>
            <a:endCxn id="17" idx="0"/>
          </p:cNvCxnSpPr>
          <p:nvPr/>
        </p:nvCxnSpPr>
        <p:spPr bwMode="auto">
          <a:xfrm rot="5400000">
            <a:off x="4054041" y="3588147"/>
            <a:ext cx="642942" cy="1588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3232504" y="3433694"/>
            <a:ext cx="1214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mtClean="0">
                <a:solidFill>
                  <a:schemeClr val="tx1">
                    <a:lumMod val="50000"/>
                  </a:schemeClr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composite </a:t>
            </a:r>
            <a:r>
              <a:rPr lang="ko-KR" altLang="en-US" sz="1100" smtClean="0">
                <a:solidFill>
                  <a:schemeClr val="tx1">
                    <a:lumMod val="50000"/>
                  </a:schemeClr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공유</a:t>
            </a:r>
            <a:endParaRPr lang="ko-KR" altLang="en-US" sz="1100">
              <a:solidFill>
                <a:schemeClr val="tx1">
                  <a:lumMod val="50000"/>
                </a:schemeClr>
              </a:solidFill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3589694" y="4909750"/>
            <a:ext cx="1571636" cy="428628"/>
          </a:xfrm>
          <a:prstGeom prst="rect">
            <a:avLst/>
          </a:prstGeom>
          <a:solidFill>
            <a:srgbClr val="FFFFBD"/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State</a:t>
            </a: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cxnSp>
        <p:nvCxnSpPr>
          <p:cNvPr id="23" name="구부러진 연결선 22"/>
          <p:cNvCxnSpPr>
            <a:stCxn id="22" idx="0"/>
            <a:endCxn id="17" idx="2"/>
          </p:cNvCxnSpPr>
          <p:nvPr/>
        </p:nvCxnSpPr>
        <p:spPr bwMode="auto">
          <a:xfrm rot="5400000" flipH="1" flipV="1">
            <a:off x="4089760" y="4623998"/>
            <a:ext cx="571504" cy="1588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3518256" y="4505264"/>
            <a:ext cx="9286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mtClean="0">
                <a:solidFill>
                  <a:schemeClr val="tx1">
                    <a:lumMod val="50000"/>
                  </a:schemeClr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State </a:t>
            </a:r>
            <a:r>
              <a:rPr lang="ko-KR" altLang="en-US" sz="1100" smtClean="0">
                <a:solidFill>
                  <a:schemeClr val="tx1">
                    <a:lumMod val="50000"/>
                  </a:schemeClr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공유</a:t>
            </a:r>
            <a:endParaRPr lang="ko-KR" altLang="en-US" sz="1100">
              <a:solidFill>
                <a:schemeClr val="tx1">
                  <a:lumMod val="50000"/>
                </a:schemeClr>
              </a:solidFill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cxnSp>
        <p:nvCxnSpPr>
          <p:cNvPr id="27" name="구부러진 연결선 26"/>
          <p:cNvCxnSpPr>
            <a:stCxn id="12" idx="3"/>
            <a:endCxn id="17" idx="1"/>
          </p:cNvCxnSpPr>
          <p:nvPr/>
        </p:nvCxnSpPr>
        <p:spPr bwMode="auto">
          <a:xfrm>
            <a:off x="2232372" y="4123932"/>
            <a:ext cx="1357322" cy="1588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2303810" y="3838180"/>
            <a:ext cx="1214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mtClean="0">
                <a:solidFill>
                  <a:schemeClr val="tx1">
                    <a:lumMod val="50000"/>
                  </a:schemeClr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Strategy </a:t>
            </a:r>
            <a:r>
              <a:rPr lang="ko-KR" altLang="en-US" sz="1100" smtClean="0">
                <a:solidFill>
                  <a:schemeClr val="tx1">
                    <a:lumMod val="50000"/>
                  </a:schemeClr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공유</a:t>
            </a:r>
            <a:endParaRPr lang="ko-KR" altLang="en-US" sz="1100">
              <a:solidFill>
                <a:schemeClr val="tx1">
                  <a:lumMod val="50000"/>
                </a:schemeClr>
              </a:solidFill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6518652" y="3909618"/>
            <a:ext cx="1571636" cy="428628"/>
          </a:xfrm>
          <a:prstGeom prst="rect">
            <a:avLst/>
          </a:prstGeom>
          <a:solidFill>
            <a:srgbClr val="FFFFBD"/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dirty="0" smtClean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Interpreter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cxnSp>
        <p:nvCxnSpPr>
          <p:cNvPr id="32" name="구부러진 연결선 31"/>
          <p:cNvCxnSpPr>
            <a:stCxn id="31" idx="0"/>
            <a:endCxn id="35" idx="3"/>
          </p:cNvCxnSpPr>
          <p:nvPr/>
        </p:nvCxnSpPr>
        <p:spPr bwMode="auto">
          <a:xfrm rot="16200000" flipV="1">
            <a:off x="5893570" y="2498718"/>
            <a:ext cx="678661" cy="2143140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직사각형 34"/>
          <p:cNvSpPr/>
          <p:nvPr/>
        </p:nvSpPr>
        <p:spPr bwMode="auto">
          <a:xfrm>
            <a:off x="4947016" y="3195238"/>
            <a:ext cx="214314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447082" y="3263503"/>
            <a:ext cx="1214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solidFill>
                  <a:schemeClr val="tx1">
                    <a:lumMod val="50000"/>
                  </a:schemeClr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문법 정의</a:t>
            </a:r>
            <a:endParaRPr lang="ko-KR" altLang="en-US" sz="1100">
              <a:solidFill>
                <a:schemeClr val="tx1">
                  <a:lumMod val="50000"/>
                </a:schemeClr>
              </a:solidFill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6518652" y="2838048"/>
            <a:ext cx="1571636" cy="428628"/>
          </a:xfrm>
          <a:prstGeom prst="rect">
            <a:avLst/>
          </a:prstGeom>
          <a:solidFill>
            <a:srgbClr val="FFFFBD"/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Visitor</a:t>
            </a: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cxnSp>
        <p:nvCxnSpPr>
          <p:cNvPr id="39" name="구부러진 연결선 38"/>
          <p:cNvCxnSpPr>
            <a:stCxn id="31" idx="1"/>
            <a:endCxn id="17" idx="3"/>
          </p:cNvCxnSpPr>
          <p:nvPr/>
        </p:nvCxnSpPr>
        <p:spPr bwMode="auto">
          <a:xfrm rot="10800000">
            <a:off x="5161330" y="4123932"/>
            <a:ext cx="1357322" cy="1588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2" name="TextBox 41"/>
          <p:cNvSpPr txBox="1"/>
          <p:nvPr/>
        </p:nvSpPr>
        <p:spPr>
          <a:xfrm>
            <a:off x="5161330" y="3838180"/>
            <a:ext cx="1214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solidFill>
                  <a:schemeClr val="tx1">
                    <a:lumMod val="50000"/>
                  </a:schemeClr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용어심벌 공유</a:t>
            </a:r>
            <a:endParaRPr lang="ko-KR" altLang="en-US" sz="1100">
              <a:solidFill>
                <a:schemeClr val="tx1">
                  <a:lumMod val="50000"/>
                </a:schemeClr>
              </a:solidFill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cxnSp>
        <p:nvCxnSpPr>
          <p:cNvPr id="44" name="구부러진 연결선 43"/>
          <p:cNvCxnSpPr>
            <a:stCxn id="5" idx="3"/>
            <a:endCxn id="38" idx="1"/>
          </p:cNvCxnSpPr>
          <p:nvPr/>
        </p:nvCxnSpPr>
        <p:spPr bwMode="auto">
          <a:xfrm>
            <a:off x="5161330" y="3052362"/>
            <a:ext cx="1357322" cy="1588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7" name="TextBox 46"/>
          <p:cNvSpPr txBox="1"/>
          <p:nvPr/>
        </p:nvSpPr>
        <p:spPr>
          <a:xfrm>
            <a:off x="5232768" y="2790752"/>
            <a:ext cx="1214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solidFill>
                  <a:schemeClr val="tx1">
                    <a:lumMod val="50000"/>
                  </a:schemeClr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오퍼레이션 추가</a:t>
            </a:r>
            <a:endParaRPr lang="ko-KR" altLang="en-US" sz="1100">
              <a:solidFill>
                <a:schemeClr val="tx1">
                  <a:lumMod val="50000"/>
                </a:schemeClr>
              </a:solidFill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cxnSp>
        <p:nvCxnSpPr>
          <p:cNvPr id="49" name="구부러진 연결선 48"/>
          <p:cNvCxnSpPr>
            <a:stCxn id="31" idx="0"/>
            <a:endCxn id="38" idx="2"/>
          </p:cNvCxnSpPr>
          <p:nvPr/>
        </p:nvCxnSpPr>
        <p:spPr bwMode="auto">
          <a:xfrm rot="5400000" flipH="1" flipV="1">
            <a:off x="6982999" y="3588147"/>
            <a:ext cx="642942" cy="1588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2" name="TextBox 51"/>
          <p:cNvSpPr txBox="1"/>
          <p:nvPr/>
        </p:nvSpPr>
        <p:spPr>
          <a:xfrm>
            <a:off x="7233032" y="3406379"/>
            <a:ext cx="1214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solidFill>
                  <a:schemeClr val="tx1">
                    <a:lumMod val="50000"/>
                  </a:schemeClr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오퍼레이션 추가</a:t>
            </a:r>
            <a:endParaRPr lang="ko-KR" altLang="en-US" sz="1100">
              <a:solidFill>
                <a:schemeClr val="tx1">
                  <a:lumMod val="50000"/>
                </a:schemeClr>
              </a:solidFill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3" name="직사각형 52"/>
          <p:cNvSpPr/>
          <p:nvPr/>
        </p:nvSpPr>
        <p:spPr bwMode="auto">
          <a:xfrm>
            <a:off x="3589694" y="1909354"/>
            <a:ext cx="1571636" cy="428628"/>
          </a:xfrm>
          <a:prstGeom prst="rect">
            <a:avLst/>
          </a:prstGeom>
          <a:solidFill>
            <a:srgbClr val="FFFFBD"/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smtClean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Iterator</a:t>
            </a: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cxnSp>
        <p:nvCxnSpPr>
          <p:cNvPr id="54" name="구부러진 연결선 53"/>
          <p:cNvCxnSpPr>
            <a:stCxn id="5" idx="0"/>
            <a:endCxn id="53" idx="2"/>
          </p:cNvCxnSpPr>
          <p:nvPr/>
        </p:nvCxnSpPr>
        <p:spPr bwMode="auto">
          <a:xfrm rot="5400000" flipH="1" flipV="1">
            <a:off x="4125479" y="2588015"/>
            <a:ext cx="500066" cy="1588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7" name="TextBox 56"/>
          <p:cNvSpPr txBox="1"/>
          <p:nvPr/>
        </p:nvSpPr>
        <p:spPr>
          <a:xfrm>
            <a:off x="3589694" y="2505000"/>
            <a:ext cx="8572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solidFill>
                  <a:schemeClr val="tx1">
                    <a:lumMod val="50000"/>
                  </a:schemeClr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요소 열거</a:t>
            </a:r>
            <a:endParaRPr lang="ko-KR" altLang="en-US" sz="1100">
              <a:solidFill>
                <a:schemeClr val="tx1">
                  <a:lumMod val="50000"/>
                </a:schemeClr>
              </a:solidFill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cxnSp>
        <p:nvCxnSpPr>
          <p:cNvPr id="58" name="구부러진 연결선 57"/>
          <p:cNvCxnSpPr>
            <a:stCxn id="38" idx="0"/>
            <a:endCxn id="72" idx="3"/>
          </p:cNvCxnSpPr>
          <p:nvPr/>
        </p:nvCxnSpPr>
        <p:spPr bwMode="auto">
          <a:xfrm rot="16200000" flipV="1">
            <a:off x="5965008" y="1498586"/>
            <a:ext cx="535785" cy="2143140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1" name="TextBox 60"/>
          <p:cNvSpPr txBox="1"/>
          <p:nvPr/>
        </p:nvSpPr>
        <p:spPr>
          <a:xfrm>
            <a:off x="5518520" y="2337982"/>
            <a:ext cx="8572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solidFill>
                  <a:schemeClr val="tx1">
                    <a:lumMod val="50000"/>
                  </a:schemeClr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횡단 정의</a:t>
            </a:r>
            <a:endParaRPr lang="ko-KR" altLang="en-US" sz="1100">
              <a:solidFill>
                <a:schemeClr val="tx1">
                  <a:lumMod val="50000"/>
                </a:schemeClr>
              </a:solidFill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62" name="직사각형 61"/>
          <p:cNvSpPr/>
          <p:nvPr/>
        </p:nvSpPr>
        <p:spPr bwMode="auto">
          <a:xfrm>
            <a:off x="3589694" y="980660"/>
            <a:ext cx="1571636" cy="428628"/>
          </a:xfrm>
          <a:prstGeom prst="rect">
            <a:avLst/>
          </a:prstGeom>
          <a:solidFill>
            <a:srgbClr val="FFFFBD"/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Memento</a:t>
            </a: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cxnSp>
        <p:nvCxnSpPr>
          <p:cNvPr id="63" name="구부러진 연결선 62"/>
          <p:cNvCxnSpPr>
            <a:stCxn id="53" idx="0"/>
            <a:endCxn id="62" idx="2"/>
          </p:cNvCxnSpPr>
          <p:nvPr/>
        </p:nvCxnSpPr>
        <p:spPr bwMode="auto">
          <a:xfrm rot="5400000" flipH="1" flipV="1">
            <a:off x="4125479" y="1659321"/>
            <a:ext cx="500066" cy="1588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5" name="TextBox 64"/>
          <p:cNvSpPr txBox="1"/>
          <p:nvPr/>
        </p:nvSpPr>
        <p:spPr>
          <a:xfrm>
            <a:off x="3518256" y="1480726"/>
            <a:ext cx="8572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smtClean="0">
                <a:solidFill>
                  <a:schemeClr val="tx1">
                    <a:lumMod val="50000"/>
                  </a:schemeClr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반복상태저장</a:t>
            </a:r>
            <a:endParaRPr lang="ko-KR" altLang="en-US" sz="1100">
              <a:solidFill>
                <a:schemeClr val="tx1">
                  <a:lumMod val="50000"/>
                </a:schemeClr>
              </a:solidFill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67" name="직사각형 66"/>
          <p:cNvSpPr/>
          <p:nvPr/>
        </p:nvSpPr>
        <p:spPr bwMode="auto">
          <a:xfrm>
            <a:off x="6518652" y="1909354"/>
            <a:ext cx="1571636" cy="428628"/>
          </a:xfrm>
          <a:prstGeom prst="rect">
            <a:avLst/>
          </a:prstGeom>
          <a:solidFill>
            <a:srgbClr val="FFFFBD"/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smtClean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Command</a:t>
            </a: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cxnSp>
        <p:nvCxnSpPr>
          <p:cNvPr id="68" name="구부러진 연결선 57"/>
          <p:cNvCxnSpPr>
            <a:stCxn id="67" idx="1"/>
            <a:endCxn id="75" idx="0"/>
          </p:cNvCxnSpPr>
          <p:nvPr/>
        </p:nvCxnSpPr>
        <p:spPr bwMode="auto">
          <a:xfrm rot="10800000" flipV="1">
            <a:off x="4768422" y="2123668"/>
            <a:ext cx="1750231" cy="714380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2" name="직사각형 71"/>
          <p:cNvSpPr/>
          <p:nvPr/>
        </p:nvSpPr>
        <p:spPr bwMode="auto">
          <a:xfrm>
            <a:off x="4947016" y="2266544"/>
            <a:ext cx="214314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518520" y="1909354"/>
            <a:ext cx="8572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solidFill>
                  <a:schemeClr val="tx1">
                    <a:lumMod val="50000"/>
                  </a:schemeClr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복합 사용</a:t>
            </a:r>
            <a:endParaRPr lang="ko-KR" altLang="en-US" sz="1100">
              <a:solidFill>
                <a:schemeClr val="tx1">
                  <a:lumMod val="50000"/>
                </a:schemeClr>
              </a:solidFill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75" name="직사각형 74"/>
          <p:cNvSpPr/>
          <p:nvPr/>
        </p:nvSpPr>
        <p:spPr bwMode="auto">
          <a:xfrm>
            <a:off x="4661264" y="2838048"/>
            <a:ext cx="214314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cxnSp>
        <p:nvCxnSpPr>
          <p:cNvPr id="77" name="구부러진 연결선 57"/>
          <p:cNvCxnSpPr>
            <a:stCxn id="67" idx="0"/>
            <a:endCxn id="62" idx="3"/>
          </p:cNvCxnSpPr>
          <p:nvPr/>
        </p:nvCxnSpPr>
        <p:spPr bwMode="auto">
          <a:xfrm rot="16200000" flipV="1">
            <a:off x="5875710" y="480594"/>
            <a:ext cx="714380" cy="2143140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0" name="TextBox 79"/>
          <p:cNvSpPr txBox="1"/>
          <p:nvPr/>
        </p:nvSpPr>
        <p:spPr>
          <a:xfrm>
            <a:off x="6018586" y="1052098"/>
            <a:ext cx="11430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solidFill>
                  <a:schemeClr val="tx1">
                    <a:lumMod val="50000"/>
                  </a:schemeClr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이력곡선 회피</a:t>
            </a:r>
            <a:endParaRPr lang="ko-KR" altLang="en-US" sz="1100">
              <a:solidFill>
                <a:schemeClr val="tx1">
                  <a:lumMod val="50000"/>
                </a:schemeClr>
              </a:solidFill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82" name="직사각형 81"/>
          <p:cNvSpPr/>
          <p:nvPr/>
        </p:nvSpPr>
        <p:spPr bwMode="auto">
          <a:xfrm>
            <a:off x="6564672" y="4623998"/>
            <a:ext cx="1928826" cy="428628"/>
          </a:xfrm>
          <a:prstGeom prst="rect">
            <a:avLst/>
          </a:prstGeom>
          <a:solidFill>
            <a:srgbClr val="FFFFBD"/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dirty="0" smtClean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Chain of Responsibility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cxnSp>
        <p:nvCxnSpPr>
          <p:cNvPr id="83" name="구부러진 연결선 82"/>
          <p:cNvCxnSpPr>
            <a:stCxn id="82" idx="1"/>
            <a:endCxn id="35" idx="2"/>
          </p:cNvCxnSpPr>
          <p:nvPr/>
        </p:nvCxnSpPr>
        <p:spPr bwMode="auto">
          <a:xfrm rot="10800000">
            <a:off x="5054174" y="3266676"/>
            <a:ext cx="1510499" cy="1571636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8" name="TextBox 87"/>
          <p:cNvSpPr txBox="1"/>
          <p:nvPr/>
        </p:nvSpPr>
        <p:spPr>
          <a:xfrm>
            <a:off x="5447082" y="4362388"/>
            <a:ext cx="1214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solidFill>
                  <a:schemeClr val="tx1">
                    <a:lumMod val="50000"/>
                  </a:schemeClr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체인 정의</a:t>
            </a:r>
            <a:endParaRPr lang="ko-KR" altLang="en-US" sz="1100">
              <a:solidFill>
                <a:schemeClr val="tx1">
                  <a:lumMod val="50000"/>
                </a:schemeClr>
              </a:solidFill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89" name="직사각형 88"/>
          <p:cNvSpPr/>
          <p:nvPr/>
        </p:nvSpPr>
        <p:spPr bwMode="auto">
          <a:xfrm>
            <a:off x="660736" y="4909750"/>
            <a:ext cx="1571636" cy="428628"/>
          </a:xfrm>
          <a:prstGeom prst="rect">
            <a:avLst/>
          </a:prstGeom>
          <a:solidFill>
            <a:srgbClr val="FFFFBD"/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smtClean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TemplateMethod</a:t>
            </a: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cxnSp>
        <p:nvCxnSpPr>
          <p:cNvPr id="90" name="구부러진 연결선 89"/>
          <p:cNvCxnSpPr>
            <a:stCxn id="89" idx="0"/>
            <a:endCxn id="12" idx="2"/>
          </p:cNvCxnSpPr>
          <p:nvPr/>
        </p:nvCxnSpPr>
        <p:spPr bwMode="auto">
          <a:xfrm rot="5400000" flipH="1" flipV="1">
            <a:off x="1160802" y="4623998"/>
            <a:ext cx="571504" cy="1588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3" name="TextBox 92"/>
          <p:cNvSpPr txBox="1"/>
          <p:nvPr/>
        </p:nvSpPr>
        <p:spPr>
          <a:xfrm>
            <a:off x="589298" y="4409684"/>
            <a:ext cx="928694" cy="46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solidFill>
                  <a:schemeClr val="tx1">
                    <a:lumMod val="50000"/>
                  </a:schemeClr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알고리즘</a:t>
            </a:r>
            <a:endParaRPr lang="en-US" altLang="ko-KR" sz="1100" smtClean="0">
              <a:solidFill>
                <a:schemeClr val="tx1">
                  <a:lumMod val="50000"/>
                </a:schemeClr>
              </a:solidFill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r>
              <a:rPr lang="ko-KR" altLang="en-US" sz="1100" smtClean="0">
                <a:solidFill>
                  <a:schemeClr val="tx1">
                    <a:lumMod val="50000"/>
                  </a:schemeClr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스텝정의</a:t>
            </a:r>
            <a:endParaRPr lang="ko-KR" altLang="en-US" sz="1100">
              <a:solidFill>
                <a:schemeClr val="tx1">
                  <a:lumMod val="50000"/>
                </a:schemeClr>
              </a:solidFill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94" name="직사각형 93"/>
          <p:cNvSpPr/>
          <p:nvPr/>
        </p:nvSpPr>
        <p:spPr bwMode="auto">
          <a:xfrm>
            <a:off x="2160934" y="5481254"/>
            <a:ext cx="1571636" cy="428628"/>
          </a:xfrm>
          <a:prstGeom prst="rect">
            <a:avLst/>
          </a:prstGeom>
          <a:solidFill>
            <a:srgbClr val="FFFFBD"/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smtClean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Factory Method</a:t>
            </a: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cxnSp>
        <p:nvCxnSpPr>
          <p:cNvPr id="95" name="구부러진 연결선 94"/>
          <p:cNvCxnSpPr>
            <a:stCxn id="89" idx="2"/>
            <a:endCxn id="94" idx="1"/>
          </p:cNvCxnSpPr>
          <p:nvPr/>
        </p:nvCxnSpPr>
        <p:spPr bwMode="auto">
          <a:xfrm rot="16200000" flipH="1">
            <a:off x="1625149" y="5159783"/>
            <a:ext cx="357190" cy="714380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8" name="직사각형 97"/>
          <p:cNvSpPr/>
          <p:nvPr/>
        </p:nvSpPr>
        <p:spPr bwMode="auto">
          <a:xfrm>
            <a:off x="4350094" y="5481254"/>
            <a:ext cx="1571636" cy="428628"/>
          </a:xfrm>
          <a:prstGeom prst="rect">
            <a:avLst/>
          </a:prstGeom>
          <a:solidFill>
            <a:srgbClr val="FFFFBD"/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Abstract Factory</a:t>
            </a: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cxnSp>
        <p:nvCxnSpPr>
          <p:cNvPr id="99" name="구부러진 연결선 94"/>
          <p:cNvCxnSpPr>
            <a:stCxn id="98" idx="1"/>
            <a:endCxn id="94" idx="3"/>
          </p:cNvCxnSpPr>
          <p:nvPr/>
        </p:nvCxnSpPr>
        <p:spPr bwMode="auto">
          <a:xfrm rot="10800000">
            <a:off x="3732570" y="5695568"/>
            <a:ext cx="617524" cy="1588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2" name="직사각형 101"/>
          <p:cNvSpPr/>
          <p:nvPr/>
        </p:nvSpPr>
        <p:spPr bwMode="auto">
          <a:xfrm>
            <a:off x="6921862" y="5195502"/>
            <a:ext cx="1571636" cy="428628"/>
          </a:xfrm>
          <a:prstGeom prst="rect">
            <a:avLst/>
          </a:prstGeom>
          <a:solidFill>
            <a:srgbClr val="FFFFBD"/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Prototype</a:t>
            </a: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cxnSp>
        <p:nvCxnSpPr>
          <p:cNvPr id="103" name="구부러진 연결선 94"/>
          <p:cNvCxnSpPr>
            <a:stCxn id="98" idx="3"/>
            <a:endCxn id="102" idx="1"/>
          </p:cNvCxnSpPr>
          <p:nvPr/>
        </p:nvCxnSpPr>
        <p:spPr bwMode="auto">
          <a:xfrm flipV="1">
            <a:off x="5921730" y="5409816"/>
            <a:ext cx="1000132" cy="285752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6" name="직사각형 105"/>
          <p:cNvSpPr/>
          <p:nvPr/>
        </p:nvSpPr>
        <p:spPr bwMode="auto">
          <a:xfrm>
            <a:off x="6921862" y="5776530"/>
            <a:ext cx="1571636" cy="428628"/>
          </a:xfrm>
          <a:prstGeom prst="rect">
            <a:avLst/>
          </a:prstGeom>
          <a:solidFill>
            <a:srgbClr val="FFFFBD"/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Singleton</a:t>
            </a: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cxnSp>
        <p:nvCxnSpPr>
          <p:cNvPr id="107" name="구부러진 연결선 94"/>
          <p:cNvCxnSpPr>
            <a:stCxn id="98" idx="3"/>
            <a:endCxn id="106" idx="1"/>
          </p:cNvCxnSpPr>
          <p:nvPr/>
        </p:nvCxnSpPr>
        <p:spPr bwMode="auto">
          <a:xfrm>
            <a:off x="5921730" y="5695568"/>
            <a:ext cx="1000132" cy="295276"/>
          </a:xfrm>
          <a:prstGeom prst="straightConnector1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0" name="직사각형 109"/>
          <p:cNvSpPr/>
          <p:nvPr/>
        </p:nvSpPr>
        <p:spPr bwMode="auto">
          <a:xfrm>
            <a:off x="8993564" y="5195502"/>
            <a:ext cx="1571636" cy="428628"/>
          </a:xfrm>
          <a:prstGeom prst="rect">
            <a:avLst/>
          </a:prstGeom>
          <a:solidFill>
            <a:srgbClr val="FFFFBD"/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smtClean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Facade</a:t>
            </a: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cxnSp>
        <p:nvCxnSpPr>
          <p:cNvPr id="111" name="구부러진 연결선 94"/>
          <p:cNvCxnSpPr>
            <a:stCxn id="110" idx="2"/>
            <a:endCxn id="106" idx="3"/>
          </p:cNvCxnSpPr>
          <p:nvPr/>
        </p:nvCxnSpPr>
        <p:spPr bwMode="auto">
          <a:xfrm rot="5400000">
            <a:off x="8953083" y="5164545"/>
            <a:ext cx="366714" cy="1285884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4" name="TextBox 113"/>
          <p:cNvSpPr txBox="1"/>
          <p:nvPr/>
        </p:nvSpPr>
        <p:spPr>
          <a:xfrm>
            <a:off x="5850292" y="5909882"/>
            <a:ext cx="11430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solidFill>
                  <a:schemeClr val="tx1">
                    <a:lumMod val="50000"/>
                  </a:schemeClr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싱글인스턴스</a:t>
            </a:r>
            <a:endParaRPr lang="ko-KR" altLang="en-US" sz="1100">
              <a:solidFill>
                <a:schemeClr val="tx1">
                  <a:lumMod val="50000"/>
                </a:schemeClr>
              </a:solidFill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8636374" y="5934024"/>
            <a:ext cx="11430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solidFill>
                  <a:schemeClr val="tx1">
                    <a:lumMod val="50000"/>
                  </a:schemeClr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싱글인스턴스</a:t>
            </a:r>
            <a:endParaRPr lang="ko-KR" altLang="en-US" sz="1100">
              <a:solidFill>
                <a:schemeClr val="tx1">
                  <a:lumMod val="50000"/>
                </a:schemeClr>
              </a:solidFill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5778854" y="5052626"/>
            <a:ext cx="1143008" cy="46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solidFill>
                  <a:schemeClr val="tx1">
                    <a:lumMod val="50000"/>
                  </a:schemeClr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다양한</a:t>
            </a:r>
            <a:endParaRPr lang="en-US" altLang="ko-KR" sz="1100" smtClean="0">
              <a:solidFill>
                <a:schemeClr val="tx1">
                  <a:lumMod val="50000"/>
                </a:schemeClr>
              </a:solidFill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r>
              <a:rPr lang="ko-KR" altLang="en-US" sz="1100" smtClean="0">
                <a:solidFill>
                  <a:schemeClr val="tx1">
                    <a:lumMod val="50000"/>
                  </a:schemeClr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구성설정</a:t>
            </a:r>
            <a:endParaRPr lang="ko-KR" altLang="en-US" sz="1100">
              <a:solidFill>
                <a:schemeClr val="tx1">
                  <a:lumMod val="50000"/>
                </a:schemeClr>
              </a:solidFill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117" name="직사각형 116"/>
          <p:cNvSpPr/>
          <p:nvPr/>
        </p:nvSpPr>
        <p:spPr bwMode="auto">
          <a:xfrm>
            <a:off x="8993564" y="4623998"/>
            <a:ext cx="1571636" cy="428628"/>
          </a:xfrm>
          <a:prstGeom prst="rect">
            <a:avLst/>
          </a:prstGeom>
          <a:solidFill>
            <a:srgbClr val="FFFFBD"/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smtClean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Observer</a:t>
            </a: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118" name="직사각형 117"/>
          <p:cNvSpPr/>
          <p:nvPr/>
        </p:nvSpPr>
        <p:spPr bwMode="auto">
          <a:xfrm>
            <a:off x="8993564" y="3412725"/>
            <a:ext cx="1571636" cy="428628"/>
          </a:xfrm>
          <a:prstGeom prst="rect">
            <a:avLst/>
          </a:prstGeom>
          <a:solidFill>
            <a:srgbClr val="FFFFBD"/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smtClean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Mediator</a:t>
            </a: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cxnSp>
        <p:nvCxnSpPr>
          <p:cNvPr id="119" name="구부러진 연결선 118"/>
          <p:cNvCxnSpPr>
            <a:stCxn id="117" idx="0"/>
            <a:endCxn id="118" idx="2"/>
          </p:cNvCxnSpPr>
          <p:nvPr/>
        </p:nvCxnSpPr>
        <p:spPr bwMode="auto">
          <a:xfrm rot="5400000" flipH="1" flipV="1">
            <a:off x="9388060" y="4232676"/>
            <a:ext cx="782645" cy="1588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2" name="TextBox 121"/>
          <p:cNvSpPr txBox="1"/>
          <p:nvPr/>
        </p:nvSpPr>
        <p:spPr>
          <a:xfrm>
            <a:off x="8952262" y="3981056"/>
            <a:ext cx="827120" cy="54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000"/>
              </a:lnSpc>
            </a:pPr>
            <a:r>
              <a:rPr lang="ko-KR" altLang="en-US" sz="1100" smtClean="0">
                <a:solidFill>
                  <a:schemeClr val="tx1">
                    <a:lumMod val="50000"/>
                  </a:schemeClr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복잡한</a:t>
            </a:r>
            <a:endParaRPr lang="en-US" altLang="ko-KR" sz="1100" smtClean="0">
              <a:solidFill>
                <a:schemeClr val="tx1">
                  <a:lumMod val="50000"/>
                </a:schemeClr>
              </a:solidFill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algn="r">
              <a:lnSpc>
                <a:spcPts val="1000"/>
              </a:lnSpc>
            </a:pPr>
            <a:r>
              <a:rPr lang="ko-KR" altLang="en-US" sz="1100" smtClean="0">
                <a:solidFill>
                  <a:schemeClr val="tx1">
                    <a:lumMod val="50000"/>
                  </a:schemeClr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의존성</a:t>
            </a:r>
            <a:endParaRPr lang="en-US" altLang="ko-KR" sz="1100" smtClean="0">
              <a:solidFill>
                <a:schemeClr val="tx1">
                  <a:lumMod val="50000"/>
                </a:schemeClr>
              </a:solidFill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algn="r">
              <a:lnSpc>
                <a:spcPts val="1000"/>
              </a:lnSpc>
            </a:pPr>
            <a:r>
              <a:rPr lang="ko-KR" altLang="en-US" sz="1100" smtClean="0">
                <a:solidFill>
                  <a:schemeClr val="tx1">
                    <a:lumMod val="50000"/>
                  </a:schemeClr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관리</a:t>
            </a:r>
            <a:endParaRPr lang="ko-KR" altLang="en-US" sz="1100">
              <a:solidFill>
                <a:schemeClr val="tx1">
                  <a:lumMod val="50000"/>
                </a:schemeClr>
              </a:solidFill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123" name="직사각형 122"/>
          <p:cNvSpPr/>
          <p:nvPr/>
        </p:nvSpPr>
        <p:spPr bwMode="auto">
          <a:xfrm>
            <a:off x="8993564" y="2838048"/>
            <a:ext cx="1571636" cy="428628"/>
          </a:xfrm>
          <a:prstGeom prst="rect">
            <a:avLst/>
          </a:prstGeom>
          <a:solidFill>
            <a:srgbClr val="FFFFBD"/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smtClean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Bridge</a:t>
            </a: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124" name="직사각형 123"/>
          <p:cNvSpPr/>
          <p:nvPr/>
        </p:nvSpPr>
        <p:spPr bwMode="auto">
          <a:xfrm>
            <a:off x="8993564" y="2337982"/>
            <a:ext cx="1571636" cy="428628"/>
          </a:xfrm>
          <a:prstGeom prst="rect">
            <a:avLst/>
          </a:prstGeom>
          <a:solidFill>
            <a:srgbClr val="FFFFBD"/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smtClean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Adaptor</a:t>
            </a: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125" name="직사각형 124"/>
          <p:cNvSpPr/>
          <p:nvPr/>
        </p:nvSpPr>
        <p:spPr bwMode="auto">
          <a:xfrm>
            <a:off x="8993564" y="1837916"/>
            <a:ext cx="1571636" cy="428628"/>
          </a:xfrm>
          <a:prstGeom prst="rect">
            <a:avLst/>
          </a:prstGeom>
          <a:solidFill>
            <a:srgbClr val="FFFFBD"/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smtClean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Proxy</a:t>
            </a: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126" name="직사각형 125"/>
          <p:cNvSpPr/>
          <p:nvPr/>
        </p:nvSpPr>
        <p:spPr bwMode="auto">
          <a:xfrm>
            <a:off x="706756" y="1909354"/>
            <a:ext cx="1571636" cy="428628"/>
          </a:xfrm>
          <a:prstGeom prst="rect">
            <a:avLst/>
          </a:prstGeom>
          <a:solidFill>
            <a:srgbClr val="FFFFBD"/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smtClean="0">
                <a:solidFill>
                  <a:schemeClr val="tx1"/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Builder</a:t>
            </a: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cxnSp>
        <p:nvCxnSpPr>
          <p:cNvPr id="127" name="구부러진 연결선 126"/>
          <p:cNvCxnSpPr>
            <a:stCxn id="129" idx="0"/>
            <a:endCxn id="126" idx="3"/>
          </p:cNvCxnSpPr>
          <p:nvPr/>
        </p:nvCxnSpPr>
        <p:spPr bwMode="auto">
          <a:xfrm rot="16200000" flipV="1">
            <a:off x="2653442" y="1748618"/>
            <a:ext cx="714380" cy="1464479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9" name="직사각형 128"/>
          <p:cNvSpPr/>
          <p:nvPr/>
        </p:nvSpPr>
        <p:spPr bwMode="auto">
          <a:xfrm>
            <a:off x="3635714" y="2838048"/>
            <a:ext cx="214314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2206954" y="2337982"/>
            <a:ext cx="1214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mtClean="0">
                <a:solidFill>
                  <a:schemeClr val="tx1">
                    <a:lumMod val="50000"/>
                  </a:schemeClr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Composite </a:t>
            </a:r>
            <a:r>
              <a:rPr lang="ko-KR" altLang="en-US" sz="1100" smtClean="0">
                <a:solidFill>
                  <a:schemeClr val="tx1">
                    <a:lumMod val="50000"/>
                  </a:schemeClr>
                </a:solidFill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생성</a:t>
            </a:r>
            <a:endParaRPr lang="ko-KR" altLang="en-US" sz="1100">
              <a:solidFill>
                <a:schemeClr val="tx1">
                  <a:lumMod val="50000"/>
                </a:schemeClr>
              </a:solidFill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5.10 </a:t>
            </a:r>
            <a:r>
              <a:rPr lang="en-US" altLang="ko-KR" dirty="0" err="1" smtClean="0"/>
              <a:t>ls</a:t>
            </a:r>
            <a:r>
              <a:rPr lang="en-US" altLang="ko-KR" dirty="0" smtClean="0"/>
              <a:t>, cat </a:t>
            </a:r>
            <a:r>
              <a:rPr lang="ko-KR" altLang="en-US" dirty="0" smtClean="0"/>
              <a:t>설계</a:t>
            </a:r>
            <a:r>
              <a:rPr lang="en-US" altLang="ko-KR" dirty="0" smtClean="0"/>
              <a:t>(5/5)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Visitor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를 활용한 </a:t>
            </a:r>
            <a:r>
              <a:rPr lang="en-US" altLang="ko-KR" sz="1800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ls,cat</a:t>
            </a: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설계 모델</a:t>
            </a:r>
            <a:endParaRPr lang="ko-KR" altLang="en-US" sz="18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2952732" y="1556740"/>
            <a:ext cx="2000264" cy="42862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300" b="1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Node</a:t>
            </a:r>
            <a:endParaRPr kumimoji="1" lang="ko-KR" altLang="en-US" sz="13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2952732" y="1985368"/>
            <a:ext cx="2000264" cy="14287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3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2952732" y="2128244"/>
            <a:ext cx="2000264" cy="42862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3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</a:t>
            </a:r>
            <a:r>
              <a:rPr lang="en-US" altLang="ko-KR" sz="13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accept(Visitor):void</a:t>
            </a:r>
            <a:endParaRPr kumimoji="1" lang="ko-KR" altLang="en-US" sz="13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이등변 삼각형 7"/>
          <p:cNvSpPr/>
          <p:nvPr/>
        </p:nvSpPr>
        <p:spPr bwMode="auto">
          <a:xfrm>
            <a:off x="3840187" y="2556872"/>
            <a:ext cx="214314" cy="214314"/>
          </a:xfrm>
          <a:prstGeom prst="triangle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9" name="꺾인 연결선 8"/>
          <p:cNvCxnSpPr>
            <a:stCxn id="12" idx="0"/>
            <a:endCxn id="8" idx="3"/>
          </p:cNvCxnSpPr>
          <p:nvPr/>
        </p:nvCxnSpPr>
        <p:spPr bwMode="auto">
          <a:xfrm rot="16200000" flipV="1">
            <a:off x="3771509" y="2947021"/>
            <a:ext cx="357190" cy="5520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직사각형 9"/>
          <p:cNvSpPr/>
          <p:nvPr/>
        </p:nvSpPr>
        <p:spPr bwMode="auto">
          <a:xfrm>
            <a:off x="1238220" y="3128376"/>
            <a:ext cx="1714512" cy="42862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Folder</a:t>
            </a: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1238220" y="3557004"/>
            <a:ext cx="1714512" cy="14287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endParaRPr lang="ko-KR" altLang="en-US" sz="1200" b="1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3095608" y="3128376"/>
            <a:ext cx="1714512" cy="42862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File</a:t>
            </a: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3095608" y="3557004"/>
            <a:ext cx="1714512" cy="14287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endParaRPr lang="ko-KR" altLang="en-US" sz="1200" b="1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4952996" y="3128376"/>
            <a:ext cx="1714512" cy="42862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Link</a:t>
            </a: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4952996" y="3557004"/>
            <a:ext cx="1714512" cy="14287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endParaRPr lang="ko-KR" altLang="en-US" sz="1200" b="1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6" name="꺾인 연결선 15"/>
          <p:cNvCxnSpPr>
            <a:stCxn id="14" idx="3"/>
            <a:endCxn id="7" idx="3"/>
          </p:cNvCxnSpPr>
          <p:nvPr/>
        </p:nvCxnSpPr>
        <p:spPr bwMode="auto">
          <a:xfrm flipH="1" flipV="1">
            <a:off x="4952996" y="2342558"/>
            <a:ext cx="1714512" cy="1000132"/>
          </a:xfrm>
          <a:prstGeom prst="bentConnector3">
            <a:avLst>
              <a:gd name="adj1" fmla="val -13333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꺾인 연결선 16"/>
          <p:cNvCxnSpPr>
            <a:stCxn id="14" idx="0"/>
            <a:endCxn id="8" idx="3"/>
          </p:cNvCxnSpPr>
          <p:nvPr/>
        </p:nvCxnSpPr>
        <p:spPr bwMode="auto">
          <a:xfrm rot="16200000" flipV="1">
            <a:off x="4700203" y="2018327"/>
            <a:ext cx="357190" cy="186290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꺾인 연결선 17"/>
          <p:cNvCxnSpPr>
            <a:stCxn id="10" idx="0"/>
            <a:endCxn id="8" idx="3"/>
          </p:cNvCxnSpPr>
          <p:nvPr/>
        </p:nvCxnSpPr>
        <p:spPr bwMode="auto">
          <a:xfrm rot="5400000" flipH="1" flipV="1">
            <a:off x="2842815" y="2023847"/>
            <a:ext cx="357190" cy="185186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4983195" y="2065559"/>
            <a:ext cx="1143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-realSubject</a:t>
            </a:r>
            <a:endParaRPr lang="ko-KR" altLang="en-US" sz="120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83195" y="2351311"/>
            <a:ext cx="500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20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67508" y="3351443"/>
            <a:ext cx="500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0..*</a:t>
            </a:r>
            <a:endParaRPr lang="ko-KR" altLang="en-US" sz="120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2" name="꺾인 연결선 21"/>
          <p:cNvCxnSpPr>
            <a:stCxn id="10" idx="1"/>
            <a:endCxn id="7" idx="1"/>
          </p:cNvCxnSpPr>
          <p:nvPr/>
        </p:nvCxnSpPr>
        <p:spPr bwMode="auto">
          <a:xfrm rot="10800000" flipH="1">
            <a:off x="1238220" y="2342558"/>
            <a:ext cx="1714512" cy="1000132"/>
          </a:xfrm>
          <a:prstGeom prst="bentConnector3">
            <a:avLst>
              <a:gd name="adj1" fmla="val -13333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1911361" y="2065559"/>
            <a:ext cx="928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-children</a:t>
            </a:r>
            <a:endParaRPr lang="ko-KR" altLang="en-US" sz="120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339989" y="2342558"/>
            <a:ext cx="500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0..*</a:t>
            </a:r>
            <a:endParaRPr lang="ko-KR" altLang="en-US" sz="120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8154" y="3351443"/>
            <a:ext cx="500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20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1238220" y="3699880"/>
            <a:ext cx="1714512" cy="14287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t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lang="en-US" altLang="ko-KR" sz="1300" b="1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3095608" y="3699880"/>
            <a:ext cx="1714512" cy="14287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t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3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4952996" y="3699880"/>
            <a:ext cx="1714512" cy="14287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t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3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7596202" y="3199814"/>
            <a:ext cx="2000264" cy="42862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300" b="1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Visitor</a:t>
            </a:r>
            <a:endParaRPr kumimoji="1" lang="ko-KR" altLang="en-US" sz="13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7596202" y="3628442"/>
            <a:ext cx="2000264" cy="14287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3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7596202" y="3771318"/>
            <a:ext cx="2000264" cy="7143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3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</a:t>
            </a:r>
            <a:r>
              <a:rPr lang="en-US" altLang="ko-KR" sz="13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visit(File):void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3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+visit(Folder):void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3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+visit(Link):void</a:t>
            </a:r>
            <a:endParaRPr kumimoji="1" lang="ko-KR" altLang="en-US" sz="13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직사각형 56"/>
          <p:cNvSpPr/>
          <p:nvPr/>
        </p:nvSpPr>
        <p:spPr bwMode="auto">
          <a:xfrm>
            <a:off x="6524632" y="4914326"/>
            <a:ext cx="2000264" cy="42862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300" b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CatVisitor</a:t>
            </a:r>
            <a:endParaRPr kumimoji="1" lang="ko-KR" altLang="en-US" sz="13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직사각형 57"/>
          <p:cNvSpPr/>
          <p:nvPr/>
        </p:nvSpPr>
        <p:spPr bwMode="auto">
          <a:xfrm>
            <a:off x="6524632" y="5342954"/>
            <a:ext cx="2000264" cy="14287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3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직사각형 58"/>
          <p:cNvSpPr/>
          <p:nvPr/>
        </p:nvSpPr>
        <p:spPr bwMode="auto">
          <a:xfrm>
            <a:off x="6524632" y="5485830"/>
            <a:ext cx="2000264" cy="78581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3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</a:t>
            </a:r>
            <a:r>
              <a:rPr lang="en-US" altLang="ko-KR" sz="13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visit(File):void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3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+visit(Folder):void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3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+visit(Link):void</a:t>
            </a:r>
            <a:endParaRPr kumimoji="1" lang="ko-KR" altLang="en-US" sz="13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8667772" y="4914326"/>
            <a:ext cx="2000264" cy="42862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300" b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LsVisitor</a:t>
            </a:r>
            <a:endParaRPr kumimoji="1" lang="ko-KR" altLang="en-US" sz="13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8667772" y="5342954"/>
            <a:ext cx="2000264" cy="14287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3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직사각형 61"/>
          <p:cNvSpPr/>
          <p:nvPr/>
        </p:nvSpPr>
        <p:spPr bwMode="auto">
          <a:xfrm>
            <a:off x="8667772" y="5485830"/>
            <a:ext cx="2000264" cy="78581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3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</a:t>
            </a:r>
            <a:r>
              <a:rPr lang="en-US" altLang="ko-KR" sz="13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visit(File):void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3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+visit(Folder):void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3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+visit(Link):void</a:t>
            </a:r>
            <a:endParaRPr kumimoji="1" lang="ko-KR" altLang="en-US" sz="13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이등변 삼각형 76"/>
          <p:cNvSpPr/>
          <p:nvPr/>
        </p:nvSpPr>
        <p:spPr bwMode="auto">
          <a:xfrm>
            <a:off x="8524896" y="4485698"/>
            <a:ext cx="214314" cy="214314"/>
          </a:xfrm>
          <a:prstGeom prst="triangle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8" name="꺾인 연결선 77"/>
          <p:cNvCxnSpPr>
            <a:stCxn id="60" idx="0"/>
            <a:endCxn id="77" idx="3"/>
          </p:cNvCxnSpPr>
          <p:nvPr/>
        </p:nvCxnSpPr>
        <p:spPr bwMode="auto">
          <a:xfrm rot="16200000" flipV="1">
            <a:off x="9042822" y="4289243"/>
            <a:ext cx="214314" cy="103585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1" name="꺾인 연결선 80"/>
          <p:cNvCxnSpPr>
            <a:stCxn id="57" idx="0"/>
            <a:endCxn id="77" idx="3"/>
          </p:cNvCxnSpPr>
          <p:nvPr/>
        </p:nvCxnSpPr>
        <p:spPr bwMode="auto">
          <a:xfrm rot="5400000" flipH="1" flipV="1">
            <a:off x="7971251" y="4253525"/>
            <a:ext cx="214314" cy="1107289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4" name="꺾인 연결선 83"/>
          <p:cNvCxnSpPr>
            <a:stCxn id="37" idx="1"/>
            <a:endCxn id="28" idx="2"/>
          </p:cNvCxnSpPr>
          <p:nvPr/>
        </p:nvCxnSpPr>
        <p:spPr bwMode="auto">
          <a:xfrm rot="10800000">
            <a:off x="5810252" y="3842756"/>
            <a:ext cx="1785950" cy="285752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87" name="꺾인 연결선 83"/>
          <p:cNvCxnSpPr>
            <a:stCxn id="37" idx="1"/>
            <a:endCxn id="27" idx="2"/>
          </p:cNvCxnSpPr>
          <p:nvPr/>
        </p:nvCxnSpPr>
        <p:spPr bwMode="auto">
          <a:xfrm rot="10800000">
            <a:off x="3952864" y="3842756"/>
            <a:ext cx="3643338" cy="285752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90" name="꺾인 연결선 83"/>
          <p:cNvCxnSpPr>
            <a:stCxn id="37" idx="1"/>
            <a:endCxn id="26" idx="2"/>
          </p:cNvCxnSpPr>
          <p:nvPr/>
        </p:nvCxnSpPr>
        <p:spPr bwMode="auto">
          <a:xfrm rot="10800000">
            <a:off x="2095476" y="3842756"/>
            <a:ext cx="5500726" cy="285752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>
                <a:lumMod val="75000"/>
              </a:schemeClr>
            </a:solidFill>
            <a:prstDash val="sysDash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5.11 </a:t>
            </a:r>
            <a:r>
              <a:rPr lang="ko-KR" altLang="en-US" dirty="0" smtClean="0"/>
              <a:t>요약 </a:t>
            </a:r>
            <a:r>
              <a:rPr lang="en-US" altLang="ko-KR" dirty="0" smtClean="0"/>
              <a:t>(</a:t>
            </a:r>
            <a:r>
              <a:rPr lang="ko-KR" altLang="en-US" dirty="0" smtClean="0"/>
              <a:t>패턴 기반 설계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패턴을 통한 문제해결은 설계 속도를 높여준다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</a:p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패턴은 문제의 본질을 빨리 파악하도록 도와준다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</a:p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패턴은 응용하거나 조합하여 사용한다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pic>
        <p:nvPicPr>
          <p:cNvPr id="137218" name="Picture 2" descr="http://www.bitsnpieces.net/images/bits'npieces/Stars%20Around%20the%20Garden%20-%20Season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66414" y="3644900"/>
            <a:ext cx="1744648" cy="2006897"/>
          </a:xfrm>
          <a:prstGeom prst="rect">
            <a:avLst/>
          </a:prstGeom>
          <a:noFill/>
        </p:spPr>
      </p:pic>
      <p:pic>
        <p:nvPicPr>
          <p:cNvPr id="6" name="Picture 2" descr="http://www.bitsnpieces.net/images/bits'npieces/Stars%20Around%20the%20Garden%20-%20Season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38682" y="3646486"/>
            <a:ext cx="1744648" cy="2006897"/>
          </a:xfrm>
          <a:prstGeom prst="rect">
            <a:avLst/>
          </a:prstGeom>
          <a:noFill/>
        </p:spPr>
      </p:pic>
      <p:pic>
        <p:nvPicPr>
          <p:cNvPr id="7" name="Picture 2" descr="http://www.bitsnpieces.net/images/bits'npieces/Stars%20Around%20the%20Garden%20-%20Season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24038" y="3646486"/>
            <a:ext cx="1744648" cy="200689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참고 도서</a:t>
            </a:r>
            <a:r>
              <a:rPr lang="en-US" altLang="ko-KR" dirty="0" smtClean="0"/>
              <a:t>(Reference books)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ko-KR" sz="1600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Applied Java Patterns, Stephen </a:t>
            </a:r>
            <a:r>
              <a:rPr lang="en-US" altLang="ko-KR" sz="1600" dirty="0" err="1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Stelting</a:t>
            </a:r>
            <a:r>
              <a:rPr lang="en-US" altLang="ko-KR" sz="1600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 </a:t>
            </a:r>
            <a:r>
              <a:rPr lang="ko-KR" altLang="en-US" sz="1600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외</a:t>
            </a:r>
            <a:r>
              <a:rPr lang="en-US" altLang="ko-KR" sz="1600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, PH PTR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1600" dirty="0" err="1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GoF</a:t>
            </a:r>
            <a:r>
              <a:rPr lang="en-US" altLang="ko-KR" sz="1600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 Design Patterns, Erich Gamma </a:t>
            </a:r>
            <a:r>
              <a:rPr lang="ko-KR" altLang="en-US" sz="1600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외</a:t>
            </a:r>
            <a:r>
              <a:rPr lang="en-US" altLang="ko-KR" sz="1600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, Addison-Wesley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1600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Design Patterns Explained 2</a:t>
            </a:r>
            <a:r>
              <a:rPr lang="en-US" altLang="ko-KR" sz="1600" baseline="30000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nd</a:t>
            </a:r>
            <a:r>
              <a:rPr lang="en-US" altLang="ko-KR" sz="1600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 edition, Alan </a:t>
            </a:r>
            <a:r>
              <a:rPr lang="en-US" altLang="ko-KR" sz="1600" dirty="0" err="1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Shallowway</a:t>
            </a:r>
            <a:r>
              <a:rPr lang="ko-KR" altLang="en-US" sz="1600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외</a:t>
            </a:r>
            <a:r>
              <a:rPr lang="en-US" altLang="ko-KR" sz="1600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, Addison-Wesley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1600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Head First Design Patterns, Eric Freeman </a:t>
            </a:r>
            <a:r>
              <a:rPr lang="ko-KR" altLang="en-US" sz="1600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외</a:t>
            </a:r>
            <a:r>
              <a:rPr lang="en-US" altLang="ko-KR" sz="1600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, O’REILLY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1600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Software Architecture Design Patterns in Java, </a:t>
            </a:r>
            <a:r>
              <a:rPr lang="en-US" altLang="ko-KR" sz="1600" dirty="0" err="1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Partha</a:t>
            </a:r>
            <a:r>
              <a:rPr lang="en-US" altLang="ko-KR" sz="1600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 </a:t>
            </a:r>
            <a:r>
              <a:rPr lang="en-US" altLang="ko-KR" sz="1600" dirty="0" err="1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Kuchana</a:t>
            </a:r>
            <a:r>
              <a:rPr lang="en-US" altLang="ko-KR" sz="1600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, AUERBACH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1600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Java Enterprise Design Patterns vol. 3, Mark Grand, WILEY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1600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Patterns in Java vol. 2, Mark Grand, WILEY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1600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Java Design Patterns, James W. Cooper, Addison-Wesley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1600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Pattern Hatching: Design Patterns Applied, John M. </a:t>
            </a:r>
            <a:r>
              <a:rPr lang="en-US" altLang="ko-KR" sz="1600" dirty="0" err="1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Vlissides</a:t>
            </a:r>
            <a:r>
              <a:rPr lang="en-US" altLang="ko-KR" sz="1600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, Addison-Wesley</a:t>
            </a:r>
          </a:p>
        </p:txBody>
      </p:sp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End</a:t>
            </a:r>
            <a:r>
              <a:rPr lang="en-US" altLang="ko-KR" baseline="0" dirty="0" smtClean="0"/>
              <a:t> of </a:t>
            </a:r>
            <a:r>
              <a:rPr lang="en-US" altLang="ko-KR" dirty="0" smtClean="0"/>
              <a:t>Tutorial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699279" y="1988800"/>
            <a:ext cx="36856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ko-KR" altLang="en-US" sz="5400" b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Optima" pitchFamily="34" charset="0"/>
                <a:ea typeface="가는각진제목체" pitchFamily="18" charset="-127"/>
              </a:rPr>
              <a:t>감사합니다</a:t>
            </a:r>
            <a:r>
              <a:rPr kumimoji="0" lang="en-US" altLang="ko-KR" sz="5400" b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Optima" pitchFamily="34" charset="0"/>
                <a:ea typeface="가는각진제목체" pitchFamily="18" charset="-127"/>
              </a:rPr>
              <a:t>....</a:t>
            </a:r>
            <a:endParaRPr kumimoji="0" lang="en-US" altLang="ko-KR" sz="5400" b="1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Optima" pitchFamily="34" charset="0"/>
              <a:ea typeface="가는각진제목체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3724250" y="2905780"/>
            <a:ext cx="4320600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l" defTabSz="708025" eaLnBrk="0" latinLnBrk="0" hangingPunct="0">
              <a:spcBef>
                <a:spcPts val="0"/>
              </a:spcBef>
              <a:buClr>
                <a:srgbClr val="006699"/>
              </a:buClr>
              <a:buFont typeface="Wingdings" pitchFamily="2" charset="2"/>
              <a:buChar char="v"/>
            </a:pPr>
            <a:r>
              <a:rPr kumimoji="0" lang="ko-KR" altLang="en-US" sz="1400" b="1" dirty="0" smtClean="0">
                <a:solidFill>
                  <a:srgbClr val="000000"/>
                </a:solidFill>
                <a:latin typeface="Optima"/>
                <a:ea typeface="가는각진제목체"/>
              </a:rPr>
              <a:t> </a:t>
            </a:r>
            <a:r>
              <a:rPr kumimoji="0" lang="ko-KR" altLang="en-US" sz="1400" b="1" dirty="0" err="1" smtClean="0">
                <a:solidFill>
                  <a:srgbClr val="000000"/>
                </a:solidFill>
                <a:latin typeface="Optima"/>
                <a:ea typeface="가는각진제목체"/>
              </a:rPr>
              <a:t>넥스트리소프트</a:t>
            </a:r>
            <a:r>
              <a:rPr kumimoji="0" lang="en-US" altLang="ko-KR" sz="1400" b="1" dirty="0" smtClean="0">
                <a:solidFill>
                  <a:srgbClr val="000000"/>
                </a:solidFill>
                <a:latin typeface="Optima"/>
                <a:ea typeface="가는각진제목체"/>
              </a:rPr>
              <a:t>(</a:t>
            </a:r>
            <a:r>
              <a:rPr kumimoji="0" lang="ko-KR" altLang="en-US" sz="1400" b="1" dirty="0" smtClean="0">
                <a:solidFill>
                  <a:srgbClr val="000000"/>
                </a:solidFill>
                <a:latin typeface="Optima"/>
                <a:ea typeface="가는각진제목체"/>
              </a:rPr>
              <a:t>주</a:t>
            </a:r>
            <a:r>
              <a:rPr kumimoji="0" lang="en-US" altLang="ko-KR" sz="1400" b="1" dirty="0" smtClean="0">
                <a:solidFill>
                  <a:srgbClr val="000000"/>
                </a:solidFill>
                <a:latin typeface="Optima"/>
                <a:ea typeface="가는각진제목체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54811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1.3.5 </a:t>
            </a:r>
            <a:r>
              <a:rPr lang="ko-KR" altLang="en-US" dirty="0" smtClean="0"/>
              <a:t>디자인 패턴 키워드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298714"/>
              </p:ext>
            </p:extLst>
          </p:nvPr>
        </p:nvGraphicFramePr>
        <p:xfrm>
          <a:off x="649288" y="1052670"/>
          <a:ext cx="9661557" cy="5036121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231874"/>
                <a:gridCol w="2000264"/>
                <a:gridCol w="6429419"/>
              </a:tblGrid>
              <a:tr h="18746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목적</a:t>
                      </a:r>
                      <a:endParaRPr lang="en-US" sz="1200" b="1" dirty="0"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/>
                </a:tc>
                <a:tc>
                  <a:txBody>
                    <a:bodyPr/>
                    <a:lstStyle/>
                    <a:p>
                      <a:r>
                        <a:rPr lang="ko-KR" altLang="en-US" sz="1200" b="1" smtClean="0"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디자인 패턴</a:t>
                      </a:r>
                      <a:endParaRPr lang="en-US" sz="1200" b="1"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/>
                </a:tc>
                <a:tc>
                  <a:txBody>
                    <a:bodyPr/>
                    <a:lstStyle/>
                    <a:p>
                      <a:r>
                        <a:rPr lang="ko-KR" altLang="en-US" sz="1200" b="1" dirty="0" smtClean="0"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특징</a:t>
                      </a:r>
                      <a:endParaRPr lang="en-US" sz="1200" b="1" dirty="0"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/>
                </a:tc>
              </a:tr>
              <a:tr h="187465">
                <a:tc rowSpan="5"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생성 패턴</a:t>
                      </a:r>
                      <a:endParaRPr lang="en-US" sz="1200" b="1" dirty="0"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Abstract Factory </a:t>
                      </a:r>
                    </a:p>
                  </a:txBody>
                  <a:tcPr marL="36000" marR="36000" marT="11431" marB="114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상품 객체들의 패밀리</a:t>
                      </a:r>
                      <a:endParaRPr lang="en-US" sz="1200" b="1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chemeClr val="bg1"/>
                    </a:solidFill>
                  </a:tcPr>
                </a:tc>
              </a:tr>
              <a:tr h="1874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Builder </a:t>
                      </a:r>
                    </a:p>
                  </a:txBody>
                  <a:tcPr marL="36000" marR="36000" marT="11431" marB="114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복합 객체</a:t>
                      </a:r>
                      <a:r>
                        <a:rPr lang="ko-KR" altLang="en-US" sz="1200" b="1" baseline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 생성</a:t>
                      </a:r>
                      <a:endParaRPr lang="en-US" sz="1200" b="1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chemeClr val="bg1"/>
                    </a:solidFill>
                  </a:tcPr>
                </a:tc>
              </a:tr>
              <a:tr h="1874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Factory Method </a:t>
                      </a:r>
                    </a:p>
                  </a:txBody>
                  <a:tcPr marL="36000" marR="36000" marT="11431" marB="114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인스턴스화될 객체의 하위 클래스</a:t>
                      </a:r>
                      <a:endParaRPr lang="en-US" sz="1200" b="1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chemeClr val="bg1"/>
                    </a:solidFill>
                  </a:tcPr>
                </a:tc>
              </a:tr>
              <a:tr h="1874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Prototype </a:t>
                      </a:r>
                    </a:p>
                  </a:txBody>
                  <a:tcPr marL="36000" marR="36000" marT="11431" marB="114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인스턴스화 될 객체의 클래스</a:t>
                      </a:r>
                      <a:endParaRPr lang="en-US" sz="1200" b="1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chemeClr val="bg1"/>
                    </a:solidFill>
                  </a:tcPr>
                </a:tc>
              </a:tr>
              <a:tr h="1874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Singleton </a:t>
                      </a:r>
                    </a:p>
                  </a:txBody>
                  <a:tcPr marL="36000" marR="36000" marT="11431" marB="114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단일 인스턴스</a:t>
                      </a:r>
                      <a:endParaRPr lang="en-US" sz="1200" b="1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chemeClr val="bg1"/>
                    </a:solidFill>
                  </a:tcPr>
                </a:tc>
              </a:tr>
              <a:tr h="105163">
                <a:tc rowSpan="7"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구조 패턴</a:t>
                      </a:r>
                      <a:endParaRPr lang="en-US" sz="1200" b="1" dirty="0"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Adapter </a:t>
                      </a:r>
                    </a:p>
                  </a:txBody>
                  <a:tcPr marL="36000" marR="36000" marT="11431" marB="11431"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객체를 위한 인터페이스</a:t>
                      </a:r>
                      <a:endParaRPr lang="en-US" sz="1200" b="1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rgbClr val="FFFFBD"/>
                    </a:solidFill>
                  </a:tcPr>
                </a:tc>
              </a:tr>
              <a:tr h="1874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Bridge </a:t>
                      </a:r>
                    </a:p>
                  </a:txBody>
                  <a:tcPr marL="36000" marR="36000" marT="11431" marB="11431"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객체의 구현</a:t>
                      </a:r>
                      <a:endParaRPr lang="en-US" sz="1200" b="1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rgbClr val="FFFFBD"/>
                    </a:solidFill>
                  </a:tcPr>
                </a:tc>
              </a:tr>
              <a:tr h="1874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Composite </a:t>
                      </a:r>
                    </a:p>
                  </a:txBody>
                  <a:tcPr marL="36000" marR="36000" marT="11431" marB="11431"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객체구조와 객체의 복합체</a:t>
                      </a:r>
                      <a:endParaRPr lang="en-US" sz="1200" b="1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rgbClr val="FFFFBD"/>
                    </a:solidFill>
                  </a:tcPr>
                </a:tc>
              </a:tr>
              <a:tr h="1750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Decorator </a:t>
                      </a:r>
                    </a:p>
                  </a:txBody>
                  <a:tcPr marL="36000" marR="36000" marT="11431" marB="11431"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상속없이 객체에 책임추가 </a:t>
                      </a:r>
                      <a:endParaRPr lang="en-US" sz="1200" b="1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rgbClr val="FFFFBD"/>
                    </a:solidFill>
                  </a:tcPr>
                </a:tc>
              </a:tr>
              <a:tr h="1874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Facade </a:t>
                      </a:r>
                    </a:p>
                  </a:txBody>
                  <a:tcPr marL="36000" marR="36000" marT="11431" marB="11431"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하위 시스템의 인터페이스</a:t>
                      </a:r>
                      <a:endParaRPr lang="en-US" sz="1200" b="1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rgbClr val="FFFFBD"/>
                    </a:solidFill>
                  </a:tcPr>
                </a:tc>
              </a:tr>
              <a:tr h="1874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Flyweight </a:t>
                      </a:r>
                    </a:p>
                  </a:txBody>
                  <a:tcPr marL="36000" marR="36000" marT="11431" marB="11431"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객체 저장 비용</a:t>
                      </a:r>
                      <a:endParaRPr lang="en-US" sz="1200" b="1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rgbClr val="FFFFBD"/>
                    </a:solidFill>
                  </a:tcPr>
                </a:tc>
              </a:tr>
              <a:tr h="1874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Proxy </a:t>
                      </a:r>
                    </a:p>
                  </a:txBody>
                  <a:tcPr marL="36000" marR="36000" marT="11431" marB="11431"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객체의 위치와 접근방법</a:t>
                      </a:r>
                      <a:endParaRPr lang="en-US" sz="1200" b="1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rgbClr val="FFFFBD"/>
                    </a:solidFill>
                  </a:tcPr>
                </a:tc>
              </a:tr>
              <a:tr h="187465">
                <a:tc rowSpan="11"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행위 패턴</a:t>
                      </a:r>
                      <a:endParaRPr lang="en-US" sz="1200" b="1" dirty="0"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Chain of Responsibility </a:t>
                      </a:r>
                    </a:p>
                  </a:txBody>
                  <a:tcPr marL="36000" marR="36000" marT="11431" marB="114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요청을 처리할 수 있는 객체들</a:t>
                      </a:r>
                      <a:endParaRPr lang="en-US" sz="1200" b="1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chemeClr val="bg1"/>
                    </a:solidFill>
                  </a:tcPr>
                </a:tc>
              </a:tr>
              <a:tr h="1874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Command </a:t>
                      </a:r>
                    </a:p>
                  </a:txBody>
                  <a:tcPr marL="36000" marR="36000" marT="11431" marB="114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요청처리 시점과 방법</a:t>
                      </a:r>
                      <a:endParaRPr lang="en-US" sz="1200" b="1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chemeClr val="bg1"/>
                    </a:solidFill>
                  </a:tcPr>
                </a:tc>
              </a:tr>
              <a:tr h="1874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Interpreter </a:t>
                      </a:r>
                    </a:p>
                  </a:txBody>
                  <a:tcPr marL="36000" marR="36000" marT="11431" marB="114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언어의 문법과 해석</a:t>
                      </a:r>
                      <a:endParaRPr lang="en-US" sz="1200" b="1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chemeClr val="bg1"/>
                    </a:solidFill>
                  </a:tcPr>
                </a:tc>
              </a:tr>
              <a:tr h="1371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Iterator </a:t>
                      </a:r>
                    </a:p>
                  </a:txBody>
                  <a:tcPr marL="36000" marR="36000" marT="11431" marB="114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집합요소에 접근하고 횡단함</a:t>
                      </a:r>
                      <a:endParaRPr lang="en-US" sz="1200" b="1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chemeClr val="bg1"/>
                    </a:solidFill>
                  </a:tcPr>
                </a:tc>
              </a:tr>
              <a:tr h="2697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Mediator </a:t>
                      </a:r>
                    </a:p>
                  </a:txBody>
                  <a:tcPr marL="36000" marR="36000" marT="11431" marB="114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baseline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어떤 객체가 어떻게 다른 객체와 상호작용하는가</a:t>
                      </a:r>
                      <a:r>
                        <a:rPr lang="en-US" altLang="ko-KR" sz="1200" b="1" baseline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?</a:t>
                      </a:r>
                      <a:endParaRPr lang="en-US" sz="1200" b="1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chemeClr val="bg1"/>
                    </a:solidFill>
                  </a:tcPr>
                </a:tc>
              </a:tr>
              <a:tr h="1617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Memento </a:t>
                      </a:r>
                    </a:p>
                  </a:txBody>
                  <a:tcPr marL="36000" marR="36000" marT="11431" marB="114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어떤 사적정보를 언제 객체의 밖에 저장하는가</a:t>
                      </a:r>
                      <a:r>
                        <a:rPr lang="en-US" altLang="ko-KR" sz="1200" b="1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?</a:t>
                      </a:r>
                      <a:endParaRPr lang="en-US" sz="1200" b="1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chemeClr val="bg1"/>
                    </a:solidFill>
                  </a:tcPr>
                </a:tc>
              </a:tr>
              <a:tr h="1702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Observer </a:t>
                      </a:r>
                    </a:p>
                  </a:txBody>
                  <a:tcPr marL="36000" marR="36000" marT="11431" marB="114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의존 객체 업데이트 되는 방법 </a:t>
                      </a:r>
                      <a:endParaRPr lang="en-US" sz="1200" b="1" smtClean="0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chemeClr val="bg1"/>
                    </a:solidFill>
                  </a:tcPr>
                </a:tc>
              </a:tr>
              <a:tr h="1051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State </a:t>
                      </a:r>
                    </a:p>
                  </a:txBody>
                  <a:tcPr marL="36000" marR="36000" marT="11431" marB="114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객체의 상태</a:t>
                      </a:r>
                      <a:endParaRPr lang="en-US" sz="1200" b="1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chemeClr val="bg1"/>
                    </a:solidFill>
                  </a:tcPr>
                </a:tc>
              </a:tr>
              <a:tr h="1051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Strategy </a:t>
                      </a:r>
                    </a:p>
                  </a:txBody>
                  <a:tcPr marL="36000" marR="36000" marT="11431" marB="114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알고리즘 선택</a:t>
                      </a:r>
                      <a:endParaRPr lang="en-US" sz="1200" b="1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chemeClr val="bg1"/>
                    </a:solidFill>
                  </a:tcPr>
                </a:tc>
              </a:tr>
              <a:tr h="1051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Template Method </a:t>
                      </a:r>
                    </a:p>
                  </a:txBody>
                  <a:tcPr marL="36000" marR="36000" marT="11431" marB="114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알고리즘 처리 절차</a:t>
                      </a:r>
                      <a:endParaRPr lang="en-US" sz="1200" b="1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chemeClr val="bg1"/>
                    </a:solidFill>
                  </a:tcPr>
                </a:tc>
              </a:tr>
              <a:tr h="2400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Visitor </a:t>
                      </a:r>
                    </a:p>
                  </a:txBody>
                  <a:tcPr marL="36000" marR="36000" marT="11431" marB="114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가는각진제목체" panose="02030600000101010101" pitchFamily="18" charset="-127"/>
                          <a:ea typeface="가는각진제목체" panose="02030600000101010101" pitchFamily="18" charset="-127"/>
                        </a:rPr>
                        <a:t>오퍼레이션 추가</a:t>
                      </a:r>
                      <a:endParaRPr lang="en-US" sz="12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가는각진제목체" panose="02030600000101010101" pitchFamily="18" charset="-127"/>
                        <a:ea typeface="가는각진제목체" panose="02030600000101010101" pitchFamily="18" charset="-127"/>
                      </a:endParaRPr>
                    </a:p>
                  </a:txBody>
                  <a:tcPr marL="36000" marR="36000" marT="11431" marB="11431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5596012" y="3589128"/>
            <a:ext cx="5329238" cy="1328827"/>
          </a:xfrm>
        </p:spPr>
        <p:txBody>
          <a:bodyPr/>
          <a:lstStyle/>
          <a:p>
            <a:pPr marL="0" indent="0" latinLnBrk="0">
              <a:spcBef>
                <a:spcPts val="0"/>
              </a:spcBef>
              <a:buClr>
                <a:schemeClr val="tx1"/>
              </a:buClr>
              <a:buNone/>
            </a:pPr>
            <a:r>
              <a:rPr lang="en-US" altLang="ko-KR" sz="1600" dirty="0">
                <a:solidFill>
                  <a:schemeClr val="tx1"/>
                </a:solidFill>
                <a:latin typeface="Optima" panose="00000400000000000000" pitchFamily="2" charset="2"/>
              </a:rPr>
              <a:t>2.1 Singleton </a:t>
            </a:r>
            <a:r>
              <a:rPr lang="ko-KR" altLang="en-US" sz="1600" dirty="0">
                <a:solidFill>
                  <a:schemeClr val="tx1"/>
                </a:solidFill>
                <a:latin typeface="Optima" panose="00000400000000000000" pitchFamily="2" charset="2"/>
              </a:rPr>
              <a:t>패턴</a:t>
            </a:r>
          </a:p>
          <a:p>
            <a:pPr marL="0" indent="0" latinLnBrk="0">
              <a:spcBef>
                <a:spcPts val="0"/>
              </a:spcBef>
              <a:buClr>
                <a:schemeClr val="tx1"/>
              </a:buClr>
              <a:buNone/>
            </a:pPr>
            <a:r>
              <a:rPr lang="en-US" altLang="ko-KR" sz="1600" dirty="0">
                <a:solidFill>
                  <a:schemeClr val="tx1"/>
                </a:solidFill>
                <a:latin typeface="Optima" panose="00000400000000000000" pitchFamily="2" charset="2"/>
              </a:rPr>
              <a:t>2.2 Abstract Factory </a:t>
            </a:r>
            <a:r>
              <a:rPr lang="ko-KR" altLang="en-US" sz="1600" dirty="0">
                <a:solidFill>
                  <a:schemeClr val="tx1"/>
                </a:solidFill>
                <a:latin typeface="Optima" panose="00000400000000000000" pitchFamily="2" charset="2"/>
              </a:rPr>
              <a:t>패턴</a:t>
            </a:r>
          </a:p>
          <a:p>
            <a:pPr marL="0" indent="0" latinLnBrk="0">
              <a:spcBef>
                <a:spcPts val="0"/>
              </a:spcBef>
              <a:buClr>
                <a:schemeClr val="tx1"/>
              </a:buClr>
              <a:buNone/>
            </a:pPr>
            <a:r>
              <a:rPr lang="en-US" altLang="ko-KR" sz="1600" dirty="0">
                <a:solidFill>
                  <a:schemeClr val="tx1"/>
                </a:solidFill>
                <a:latin typeface="Optima" panose="00000400000000000000" pitchFamily="2" charset="2"/>
              </a:rPr>
              <a:t>2.3 Prototype </a:t>
            </a:r>
            <a:r>
              <a:rPr lang="ko-KR" altLang="en-US" sz="1600" dirty="0">
                <a:solidFill>
                  <a:schemeClr val="tx1"/>
                </a:solidFill>
                <a:latin typeface="Optima" panose="00000400000000000000" pitchFamily="2" charset="2"/>
              </a:rPr>
              <a:t>패턴</a:t>
            </a:r>
          </a:p>
          <a:p>
            <a:pPr marL="0" indent="0" latinLnBrk="0">
              <a:spcBef>
                <a:spcPts val="0"/>
              </a:spcBef>
              <a:buClr>
                <a:schemeClr val="tx1"/>
              </a:buClr>
              <a:buNone/>
            </a:pPr>
            <a:r>
              <a:rPr lang="en-US" altLang="ko-KR" sz="1600" dirty="0">
                <a:solidFill>
                  <a:schemeClr val="tx1"/>
                </a:solidFill>
                <a:latin typeface="Optima" panose="00000400000000000000" pitchFamily="2" charset="2"/>
              </a:rPr>
              <a:t>2.4 Builder </a:t>
            </a:r>
            <a:r>
              <a:rPr lang="ko-KR" altLang="en-US" sz="1600" dirty="0">
                <a:solidFill>
                  <a:schemeClr val="tx1"/>
                </a:solidFill>
                <a:latin typeface="Optima" panose="00000400000000000000" pitchFamily="2" charset="2"/>
              </a:rPr>
              <a:t>패턴</a:t>
            </a:r>
          </a:p>
          <a:p>
            <a:pPr marL="0" indent="0" latinLnBrk="0">
              <a:spcBef>
                <a:spcPts val="0"/>
              </a:spcBef>
              <a:buClr>
                <a:schemeClr val="tx1"/>
              </a:buClr>
              <a:buNone/>
            </a:pPr>
            <a:r>
              <a:rPr lang="en-US" altLang="ko-KR" sz="1600" dirty="0">
                <a:solidFill>
                  <a:schemeClr val="tx1"/>
                </a:solidFill>
                <a:latin typeface="Optima" panose="00000400000000000000" pitchFamily="2" charset="2"/>
              </a:rPr>
              <a:t>2.5 </a:t>
            </a:r>
            <a:r>
              <a:rPr lang="ko-KR" altLang="en-US" sz="1600" dirty="0">
                <a:solidFill>
                  <a:schemeClr val="tx1"/>
                </a:solidFill>
                <a:latin typeface="Optima" panose="00000400000000000000" pitchFamily="2" charset="2"/>
              </a:rPr>
              <a:t>기타 생성 패턴 소개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39724" y="2997200"/>
            <a:ext cx="10297486" cy="503238"/>
          </a:xfrm>
        </p:spPr>
        <p:txBody>
          <a:bodyPr/>
          <a:lstStyle/>
          <a:p>
            <a:r>
              <a:rPr lang="en-US" altLang="ko-KR" dirty="0">
                <a:latin typeface="Optima" panose="00000400000000000000" pitchFamily="2" charset="2"/>
              </a:rPr>
              <a:t>2</a:t>
            </a:r>
            <a:r>
              <a:rPr lang="en-US" altLang="ko-KR" dirty="0" smtClean="0">
                <a:latin typeface="Optima" panose="00000400000000000000" pitchFamily="2" charset="2"/>
              </a:rPr>
              <a:t>. </a:t>
            </a:r>
            <a:r>
              <a:rPr lang="en-US" altLang="ko-KR" dirty="0" err="1">
                <a:latin typeface="Optima" panose="00000400000000000000" pitchFamily="2" charset="2"/>
              </a:rPr>
              <a:t>GoF</a:t>
            </a:r>
            <a:r>
              <a:rPr lang="en-US" altLang="ko-KR" dirty="0">
                <a:latin typeface="Optima" panose="00000400000000000000" pitchFamily="2" charset="2"/>
              </a:rPr>
              <a:t> </a:t>
            </a:r>
            <a:r>
              <a:rPr lang="ko-KR" altLang="en-US" dirty="0">
                <a:latin typeface="Optima" panose="00000400000000000000" pitchFamily="2" charset="2"/>
              </a:rPr>
              <a:t>생성 패턴</a:t>
            </a:r>
          </a:p>
        </p:txBody>
      </p:sp>
      <p:pic>
        <p:nvPicPr>
          <p:cNvPr id="6" name="Picture 2" descr="http://www.codinghorror.com/blog/images/design-patterns-book-co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04150" y="3717040"/>
            <a:ext cx="1874660" cy="244955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9541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 Singleton </a:t>
            </a:r>
            <a:r>
              <a:rPr lang="ko-KR" altLang="en-US" dirty="0" smtClean="0"/>
              <a:t>패턴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1652633" y="836640"/>
            <a:ext cx="9272617" cy="152063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2.1.1 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상황이해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2.1.2 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솔루션 찾기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2.1.3 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솔루션 발표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2.1.4 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패턴 소개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77" y="836613"/>
            <a:ext cx="1395384" cy="568881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2.1.1 </a:t>
            </a:r>
            <a:r>
              <a:rPr lang="ko-KR" altLang="en-US" dirty="0" smtClean="0"/>
              <a:t>상황 이해 </a:t>
            </a:r>
            <a:r>
              <a:rPr lang="en-US" altLang="ko-KR" dirty="0" smtClean="0"/>
              <a:t>(1/4)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Problem 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제시</a:t>
            </a:r>
            <a:endParaRPr lang="en-US" altLang="ko-KR" sz="18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>
              <a:buNone/>
            </a:pPr>
            <a:r>
              <a:rPr lang="en-US" altLang="ko-KR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	</a:t>
            </a:r>
            <a:r>
              <a:rPr lang="ko-KR" altLang="en-US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프린터 </a:t>
            </a:r>
            <a:r>
              <a:rPr lang="ko-KR" altLang="en-US" sz="1800" b="0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스풀은</a:t>
            </a:r>
            <a:r>
              <a:rPr lang="ko-KR" altLang="en-US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시스템에 오직 하나만 존재하여야 한다</a:t>
            </a:r>
            <a:r>
              <a:rPr lang="en-US" altLang="ko-KR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  <a:br>
              <a:rPr lang="en-US" altLang="ko-KR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</a:br>
            <a:r>
              <a:rPr lang="ko-KR" altLang="en-US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프린터 </a:t>
            </a:r>
            <a:r>
              <a:rPr lang="ko-KR" altLang="en-US" sz="1800" b="0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스풀</a:t>
            </a:r>
            <a:r>
              <a:rPr lang="ko-KR" altLang="en-US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클래스를 제공하는 프로그래머 </a:t>
            </a:r>
            <a:r>
              <a:rPr lang="en-US" altLang="ko-KR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A</a:t>
            </a:r>
            <a:r>
              <a:rPr lang="ko-KR" altLang="en-US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씨는 반드시 하나만 생성하도록 검사하고 있다</a:t>
            </a:r>
            <a:r>
              <a:rPr lang="en-US" altLang="ko-KR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  <a:r>
              <a:rPr lang="ko-KR" altLang="en-US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또한 편리한 접근을 위해 전역변수</a:t>
            </a:r>
            <a:r>
              <a:rPr lang="en-US" altLang="ko-KR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(static)</a:t>
            </a:r>
            <a:r>
              <a:rPr lang="ko-KR" altLang="en-US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로 </a:t>
            </a:r>
            <a:r>
              <a:rPr lang="ko-KR" altLang="en-US" sz="1800" b="0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인스턴스를</a:t>
            </a:r>
            <a:r>
              <a:rPr lang="ko-KR" altLang="en-US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접근하도록 하였다</a:t>
            </a:r>
            <a:r>
              <a:rPr lang="en-US" altLang="ko-KR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  <a:r>
              <a:rPr lang="ko-KR" altLang="en-US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이 사실을 제대로 전달받지 못한 개발자들이 프린터 스풀 객체를 임의로 생성하려다 에러를 만나곤 해서 원성이 크다</a:t>
            </a:r>
            <a:r>
              <a:rPr lang="en-US" altLang="ko-KR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  <a:br>
              <a:rPr lang="en-US" altLang="ko-KR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</a:br>
            <a:r>
              <a:rPr lang="ko-KR" altLang="en-US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어떻게 해결할 것인가</a:t>
            </a:r>
            <a:r>
              <a:rPr lang="en-US" altLang="ko-KR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?</a:t>
            </a:r>
          </a:p>
        </p:txBody>
      </p:sp>
      <p:sp>
        <p:nvSpPr>
          <p:cNvPr id="8" name="직사각형 7"/>
          <p:cNvSpPr/>
          <p:nvPr/>
        </p:nvSpPr>
        <p:spPr bwMode="auto">
          <a:xfrm>
            <a:off x="6310318" y="4572008"/>
            <a:ext cx="1643074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PrintSpool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2809856" y="3929066"/>
            <a:ext cx="1643074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Client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2809856" y="4572008"/>
            <a:ext cx="1643074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Client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2809856" y="5286388"/>
            <a:ext cx="1643074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Client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2" name="구부러진 연결선 110"/>
          <p:cNvCxnSpPr>
            <a:stCxn id="8" idx="1"/>
            <a:endCxn id="9" idx="3"/>
          </p:cNvCxnSpPr>
          <p:nvPr/>
        </p:nvCxnSpPr>
        <p:spPr bwMode="auto">
          <a:xfrm rot="10800000">
            <a:off x="4452930" y="4129986"/>
            <a:ext cx="1857388" cy="642942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arrow" w="med" len="med"/>
            <a:tailEnd type="none" w="med" len="med"/>
          </a:ln>
          <a:effectLst/>
        </p:spPr>
      </p:cxnSp>
      <p:cxnSp>
        <p:nvCxnSpPr>
          <p:cNvPr id="15" name="구부러진 연결선 110"/>
          <p:cNvCxnSpPr>
            <a:stCxn id="8" idx="1"/>
            <a:endCxn id="10" idx="3"/>
          </p:cNvCxnSpPr>
          <p:nvPr/>
        </p:nvCxnSpPr>
        <p:spPr bwMode="auto">
          <a:xfrm rot="10800000">
            <a:off x="4452930" y="4772928"/>
            <a:ext cx="1857388" cy="1588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arrow" w="med" len="med"/>
            <a:tailEnd type="none" w="med" len="med"/>
          </a:ln>
          <a:effectLst/>
        </p:spPr>
      </p:cxnSp>
      <p:cxnSp>
        <p:nvCxnSpPr>
          <p:cNvPr id="18" name="구부러진 연결선 110"/>
          <p:cNvCxnSpPr>
            <a:stCxn id="8" idx="1"/>
            <a:endCxn id="11" idx="3"/>
          </p:cNvCxnSpPr>
          <p:nvPr/>
        </p:nvCxnSpPr>
        <p:spPr bwMode="auto">
          <a:xfrm rot="10800000" flipV="1">
            <a:off x="4452930" y="4772928"/>
            <a:ext cx="1857388" cy="714380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arrow" w="med" len="med"/>
            <a:tailEnd type="none" w="med" len="med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5221011" y="4080695"/>
            <a:ext cx="1250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동일한</a:t>
            </a:r>
            <a:r>
              <a:rPr lang="ko-KR" altLang="en-US" sz="1200" b="1" dirty="0" smtClean="0"/>
              <a:t> 객체 사용</a:t>
            </a:r>
            <a:endParaRPr lang="ko-KR" altLang="en-US" sz="1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2.1.1 </a:t>
            </a:r>
            <a:r>
              <a:rPr lang="ko-KR" altLang="en-US" dirty="0" smtClean="0"/>
              <a:t>상황 이해 </a:t>
            </a:r>
            <a:r>
              <a:rPr lang="en-US" altLang="ko-KR" dirty="0" smtClean="0"/>
              <a:t>(2/4)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PrintSpool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소스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66782" y="1583694"/>
            <a:ext cx="8643998" cy="392722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PrintSpool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{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err="1" smtClean="0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i="1" dirty="0" err="1" smtClean="0">
                <a:solidFill>
                  <a:srgbClr val="0000C0"/>
                </a:solidFill>
                <a:latin typeface="Courier New"/>
              </a:rPr>
              <a:t>numOfinstance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 = 0;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PrintSpool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i="1" dirty="0" smtClean="0">
                <a:solidFill>
                  <a:srgbClr val="0000C0"/>
                </a:solidFill>
                <a:latin typeface="Courier New"/>
              </a:rPr>
              <a:t>SPOOL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 algn="l"/>
            <a:endParaRPr lang="ko-KR" altLang="en-US" sz="1400" b="1" dirty="0" smtClean="0">
              <a:latin typeface="Courier New"/>
            </a:endParaRP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PrintSpool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() {</a:t>
            </a:r>
          </a:p>
          <a:p>
            <a:pPr algn="l"/>
            <a:r>
              <a:rPr lang="en-US" altLang="ko-KR" sz="1400" b="1" i="1" dirty="0" smtClean="0">
                <a:solidFill>
                  <a:srgbClr val="0000C0"/>
                </a:solidFill>
                <a:latin typeface="Courier New"/>
              </a:rPr>
              <a:t>    </a:t>
            </a:r>
            <a:r>
              <a:rPr lang="en-US" altLang="ko-KR" sz="1400" b="1" i="1" dirty="0" err="1" smtClean="0">
                <a:solidFill>
                  <a:srgbClr val="0000C0"/>
                </a:solidFill>
                <a:latin typeface="Courier New"/>
              </a:rPr>
              <a:t>numOfinstance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++;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  if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(</a:t>
            </a:r>
            <a:r>
              <a:rPr lang="en-US" altLang="ko-KR" sz="1400" b="1" i="1" dirty="0" err="1" smtClean="0">
                <a:solidFill>
                  <a:srgbClr val="0000C0"/>
                </a:solidFill>
                <a:latin typeface="Courier New"/>
              </a:rPr>
              <a:t>numOfinstance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 &gt; 1) {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    throw</a:t>
            </a:r>
            <a:r>
              <a:rPr lang="ko-KR" altLang="en-US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ko-KR" altLang="en-US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RuntimeException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400" b="1" dirty="0" smtClean="0">
                <a:solidFill>
                  <a:srgbClr val="2A00FF"/>
                </a:solidFill>
                <a:latin typeface="Courier New"/>
              </a:rPr>
              <a:t>이 인스턴스는 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2</a:t>
            </a:r>
            <a:r>
              <a:rPr lang="ko-KR" altLang="en-US" sz="1400" b="1" dirty="0" smtClean="0">
                <a:solidFill>
                  <a:srgbClr val="2A00FF"/>
                </a:solidFill>
                <a:latin typeface="Courier New"/>
              </a:rPr>
              <a:t>개 이상 생성될 수 없습니다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 }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pPr algn="l"/>
            <a:endParaRPr lang="ko-KR" altLang="en-US" sz="1400" b="1" dirty="0" smtClean="0">
              <a:latin typeface="Courier New"/>
            </a:endParaRP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print(String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string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altLang="ko-KR" sz="1400" b="1" i="1" dirty="0" err="1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400" b="1" i="1" dirty="0" err="1" smtClean="0">
                <a:solidFill>
                  <a:srgbClr val="000000"/>
                </a:solidFill>
                <a:latin typeface="Courier New"/>
              </a:rPr>
              <a:t>.println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400" b="1" i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400" b="1" i="1" dirty="0" smtClean="0">
                <a:solidFill>
                  <a:srgbClr val="2A00FF"/>
                </a:solidFill>
                <a:latin typeface="Courier New"/>
              </a:rPr>
              <a:t>출력 </a:t>
            </a:r>
            <a:r>
              <a:rPr lang="en-US" altLang="ko-KR" sz="1400" b="1" i="1" dirty="0" smtClean="0">
                <a:solidFill>
                  <a:srgbClr val="2A00FF"/>
                </a:solidFill>
                <a:latin typeface="Courier New"/>
              </a:rPr>
              <a:t>: "</a:t>
            </a:r>
            <a:r>
              <a:rPr lang="ko-KR" altLang="en-US" sz="1400" b="1" i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+ string);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}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2.1.1 </a:t>
            </a:r>
            <a:r>
              <a:rPr lang="ko-KR" altLang="en-US" dirty="0" smtClean="0"/>
              <a:t>상황 이해 </a:t>
            </a:r>
            <a:r>
              <a:rPr lang="en-US" altLang="ko-KR" dirty="0" smtClean="0"/>
              <a:t>(3/4)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Client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소스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66782" y="1583694"/>
            <a:ext cx="8643998" cy="44442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Client {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main(String[]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args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pPr algn="l"/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    print1();</a:t>
            </a:r>
          </a:p>
          <a:p>
            <a:pPr algn="l"/>
            <a:r>
              <a:rPr lang="en-US" altLang="ko-KR" sz="1400" b="1" dirty="0" smtClean="0">
                <a:solidFill>
                  <a:srgbClr val="3F7F5F"/>
                </a:solidFill>
                <a:latin typeface="Courier New"/>
              </a:rPr>
              <a:t>    // </a:t>
            </a:r>
            <a:r>
              <a:rPr lang="ko-KR" altLang="en-US" sz="1400" b="1" dirty="0" smtClean="0">
                <a:solidFill>
                  <a:srgbClr val="3F7F5F"/>
                </a:solidFill>
                <a:latin typeface="Courier New"/>
              </a:rPr>
              <a:t>많은 작업 후</a:t>
            </a:r>
          </a:p>
          <a:p>
            <a:pPr algn="l"/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    print2();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pPr algn="l"/>
            <a:endParaRPr lang="ko-KR" altLang="en-US" sz="1400" b="1" dirty="0" smtClean="0">
              <a:latin typeface="Courier New"/>
            </a:endParaRP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private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print1() {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PrintSpool.</a:t>
            </a:r>
            <a:r>
              <a:rPr lang="en-US" altLang="ko-KR" sz="1400" b="1" i="1" dirty="0" err="1" smtClean="0">
                <a:solidFill>
                  <a:srgbClr val="0000C0"/>
                </a:solidFill>
                <a:latin typeface="Courier New"/>
              </a:rPr>
              <a:t>SPOOL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altLang="ko-KR" sz="1400" b="1" i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i="1" dirty="0" err="1" smtClean="0">
                <a:solidFill>
                  <a:srgbClr val="000000"/>
                </a:solidFill>
                <a:latin typeface="Courier New"/>
              </a:rPr>
              <a:t>PrintSpool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PrintSpool.</a:t>
            </a:r>
            <a:r>
              <a:rPr lang="en-US" altLang="ko-KR" sz="1400" b="1" i="1" dirty="0" err="1" smtClean="0">
                <a:solidFill>
                  <a:srgbClr val="0000C0"/>
                </a:solidFill>
                <a:latin typeface="Courier New"/>
              </a:rPr>
              <a:t>SPOOL</a:t>
            </a:r>
            <a:r>
              <a:rPr lang="en-US" altLang="ko-KR" sz="1400" b="1" i="1" dirty="0" err="1" smtClean="0">
                <a:solidFill>
                  <a:srgbClr val="000000"/>
                </a:solidFill>
                <a:latin typeface="Courier New"/>
              </a:rPr>
              <a:t>.print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400" b="1" i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400" b="1" i="1" dirty="0" smtClean="0">
                <a:solidFill>
                  <a:srgbClr val="2A00FF"/>
                </a:solidFill>
                <a:latin typeface="Courier New"/>
              </a:rPr>
              <a:t>디자인 패턴</a:t>
            </a:r>
            <a:r>
              <a:rPr lang="en-US" altLang="ko-KR" sz="1400" b="1" i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pPr algn="l"/>
            <a:endParaRPr lang="ko-KR" altLang="en-US" sz="1400" b="1" dirty="0" smtClean="0">
              <a:latin typeface="Courier New"/>
            </a:endParaRP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private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print2() {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PrintSpool.</a:t>
            </a:r>
            <a:r>
              <a:rPr lang="en-US" altLang="ko-KR" sz="1400" b="1" i="1" dirty="0" err="1" smtClean="0">
                <a:solidFill>
                  <a:srgbClr val="0000C0"/>
                </a:solidFill>
                <a:latin typeface="Courier New"/>
              </a:rPr>
              <a:t>SPOOL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altLang="ko-KR" sz="1400" b="1" i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i="1" dirty="0" err="1" smtClean="0">
                <a:solidFill>
                  <a:srgbClr val="000000"/>
                </a:solidFill>
                <a:latin typeface="Courier New"/>
              </a:rPr>
              <a:t>PrintSpool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PrintSpool.</a:t>
            </a:r>
            <a:r>
              <a:rPr lang="en-US" altLang="ko-KR" sz="1400" b="1" i="1" dirty="0" err="1" smtClean="0">
                <a:solidFill>
                  <a:srgbClr val="0000C0"/>
                </a:solidFill>
                <a:latin typeface="Courier New"/>
              </a:rPr>
              <a:t>SPOOL</a:t>
            </a:r>
            <a:r>
              <a:rPr lang="en-US" altLang="ko-KR" sz="1400" b="1" i="1" dirty="0" err="1" smtClean="0">
                <a:solidFill>
                  <a:srgbClr val="000000"/>
                </a:solidFill>
                <a:latin typeface="Courier New"/>
              </a:rPr>
              <a:t>.print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400" b="1" i="1" dirty="0" smtClean="0">
                <a:solidFill>
                  <a:srgbClr val="2A00FF"/>
                </a:solidFill>
                <a:latin typeface="Courier New"/>
              </a:rPr>
              <a:t>"Creational </a:t>
            </a:r>
            <a:r>
              <a:rPr lang="ko-KR" altLang="en-US" sz="1400" b="1" i="1" dirty="0" smtClean="0">
                <a:solidFill>
                  <a:srgbClr val="2A00FF"/>
                </a:solidFill>
                <a:latin typeface="Courier New"/>
              </a:rPr>
              <a:t>패턴</a:t>
            </a:r>
            <a:r>
              <a:rPr lang="en-US" altLang="ko-KR" sz="1400" b="1" i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}</a:t>
            </a:r>
          </a:p>
        </p:txBody>
      </p:sp>
      <p:cxnSp>
        <p:nvCxnSpPr>
          <p:cNvPr id="7" name="구부러진 연결선 110"/>
          <p:cNvCxnSpPr>
            <a:stCxn id="9" idx="1"/>
            <a:endCxn id="8" idx="3"/>
          </p:cNvCxnSpPr>
          <p:nvPr/>
        </p:nvCxnSpPr>
        <p:spPr bwMode="auto">
          <a:xfrm rot="10800000">
            <a:off x="4738682" y="2536026"/>
            <a:ext cx="1143008" cy="20161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" name="직사각형 7"/>
          <p:cNvSpPr/>
          <p:nvPr/>
        </p:nvSpPr>
        <p:spPr bwMode="auto">
          <a:xfrm>
            <a:off x="4667244" y="2500306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81690" y="2214554"/>
            <a:ext cx="3357586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많은 작업 후에 앞에서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spool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객체를 생성한 것을 잊어버린다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</a:p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또는 다른 개발자의 코드에 의해 다시 생성될 수 있다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1452534" y="2357430"/>
            <a:ext cx="3357586" cy="285752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1.1.1 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-</a:t>
            </a:r>
            <a:r>
              <a:rPr lang="ko-KR" altLang="en-US" dirty="0" smtClean="0"/>
              <a:t>지향</a:t>
            </a:r>
            <a:r>
              <a:rPr lang="en-US" altLang="ko-KR" dirty="0" smtClean="0"/>
              <a:t>(Object-Oriented) </a:t>
            </a:r>
            <a:r>
              <a:rPr lang="ko-KR" altLang="en-US" dirty="0" smtClean="0"/>
              <a:t>정의</a:t>
            </a:r>
            <a:r>
              <a:rPr lang="en-US" altLang="ko-KR" dirty="0" smtClean="0"/>
              <a:t>(1/2)</a:t>
            </a:r>
            <a:endParaRPr lang="en-US" altLang="ko-KR" dirty="0"/>
          </a:p>
        </p:txBody>
      </p:sp>
      <p:sp>
        <p:nvSpPr>
          <p:cNvPr id="500739" name="Rectangle 3"/>
          <p:cNvSpPr>
            <a:spLocks noGrp="1" noChangeArrowheads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객체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(Object)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물리적인 </a:t>
            </a:r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개체</a:t>
            </a:r>
          </a:p>
          <a:p>
            <a:pPr lvl="1"/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개념적인 개체</a:t>
            </a:r>
          </a:p>
          <a:p>
            <a:pPr lvl="1"/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소프트웨어 개체</a:t>
            </a:r>
          </a:p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지향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(Oriented)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객체 중심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기본 설계 단위를 객체로 함  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실세계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ko-KR" altLang="en-US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매핑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실세계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모방  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r>
              <a:rPr lang="ko-KR" altLang="en-US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실세계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(real world)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는 곧 객체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-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지향 세계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O-O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의 근본 취지는 </a:t>
            </a:r>
            <a:r>
              <a:rPr lang="ko-KR" altLang="en-US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실세계의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인간의 행동 양식을 모델링 세계에도 적용함으로써 추상적이고 개념적인 모델링 세계의 문제를 보다 쉽게 해결하고자 함</a:t>
            </a:r>
            <a:endParaRPr lang="en-US" altLang="ko-KR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pic>
        <p:nvPicPr>
          <p:cNvPr id="31746" name="Picture 2" descr="http://outsourceloanprocessing.com/images/virtual_office_3d.jpg"/>
          <p:cNvPicPr>
            <a:picLocks noChangeAspect="1" noChangeArrowheads="1"/>
          </p:cNvPicPr>
          <p:nvPr/>
        </p:nvPicPr>
        <p:blipFill>
          <a:blip r:embed="rId2" cstate="print">
            <a:grayscl/>
          </a:blip>
          <a:srcRect/>
          <a:stretch>
            <a:fillRect/>
          </a:stretch>
        </p:blipFill>
        <p:spPr bwMode="auto">
          <a:xfrm>
            <a:off x="6244600" y="1268700"/>
            <a:ext cx="3424770" cy="25685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2.1.1 </a:t>
            </a:r>
            <a:r>
              <a:rPr lang="ko-KR" altLang="en-US" dirty="0" smtClean="0"/>
              <a:t>상황 이해 </a:t>
            </a:r>
            <a:r>
              <a:rPr lang="en-US" altLang="ko-KR" dirty="0" smtClean="0"/>
              <a:t>(4/4)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Client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클래스 실행 결과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688" y="1857364"/>
            <a:ext cx="9191625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2.1.2 </a:t>
            </a:r>
            <a:r>
              <a:rPr lang="ko-KR" altLang="en-US" dirty="0" smtClean="0"/>
              <a:t>솔루션 찾기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솔루션 찾기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문제해결 실습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객체 생성 제어하기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Spool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은 오직 하나만 존재하기에 아무나 생성할 수 있으면 동일한 문제가 발생할 수 있다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아무나 객체를 생성할 수 없도록 제한하는 방법을 논의하시오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일관성 있는 객체 접근 방법 제공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시스템에 오직 하나만 존재하는 객체를 안전하고 일관성 있게 접근하는 방법을 논의하시오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논의한 결과를 다이어그램으로 표현하고 구현하시오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2.1.3 </a:t>
            </a:r>
            <a:r>
              <a:rPr lang="ko-KR" altLang="en-US" dirty="0" smtClean="0"/>
              <a:t>솔루션 발표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문제해결을 위해 디자인한 다이어그램과 개발 소스를 기준으로 발표할 것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2.1.4 </a:t>
            </a:r>
            <a:r>
              <a:rPr lang="ko-KR" altLang="en-US" dirty="0" smtClean="0"/>
              <a:t>패턴 소개 </a:t>
            </a:r>
            <a:r>
              <a:rPr lang="en-US" altLang="ko-KR" dirty="0" smtClean="0"/>
              <a:t>– Singleton </a:t>
            </a:r>
            <a:r>
              <a:rPr lang="ko-KR" altLang="en-US" dirty="0" smtClean="0"/>
              <a:t>패턴 </a:t>
            </a:r>
            <a:r>
              <a:rPr lang="en-US" altLang="ko-KR" dirty="0" smtClean="0"/>
              <a:t>(1/3)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의도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클래스에서 만들 수 있는 </a:t>
            </a:r>
            <a:r>
              <a:rPr lang="ko-KR" altLang="en-US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인스턴스가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오직 하나일 경우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이에 대한 접근은 어디에서든지 하나로만 통일하여 제공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동기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시스템에 많은 프린터가 있더라도 프린터 </a:t>
            </a:r>
            <a:r>
              <a:rPr lang="ko-KR" altLang="en-US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스풀은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하나이어야 함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윈도우가 많더라도 윈도우 매니저는 시스템에 하나이어야 함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3809988" y="3929065"/>
            <a:ext cx="2214578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defTabSz="1038225"/>
            <a:r>
              <a:rPr lang="en-US" altLang="ko-KR" sz="1200" dirty="0" err="1" smtClean="0"/>
              <a:t>PrintSpool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3809988" y="4286256"/>
            <a:ext cx="2214578" cy="28575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r>
              <a:rPr lang="en-US" altLang="ko-KR" sz="1000" b="1" u="sng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singleton</a:t>
            </a:r>
            <a:endParaRPr lang="ko-KR" altLang="en-US" sz="1000" b="1" u="sng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3809988" y="4572008"/>
            <a:ext cx="2214578" cy="64294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algn="l" defTabSz="1038225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PrintSpool</a:t>
            </a:r>
            <a:endParaRPr lang="en-US" altLang="ko-KR" sz="1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u="sng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getInstance</a:t>
            </a:r>
            <a:r>
              <a:rPr kumimoji="1" lang="en-US" altLang="ko-KR" sz="1000" b="1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()</a:t>
            </a:r>
            <a:r>
              <a:rPr kumimoji="1" lang="en-US" altLang="ko-KR" sz="1000" b="1" u="sng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en-US" altLang="ko-KR" sz="1000" b="1" u="sng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PrintSpool</a:t>
            </a:r>
            <a:endParaRPr kumimoji="1" lang="ko-KR" altLang="en-US" sz="1000" b="1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4081452" y="4295220"/>
            <a:ext cx="110730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2.1.4 </a:t>
            </a:r>
            <a:r>
              <a:rPr lang="ko-KR" altLang="en-US" dirty="0" smtClean="0"/>
              <a:t>패턴 소개 </a:t>
            </a:r>
            <a:r>
              <a:rPr lang="en-US" altLang="ko-KR" dirty="0" smtClean="0"/>
              <a:t>– Singleton </a:t>
            </a:r>
            <a:r>
              <a:rPr lang="ko-KR" altLang="en-US" dirty="0" smtClean="0"/>
              <a:t>패턴 </a:t>
            </a:r>
            <a:r>
              <a:rPr lang="en-US" altLang="ko-KR" dirty="0" smtClean="0"/>
              <a:t>(2/3)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Singleton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구현 예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0614" y="1785926"/>
            <a:ext cx="7905786" cy="36686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PrintSpool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{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private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PrintSpool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i="1" dirty="0" smtClean="0">
                <a:solidFill>
                  <a:srgbClr val="0000C0"/>
                </a:solidFill>
                <a:latin typeface="Courier New"/>
              </a:rPr>
              <a:t>singleton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altLang="ko-KR" sz="1400" b="1" i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i="1" dirty="0" err="1" smtClean="0">
                <a:solidFill>
                  <a:srgbClr val="000000"/>
                </a:solidFill>
                <a:latin typeface="Courier New"/>
              </a:rPr>
              <a:t>PrintSpool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 algn="l"/>
            <a:endParaRPr lang="ko-KR" altLang="en-US" sz="1400" b="1" dirty="0" smtClean="0">
              <a:latin typeface="Courier New"/>
            </a:endParaRP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private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PrintSpool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() {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pPr algn="l"/>
            <a:endParaRPr lang="ko-KR" altLang="en-US" sz="1400" b="1" dirty="0" smtClean="0">
              <a:latin typeface="Courier New"/>
            </a:endParaRP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PrintSpool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getInstance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() {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  return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i="1" dirty="0" smtClean="0">
                <a:solidFill>
                  <a:srgbClr val="0000C0"/>
                </a:solidFill>
                <a:latin typeface="Courier New"/>
              </a:rPr>
              <a:t>singleton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pPr algn="l"/>
            <a:endParaRPr lang="ko-KR" altLang="en-US" sz="1400" b="1" dirty="0" smtClean="0">
              <a:latin typeface="Courier New"/>
            </a:endParaRP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print(String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string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altLang="ko-KR" sz="1400" b="1" i="1" dirty="0" err="1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400" b="1" i="1" dirty="0" err="1" smtClean="0">
                <a:solidFill>
                  <a:srgbClr val="000000"/>
                </a:solidFill>
                <a:latin typeface="Courier New"/>
              </a:rPr>
              <a:t>.println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400" b="1" i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400" b="1" i="1" dirty="0" smtClean="0">
                <a:solidFill>
                  <a:srgbClr val="2A00FF"/>
                </a:solidFill>
                <a:latin typeface="Courier New"/>
              </a:rPr>
              <a:t>출력 </a:t>
            </a:r>
            <a:r>
              <a:rPr lang="en-US" altLang="ko-KR" sz="1400" b="1" i="1" dirty="0" smtClean="0">
                <a:solidFill>
                  <a:srgbClr val="2A00FF"/>
                </a:solidFill>
                <a:latin typeface="Courier New"/>
              </a:rPr>
              <a:t>: "</a:t>
            </a:r>
            <a:r>
              <a:rPr lang="ko-KR" altLang="en-US" sz="1400" b="1" i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+ string);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 bwMode="auto">
          <a:xfrm>
            <a:off x="1381096" y="2571744"/>
            <a:ext cx="928694" cy="214314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1381096" y="3286124"/>
            <a:ext cx="4857784" cy="857256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2.1.4 </a:t>
            </a:r>
            <a:r>
              <a:rPr lang="ko-KR" altLang="en-US" dirty="0" smtClean="0"/>
              <a:t>패턴 소개 </a:t>
            </a:r>
            <a:r>
              <a:rPr lang="en-US" altLang="ko-KR" dirty="0" smtClean="0"/>
              <a:t>– Singleton </a:t>
            </a:r>
            <a:r>
              <a:rPr lang="ko-KR" altLang="en-US" dirty="0" smtClean="0"/>
              <a:t>패턴 </a:t>
            </a:r>
            <a:r>
              <a:rPr lang="en-US" altLang="ko-KR" dirty="0" smtClean="0"/>
              <a:t>(3/3)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적용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클래스의 </a:t>
            </a:r>
            <a:r>
              <a:rPr lang="ko-KR" altLang="en-US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인스턴스가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오직 하나여야 함을 보장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유일한 </a:t>
            </a:r>
            <a:r>
              <a:rPr lang="ko-KR" altLang="en-US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인스턴스에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대한 잘 정의된 접근 방식 제공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 Abstract Factory </a:t>
            </a:r>
            <a:r>
              <a:rPr lang="ko-KR" altLang="en-US" dirty="0" smtClean="0"/>
              <a:t>패턴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1652633" y="836640"/>
            <a:ext cx="9272617" cy="152063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2.2.1 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상황이해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2.2.2 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솔루션 찾기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2.2.3 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솔루션 발표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2.2.4 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패턴 소개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77" y="836613"/>
            <a:ext cx="1395384" cy="5688817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2.2.1 </a:t>
            </a:r>
            <a:r>
              <a:rPr lang="ko-KR" altLang="en-US" dirty="0" smtClean="0"/>
              <a:t>상황이해</a:t>
            </a:r>
            <a:r>
              <a:rPr lang="en-US" altLang="ko-KR" dirty="0" smtClean="0"/>
              <a:t>(1/5)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Problem 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제시</a:t>
            </a:r>
            <a:endParaRPr lang="en-US" altLang="ko-KR" sz="18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>
              <a:buNone/>
            </a:pPr>
            <a:r>
              <a:rPr lang="en-US" altLang="ko-KR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	</a:t>
            </a:r>
            <a:r>
              <a:rPr lang="ko-KR" altLang="en-US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다양한 고객을 대상으로 영업하는 </a:t>
            </a:r>
            <a:r>
              <a:rPr lang="en-US" altLang="ko-KR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A</a:t>
            </a:r>
            <a:r>
              <a:rPr lang="ko-KR" altLang="en-US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씨는 자신 만의 고객관리가 필요함을 느꼈다</a:t>
            </a:r>
            <a:r>
              <a:rPr lang="en-US" altLang="ko-KR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  <a:r>
              <a:rPr lang="ko-KR" altLang="en-US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초기 디자인에는 </a:t>
            </a:r>
            <a:r>
              <a:rPr lang="en-US" altLang="ko-KR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A</a:t>
            </a:r>
            <a:r>
              <a:rPr lang="ko-KR" altLang="en-US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씨</a:t>
            </a:r>
            <a:r>
              <a:rPr lang="en-US" altLang="ko-KR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ko-KR" altLang="en-US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고객이 주로 국내인으로 되어 있어서 아래와 같은 형태로 개발되었으나 영업을 하면서 외국에 거주하는 고객이 점차 늘어나게 되었고</a:t>
            </a:r>
            <a:r>
              <a:rPr lang="en-US" altLang="ko-KR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A</a:t>
            </a:r>
            <a:r>
              <a:rPr lang="ko-KR" altLang="en-US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씨는 주소와 전화번호가 거주하는 국가에 맞게 생성되기를 원한다</a:t>
            </a:r>
            <a:r>
              <a:rPr lang="en-US" altLang="ko-KR" sz="1800" b="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  <a:endParaRPr lang="ko-KR" altLang="en-US" sz="1800" b="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3049" y="2843185"/>
            <a:ext cx="5607614" cy="3514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2.2.1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상황이해</a:t>
            </a:r>
            <a:r>
              <a:rPr lang="en-US" altLang="ko-KR" dirty="0" smtClean="0"/>
              <a:t>(2/5)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Main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소스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66782" y="1571612"/>
            <a:ext cx="8572560" cy="44442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endParaRPr lang="ko-KR" altLang="en-US" sz="1400" b="1" dirty="0" smtClean="0">
              <a:latin typeface="Courier New"/>
            </a:endParaRP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main(String[] args)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throws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Exception {</a:t>
            </a:r>
          </a:p>
          <a:p>
            <a:pPr algn="l"/>
            <a:endParaRPr lang="en-US" altLang="ko-KR" sz="1400" b="1" dirty="0" smtClean="0">
              <a:solidFill>
                <a:srgbClr val="000000"/>
              </a:solidFill>
              <a:latin typeface="Courier New"/>
            </a:endParaRP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 System.</a:t>
            </a:r>
            <a:r>
              <a:rPr lang="en-US" altLang="ko-KR" sz="1400" b="1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.println(</a:t>
            </a:r>
            <a:r>
              <a:rPr lang="en-US" altLang="ko-KR" sz="1400" b="1" i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400" b="1" i="1" dirty="0" smtClean="0">
                <a:solidFill>
                  <a:srgbClr val="2A00FF"/>
                </a:solidFill>
                <a:latin typeface="Courier New"/>
              </a:rPr>
              <a:t>국내 거주 주소 및 전화번호를 가져온다</a:t>
            </a:r>
            <a:r>
              <a:rPr lang="en-US" altLang="ko-KR" sz="1400" b="1" i="1" dirty="0" smtClean="0">
                <a:solidFill>
                  <a:srgbClr val="2A00FF"/>
                </a:solidFill>
                <a:latin typeface="Courier New"/>
              </a:rPr>
              <a:t>."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 Client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client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Client();</a:t>
            </a:r>
          </a:p>
          <a:p>
            <a:pPr algn="l"/>
            <a:endParaRPr lang="en-US" altLang="ko-KR" sz="1400" b="1" dirty="0" smtClean="0">
              <a:solidFill>
                <a:srgbClr val="000000"/>
              </a:solidFill>
              <a:latin typeface="Courier New"/>
            </a:endParaRP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 KRAddress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krAddress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client.createAddress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"KR"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krAddress.set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...</a:t>
            </a:r>
          </a:p>
          <a:p>
            <a:pPr algn="l"/>
            <a:endParaRPr lang="en-US" altLang="ko-KR" sz="1400" b="1" dirty="0" smtClean="0">
              <a:solidFill>
                <a:srgbClr val="000000"/>
              </a:solidFill>
              <a:latin typeface="Courier New"/>
            </a:endParaRP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 KRPhoneNumber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krPhoneNumber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client.createPhoneNumber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"KR"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/>
            <a:r>
              <a:rPr lang="en-US" altLang="ko-KR" sz="1400" b="1" dirty="0" smtClean="0">
                <a:latin typeface="Courier New"/>
              </a:rPr>
              <a:t>    </a:t>
            </a:r>
            <a:r>
              <a:rPr lang="en-US" altLang="ko-KR" sz="1400" b="1" dirty="0" err="1" smtClean="0">
                <a:latin typeface="Courier New"/>
              </a:rPr>
              <a:t>krPhoneNumber.set</a:t>
            </a:r>
            <a:r>
              <a:rPr lang="en-US" altLang="ko-KR" sz="1400" b="1" dirty="0" smtClean="0">
                <a:latin typeface="Courier New"/>
              </a:rPr>
              <a:t>...</a:t>
            </a:r>
          </a:p>
          <a:p>
            <a:pPr algn="l"/>
            <a:endParaRPr lang="ko-KR" altLang="en-US" sz="1400" b="1" dirty="0" smtClean="0">
              <a:latin typeface="Courier New"/>
            </a:endParaRP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 System.</a:t>
            </a:r>
            <a:r>
              <a:rPr lang="en-US" altLang="ko-KR" sz="1400" b="1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.println(</a:t>
            </a:r>
            <a:r>
              <a:rPr lang="en-US" altLang="ko-KR" sz="1400" b="1" i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400" b="1" i="1" dirty="0" smtClean="0">
                <a:solidFill>
                  <a:srgbClr val="2A00FF"/>
                </a:solidFill>
                <a:latin typeface="Courier New"/>
              </a:rPr>
              <a:t>주소 </a:t>
            </a:r>
            <a:r>
              <a:rPr lang="en-US" altLang="ko-KR" sz="1400" b="1" i="1" dirty="0" smtClean="0">
                <a:solidFill>
                  <a:srgbClr val="2A00FF"/>
                </a:solidFill>
                <a:latin typeface="Courier New"/>
              </a:rPr>
              <a:t>: "</a:t>
            </a:r>
            <a:r>
              <a:rPr lang="ko-KR" altLang="en-US" sz="1400" b="1" i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+ krAddress.getFullAddress());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 System.</a:t>
            </a:r>
            <a:r>
              <a:rPr lang="en-US" altLang="ko-KR" sz="1400" b="1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.println(</a:t>
            </a:r>
            <a:r>
              <a:rPr lang="en-US" altLang="ko-KR" sz="1400" b="1" i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400" b="1" i="1" dirty="0" smtClean="0">
                <a:solidFill>
                  <a:srgbClr val="2A00FF"/>
                </a:solidFill>
                <a:latin typeface="Courier New"/>
              </a:rPr>
              <a:t>전화번호 </a:t>
            </a:r>
            <a:r>
              <a:rPr lang="en-US" altLang="ko-KR" sz="1400" b="1" i="1" dirty="0" smtClean="0">
                <a:solidFill>
                  <a:srgbClr val="2A00FF"/>
                </a:solidFill>
                <a:latin typeface="Courier New"/>
              </a:rPr>
              <a:t>: ("</a:t>
            </a:r>
            <a:r>
              <a:rPr lang="ko-KR" altLang="en-US" sz="1400" b="1" i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+ krPhoneNumber.getCountryCode() + </a:t>
            </a:r>
            <a:r>
              <a:rPr lang="en-US" altLang="ko-KR" sz="1400" b="1" i="1" dirty="0" smtClean="0">
                <a:solidFill>
                  <a:srgbClr val="2A00FF"/>
                </a:solidFill>
                <a:latin typeface="Courier New"/>
              </a:rPr>
              <a:t>") “</a:t>
            </a:r>
          </a:p>
          <a:p>
            <a:pPr algn="l"/>
            <a:r>
              <a:rPr lang="en-US" altLang="ko-KR" sz="1400" b="1" i="1" dirty="0" smtClean="0">
                <a:solidFill>
                  <a:srgbClr val="2A00FF"/>
                </a:solidFill>
                <a:latin typeface="Courier New"/>
              </a:rPr>
              <a:t>                                    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+ krPhoneNumber.getPhoneNumber());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 algn="l"/>
            <a:endParaRPr lang="ko-KR" altLang="en-US" sz="1400" b="1" dirty="0" smtClean="0">
              <a:latin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2.2.1 </a:t>
            </a:r>
            <a:r>
              <a:rPr lang="ko-KR" altLang="en-US" dirty="0" smtClean="0"/>
              <a:t>상황이해</a:t>
            </a:r>
            <a:r>
              <a:rPr lang="en-US" altLang="ko-KR" dirty="0" smtClean="0"/>
              <a:t>(3/5)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Client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소스 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66782" y="1571612"/>
            <a:ext cx="8643998" cy="392722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ko-KR" sz="1400" b="1" dirty="0" smtClean="0">
                <a:solidFill>
                  <a:srgbClr val="3F5FBF"/>
                </a:solidFill>
                <a:latin typeface="Courier New"/>
              </a:rPr>
              <a:t>/**</a:t>
            </a:r>
          </a:p>
          <a:p>
            <a:pPr algn="l"/>
            <a:r>
              <a:rPr lang="ko-KR" altLang="en-US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ko-KR" altLang="en-US" sz="1400" b="1" dirty="0" smtClean="0">
                <a:solidFill>
                  <a:srgbClr val="3F5FBF"/>
                </a:solidFill>
                <a:latin typeface="Courier New"/>
              </a:rPr>
              <a:t>*</a:t>
            </a:r>
            <a:r>
              <a:rPr lang="ko-KR" altLang="en-US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ko-KR" altLang="en-US" sz="1400" b="1" dirty="0" smtClean="0">
                <a:solidFill>
                  <a:srgbClr val="3F5FBF"/>
                </a:solidFill>
                <a:latin typeface="Courier New"/>
              </a:rPr>
              <a:t>주소를</a:t>
            </a:r>
            <a:r>
              <a:rPr lang="ko-KR" altLang="en-US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ko-KR" altLang="en-US" sz="1400" b="1" dirty="0" smtClean="0">
                <a:solidFill>
                  <a:srgbClr val="3F5FBF"/>
                </a:solidFill>
                <a:latin typeface="Courier New"/>
              </a:rPr>
              <a:t>가져온다</a:t>
            </a:r>
            <a:r>
              <a:rPr lang="en-US" altLang="ko-KR" sz="1400" b="1" dirty="0" smtClean="0">
                <a:solidFill>
                  <a:srgbClr val="3F5FBF"/>
                </a:solidFill>
                <a:latin typeface="Courier New"/>
              </a:rPr>
              <a:t>.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3F5FBF"/>
                </a:solidFill>
                <a:latin typeface="Courier New"/>
              </a:rPr>
              <a:t>*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9FBF"/>
                </a:solidFill>
                <a:latin typeface="Courier New"/>
              </a:rPr>
              <a:t>@</a:t>
            </a:r>
            <a:r>
              <a:rPr lang="en-US" altLang="ko-KR" sz="1400" b="1" dirty="0" err="1" smtClean="0">
                <a:solidFill>
                  <a:srgbClr val="7F9FBF"/>
                </a:solidFill>
                <a:latin typeface="Courier New"/>
              </a:rPr>
              <a:t>param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3F5FBF"/>
                </a:solidFill>
                <a:latin typeface="Courier New"/>
              </a:rPr>
              <a:t>countryType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3F5FBF"/>
                </a:solidFill>
                <a:latin typeface="Courier New"/>
              </a:rPr>
              <a:t>*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9FBF"/>
                </a:solidFill>
                <a:latin typeface="Courier New"/>
              </a:rPr>
              <a:t>@return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3F5FBF"/>
                </a:solidFill>
                <a:latin typeface="Courier New"/>
              </a:rPr>
              <a:t>KRAddress</a:t>
            </a:r>
          </a:p>
          <a:p>
            <a:pPr algn="l"/>
            <a:r>
              <a:rPr lang="ko-KR" altLang="en-US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ko-KR" altLang="en-US" sz="1400" b="1" dirty="0" smtClean="0">
                <a:solidFill>
                  <a:srgbClr val="3F5FBF"/>
                </a:solidFill>
                <a:latin typeface="Courier New"/>
              </a:rPr>
              <a:t>*</a:t>
            </a:r>
            <a:r>
              <a:rPr lang="en-US" altLang="ko-KR" sz="1400" b="1" dirty="0" smtClean="0">
                <a:solidFill>
                  <a:srgbClr val="3F5FBF"/>
                </a:solidFill>
                <a:latin typeface="Courier New"/>
              </a:rPr>
              <a:t>/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KRAddress createAddress(String countryType) {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 KRAddress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krAddress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null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 algn="l"/>
            <a:endParaRPr lang="ko-KR" altLang="en-US" sz="1400" b="1" dirty="0" smtClean="0">
              <a:latin typeface="Courier New"/>
            </a:endParaRP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  if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(countryType.equals(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"KR"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)) {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    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krAddress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KRAddress();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 }</a:t>
            </a:r>
          </a:p>
          <a:p>
            <a:pPr algn="l"/>
            <a:endParaRPr lang="ko-KR" altLang="en-US" sz="1400" b="1" dirty="0" smtClean="0">
              <a:latin typeface="Courier New"/>
            </a:endParaRP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  return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krAddress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 algn="l"/>
            <a:endParaRPr lang="en-US" altLang="ko-KR" sz="1400" b="1" dirty="0" smtClean="0">
              <a:solidFill>
                <a:srgbClr val="000000"/>
              </a:solidFill>
              <a:latin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1.1.1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-</a:t>
            </a:r>
            <a:r>
              <a:rPr lang="ko-KR" altLang="en-US" dirty="0" smtClean="0"/>
              <a:t>지향</a:t>
            </a:r>
            <a:r>
              <a:rPr lang="en-US" altLang="ko-KR" dirty="0" smtClean="0"/>
              <a:t>(Object-Oriented) </a:t>
            </a:r>
            <a:r>
              <a:rPr lang="ko-KR" altLang="en-US" dirty="0" smtClean="0"/>
              <a:t>정의</a:t>
            </a:r>
            <a:r>
              <a:rPr lang="en-US" altLang="ko-KR" dirty="0" smtClean="0"/>
              <a:t>(2/2)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객체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-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지향에 내포한 다른 의미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존재하는 모든 개체는 고유의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Identity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를 가진다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모든 개체는 존재 가치가 있다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존재 가치는 자신의 주어진 책임을 수행하는 즉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역할수행을 통해 증명된다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대부분의 개체는 책임이 너무 크면 불평을 한다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불평이 있을 경우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이를 완화하기 위해서 책임 조정이 필요하다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</a:p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올바른 객체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-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지향 세계에서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모든 개체는 자신의 존재를 증명할 정도의 책임을 가진다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고유의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Identity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가 있듯이 고유의 책임이 존재하며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이를 통해 전문가 개체로 인식된다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개체에 적절한 책임을 부여하고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각 개체 간에 작업을 조정함으로써 일이 원활하게 진행되도록 한다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</a:p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개체에게 다음과 질문을 했을 때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“Yes”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여야 한다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자신의 역할에 만족하십니까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? 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자신의 책임이 적절합니까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?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누구와 함께 일을 해야 하는지 알고 있습니까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?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2.2.1 </a:t>
            </a:r>
            <a:r>
              <a:rPr lang="ko-KR" altLang="en-US" dirty="0" smtClean="0"/>
              <a:t>상황이해</a:t>
            </a:r>
            <a:r>
              <a:rPr lang="en-US" altLang="ko-KR" dirty="0" smtClean="0"/>
              <a:t>(4/5)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Client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소스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66782" y="1571612"/>
            <a:ext cx="8643998" cy="392722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ko-KR" sz="1400" b="1" dirty="0" smtClean="0">
                <a:solidFill>
                  <a:srgbClr val="3F5FBF"/>
                </a:solidFill>
                <a:latin typeface="Courier New"/>
              </a:rPr>
              <a:t>/**</a:t>
            </a:r>
          </a:p>
          <a:p>
            <a:pPr algn="l"/>
            <a:r>
              <a:rPr lang="ko-KR" altLang="en-US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ko-KR" altLang="en-US" sz="1400" b="1" dirty="0" smtClean="0">
                <a:solidFill>
                  <a:srgbClr val="3F5FBF"/>
                </a:solidFill>
                <a:latin typeface="Courier New"/>
              </a:rPr>
              <a:t>*</a:t>
            </a:r>
            <a:r>
              <a:rPr lang="ko-KR" altLang="en-US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ko-KR" altLang="en-US" sz="1400" b="1" dirty="0" smtClean="0">
                <a:solidFill>
                  <a:srgbClr val="3F5FBF"/>
                </a:solidFill>
                <a:latin typeface="Courier New"/>
              </a:rPr>
              <a:t>전화번호를</a:t>
            </a:r>
            <a:r>
              <a:rPr lang="ko-KR" altLang="en-US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ko-KR" altLang="en-US" sz="1400" b="1" dirty="0" smtClean="0">
                <a:solidFill>
                  <a:srgbClr val="3F5FBF"/>
                </a:solidFill>
                <a:latin typeface="Courier New"/>
              </a:rPr>
              <a:t>가져온다</a:t>
            </a:r>
            <a:r>
              <a:rPr lang="en-US" altLang="ko-KR" sz="1400" b="1" dirty="0" smtClean="0">
                <a:solidFill>
                  <a:srgbClr val="3F5FBF"/>
                </a:solidFill>
                <a:latin typeface="Courier New"/>
              </a:rPr>
              <a:t>.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3F5FBF"/>
                </a:solidFill>
                <a:latin typeface="Courier New"/>
              </a:rPr>
              <a:t>*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9FBF"/>
                </a:solidFill>
                <a:latin typeface="Courier New"/>
              </a:rPr>
              <a:t>@</a:t>
            </a:r>
            <a:r>
              <a:rPr lang="en-US" altLang="ko-KR" sz="1400" b="1" dirty="0" err="1" smtClean="0">
                <a:solidFill>
                  <a:srgbClr val="7F9FBF"/>
                </a:solidFill>
                <a:latin typeface="Courier New"/>
              </a:rPr>
              <a:t>param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3F5FBF"/>
                </a:solidFill>
                <a:latin typeface="Courier New"/>
              </a:rPr>
              <a:t>countryType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3F5FBF"/>
                </a:solidFill>
                <a:latin typeface="Courier New"/>
              </a:rPr>
              <a:t>*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9FBF"/>
                </a:solidFill>
                <a:latin typeface="Courier New"/>
              </a:rPr>
              <a:t>@return</a:t>
            </a:r>
          </a:p>
          <a:p>
            <a:pPr algn="l"/>
            <a:r>
              <a:rPr lang="ko-KR" altLang="en-US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ko-KR" altLang="en-US" sz="1400" b="1" dirty="0" smtClean="0">
                <a:solidFill>
                  <a:srgbClr val="3F5FBF"/>
                </a:solidFill>
                <a:latin typeface="Courier New"/>
              </a:rPr>
              <a:t>*</a:t>
            </a:r>
            <a:r>
              <a:rPr lang="en-US" altLang="ko-KR" sz="1400" b="1" dirty="0" smtClean="0">
                <a:solidFill>
                  <a:srgbClr val="3F5FBF"/>
                </a:solidFill>
                <a:latin typeface="Courier New"/>
              </a:rPr>
              <a:t>/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KRPhoneNumber createPhoneNumber(String countryType) {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 KRPhoneNumber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krPhoneNumber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null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 algn="l"/>
            <a:endParaRPr lang="ko-KR" altLang="en-US" sz="1400" b="1" dirty="0" smtClean="0">
              <a:latin typeface="Courier New"/>
            </a:endParaRP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  if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(countryType.equals(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"KR"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)) {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    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krPhoneNumber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KRPhoneNumber();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 }</a:t>
            </a:r>
          </a:p>
          <a:p>
            <a:pPr algn="l"/>
            <a:endParaRPr lang="ko-KR" altLang="en-US" sz="1400" b="1" dirty="0" smtClean="0">
              <a:latin typeface="Courier New"/>
            </a:endParaRP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  return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krPhoneNumber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 algn="l"/>
            <a:endParaRPr lang="ko-KR" altLang="en-US" sz="1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2.2.1 </a:t>
            </a:r>
            <a:r>
              <a:rPr lang="ko-KR" altLang="en-US" dirty="0" smtClean="0"/>
              <a:t>상황이해</a:t>
            </a:r>
            <a:r>
              <a:rPr lang="en-US" altLang="ko-KR" dirty="0" smtClean="0"/>
              <a:t>(5/5)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Client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클래스 실행 결과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5344" y="1714488"/>
            <a:ext cx="9096375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2.2.2 </a:t>
            </a:r>
            <a:r>
              <a:rPr lang="ko-KR" altLang="en-US" dirty="0" smtClean="0"/>
              <a:t>솔루션 찾기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솔루션 찾기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문제해결 실습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)</a:t>
            </a:r>
          </a:p>
          <a:p>
            <a:pPr lvl="1" eaLnBrk="1" hangingPunct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추상화 또는 일반화 하기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 eaLnBrk="1" hangingPunct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미국에 거주하는 고객이 추가되었을 경우 추상화 또는 일반화 시켜야 할 부분은 어디인지 클래스 다이어그램으로 표현하시오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2" eaLnBrk="1" hangingPunct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클래스 다이어그램에 적용한 사항을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실행하여 제대로 동작하는지 여부를 확인하시오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1" eaLnBrk="1" hangingPunct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변경의 국지화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(Localization of Changes)</a:t>
            </a:r>
          </a:p>
          <a:p>
            <a:pPr lvl="2" eaLnBrk="1" hangingPunct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변경이 예상되는 부분을 국지화시킴으로써 비용을 최소화할 수 있다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변경을 국지화 할 수 있는 부분을 찾아 다이어그램으로 표현하시오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2" eaLnBrk="1" hangingPunct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자신의 다이어그램을 옆에 있는 사람과 비교 토의하시오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2.2.3 </a:t>
            </a:r>
            <a:r>
              <a:rPr lang="ko-KR" altLang="en-US" dirty="0" smtClean="0"/>
              <a:t>솔루션 발표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문제해결을 위해 디자인한 다이어그램과 개발 소스를 기준으로 발표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2.2.4 </a:t>
            </a:r>
            <a:r>
              <a:rPr lang="ko-KR" altLang="en-US" dirty="0" smtClean="0"/>
              <a:t>패턴 소개 </a:t>
            </a:r>
            <a:r>
              <a:rPr lang="en-US" altLang="ko-KR" dirty="0" smtClean="0"/>
              <a:t>– Abstract Factory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(1/9)</a:t>
            </a:r>
            <a:endParaRPr lang="ko-KR" altLang="en-US" dirty="0" smtClean="0"/>
          </a:p>
        </p:txBody>
      </p:sp>
      <p:sp>
        <p:nvSpPr>
          <p:cNvPr id="1024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의도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 eaLnBrk="1" hangingPunct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구체적인 클래스를 지정하지 않고 관련성을 갖는 객체들의 집합을 생성함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 eaLnBrk="1" hangingPunct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서로 독립적인 객체들의 집합을 생성할 수 있는 인터페이스를 제공함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 eaLnBrk="1" hangingPunct="1"/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eaLnBrk="1" hangingPunct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동기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 eaLnBrk="1" hangingPunct="1"/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Problem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을 통해서 나타난 문제점을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Abstract Factory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패턴을 통해 그 대안을 찾고자 한다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2" eaLnBrk="1" hangingPunct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추상화 결정하기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 eaLnBrk="1" hangingPunct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변경의 국지화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(Localization of Changes)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구름 47"/>
          <p:cNvSpPr/>
          <p:nvPr/>
        </p:nvSpPr>
        <p:spPr bwMode="auto">
          <a:xfrm>
            <a:off x="6238880" y="5104960"/>
            <a:ext cx="4357718" cy="1143008"/>
          </a:xfrm>
          <a:prstGeom prst="cloud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구름 46"/>
          <p:cNvSpPr/>
          <p:nvPr/>
        </p:nvSpPr>
        <p:spPr bwMode="auto">
          <a:xfrm>
            <a:off x="238088" y="5104960"/>
            <a:ext cx="4357718" cy="1143008"/>
          </a:xfrm>
          <a:prstGeom prst="cloud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2.2.4 </a:t>
            </a:r>
            <a:r>
              <a:rPr lang="ko-KR" altLang="en-US" dirty="0" smtClean="0"/>
              <a:t>패턴 소개 </a:t>
            </a:r>
            <a:r>
              <a:rPr lang="en-US" altLang="ko-KR" dirty="0" smtClean="0"/>
              <a:t>– Abstract Factory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(2/9)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추상화 결정하기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이미 국내에 거주하는 고객 주소에 대해서는 잘 정의되어 있음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하지만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다양한 형태의 고객 주소 변화를 가지기 위해서 추상 클래스를 도출해야 함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4095740" y="2747506"/>
            <a:ext cx="1857388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Address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4095740" y="3104696"/>
            <a:ext cx="1857388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4095740" y="3176134"/>
            <a:ext cx="1857388" cy="21431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getFullAddress()</a:t>
            </a:r>
            <a:r>
              <a:rPr kumimoji="1" lang="en-US" altLang="ko-KR" sz="1000" b="1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: String</a:t>
            </a:r>
            <a:endParaRPr kumimoji="1" lang="ko-KR" altLang="en-US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3095608" y="3890514"/>
            <a:ext cx="1857388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KRAddress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3095608" y="4247704"/>
            <a:ext cx="1857388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5048942" y="3890514"/>
            <a:ext cx="1857388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USAddress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5048942" y="4247704"/>
            <a:ext cx="1857388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4" name="꺾인 연결선 13"/>
          <p:cNvCxnSpPr>
            <a:stCxn id="8" idx="0"/>
            <a:endCxn id="7" idx="2"/>
          </p:cNvCxnSpPr>
          <p:nvPr/>
        </p:nvCxnSpPr>
        <p:spPr bwMode="auto">
          <a:xfrm rot="5400000" flipH="1" flipV="1">
            <a:off x="4274335" y="3140415"/>
            <a:ext cx="500066" cy="1000132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꺾인 연결선 14"/>
          <p:cNvCxnSpPr>
            <a:stCxn id="11" idx="0"/>
            <a:endCxn id="7" idx="2"/>
          </p:cNvCxnSpPr>
          <p:nvPr/>
        </p:nvCxnSpPr>
        <p:spPr bwMode="auto">
          <a:xfrm rot="16200000" flipV="1">
            <a:off x="5251002" y="3163880"/>
            <a:ext cx="500066" cy="953202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이등변 삼각형 15"/>
          <p:cNvSpPr/>
          <p:nvPr/>
        </p:nvSpPr>
        <p:spPr bwMode="auto">
          <a:xfrm>
            <a:off x="4881558" y="3390448"/>
            <a:ext cx="285752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3095608" y="4319142"/>
            <a:ext cx="1857388" cy="21431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getFullAddress()</a:t>
            </a:r>
            <a:r>
              <a:rPr kumimoji="1" lang="en-US" altLang="ko-KR" sz="1000" b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: String</a:t>
            </a:r>
            <a:endParaRPr kumimoji="1" lang="ko-KR" altLang="en-US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5048942" y="4319142"/>
            <a:ext cx="1857388" cy="21431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getFullAddress()</a:t>
            </a:r>
            <a:r>
              <a:rPr kumimoji="1" lang="en-US" altLang="ko-KR" sz="1000" b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: String</a:t>
            </a:r>
            <a:endParaRPr kumimoji="1" lang="ko-KR" altLang="en-US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81822" y="2492870"/>
            <a:ext cx="3643339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각각 하위 클래스는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getFullAddress()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메소드를 오버라이드</a:t>
            </a:r>
            <a:endParaRPr lang="en-US" altLang="ko-KR" sz="1200" b="1" dirty="0" smtClean="0">
              <a:latin typeface="휴먼편지체" pitchFamily="18" charset="-127"/>
              <a:ea typeface="휴먼편지체" pitchFamily="18" charset="-127"/>
            </a:endParaRPr>
          </a:p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해야 한다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그 외 우편번호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,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시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,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지역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(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구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/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군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)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 등 정의된 관련 메소드는 하위 클래스에서 사용 가능하다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6238880" y="2961820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6810384" y="267606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8" name="구부러진 연결선 27"/>
          <p:cNvCxnSpPr>
            <a:stCxn id="26" idx="1"/>
            <a:endCxn id="25" idx="3"/>
          </p:cNvCxnSpPr>
          <p:nvPr/>
        </p:nvCxnSpPr>
        <p:spPr bwMode="auto">
          <a:xfrm rot="10800000" flipV="1">
            <a:off x="6310318" y="2711787"/>
            <a:ext cx="500066" cy="285752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452402" y="4176266"/>
            <a:ext cx="2646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만약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,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클라이언트가 국내에 거주하는 고객 주소를 원한다면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KRAddress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하위 클래스를 사용한다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 getFullAddress()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메소드를 가지며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,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국내 주소 표기법을 가져온다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3024170" y="396195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2524104" y="4176266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3" name="구부러진 연결선 32"/>
          <p:cNvCxnSpPr>
            <a:stCxn id="32" idx="0"/>
            <a:endCxn id="31" idx="1"/>
          </p:cNvCxnSpPr>
          <p:nvPr/>
        </p:nvCxnSpPr>
        <p:spPr bwMode="auto">
          <a:xfrm rot="5400000" flipH="1" flipV="1">
            <a:off x="2702699" y="3854796"/>
            <a:ext cx="178595" cy="464347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0" name="직사각형 39"/>
          <p:cNvSpPr/>
          <p:nvPr/>
        </p:nvSpPr>
        <p:spPr bwMode="auto">
          <a:xfrm>
            <a:off x="6953260" y="394882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7453326" y="4247704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2" name="구부러진 연결선 41"/>
          <p:cNvCxnSpPr>
            <a:stCxn id="41" idx="0"/>
            <a:endCxn id="40" idx="3"/>
          </p:cNvCxnSpPr>
          <p:nvPr/>
        </p:nvCxnSpPr>
        <p:spPr bwMode="auto">
          <a:xfrm rot="16200000" flipV="1">
            <a:off x="7125291" y="3883949"/>
            <a:ext cx="263163" cy="464347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7164598" y="4315753"/>
            <a:ext cx="2646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USAddress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하위 클래스도 동일하다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여러분은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getFullAddress()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를 미국 주소 표기법에 맞게 구현할 수 있다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95278" y="5176398"/>
            <a:ext cx="421484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String getFullAddress() {</a:t>
            </a: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return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getPostalCode() + </a:t>
            </a:r>
            <a:r>
              <a:rPr lang="en-US" altLang="ko-KR" sz="1000" b="1" i="1" dirty="0" smtClean="0">
                <a:solidFill>
                  <a:srgbClr val="0000C0"/>
                </a:solidFill>
                <a:latin typeface="Courier New"/>
              </a:rPr>
              <a:t>SPACE 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+ getCountry()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       + </a:t>
            </a:r>
            <a:r>
              <a:rPr lang="en-US" altLang="ko-KR" sz="1000" b="1" i="1" dirty="0" smtClean="0">
                <a:solidFill>
                  <a:srgbClr val="0000C0"/>
                </a:solidFill>
                <a:latin typeface="Courier New"/>
              </a:rPr>
              <a:t>SPACE 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+ getCity() + </a:t>
            </a:r>
            <a:r>
              <a:rPr lang="en-US" altLang="ko-KR" sz="1000" b="1" i="1" dirty="0" smtClean="0">
                <a:solidFill>
                  <a:srgbClr val="0000C0"/>
                </a:solidFill>
                <a:latin typeface="Courier New"/>
              </a:rPr>
              <a:t>SPACE 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+ getRegion()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       + </a:t>
            </a:r>
            <a:r>
              <a:rPr lang="en-US" altLang="ko-KR" sz="1000" b="1" i="1" dirty="0" smtClean="0">
                <a:solidFill>
                  <a:srgbClr val="0000C0"/>
                </a:solidFill>
                <a:latin typeface="Courier New"/>
              </a:rPr>
              <a:t>SPACE 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+ getAddr();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ko-KR" altLang="en-US" sz="1000" b="1" dirty="0"/>
          </a:p>
        </p:txBody>
      </p:sp>
      <p:sp>
        <p:nvSpPr>
          <p:cNvPr id="46" name="직사각형 45"/>
          <p:cNvSpPr/>
          <p:nvPr/>
        </p:nvSpPr>
        <p:spPr>
          <a:xfrm>
            <a:off x="6167442" y="5176398"/>
            <a:ext cx="457203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String getFullAddress() {</a:t>
            </a: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return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getAddr() + </a:t>
            </a:r>
            <a:r>
              <a:rPr lang="en-US" altLang="ko-KR" sz="1000" b="1" i="1" dirty="0" smtClean="0">
                <a:solidFill>
                  <a:srgbClr val="0000C0"/>
                </a:solidFill>
                <a:highlight>
                  <a:srgbClr val="D4D4D4"/>
                </a:highlight>
                <a:latin typeface="Courier New"/>
              </a:rPr>
              <a:t>SPACE 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+ getCity() + </a:t>
            </a:r>
            <a:r>
              <a:rPr lang="en-US" altLang="ko-KR" sz="1000" b="1" i="1" dirty="0" smtClean="0">
                <a:solidFill>
                  <a:srgbClr val="0000C0"/>
                </a:solidFill>
                <a:latin typeface="Courier New"/>
              </a:rPr>
              <a:t>COMMA</a:t>
            </a:r>
          </a:p>
          <a:p>
            <a:pPr algn="l"/>
            <a:r>
              <a:rPr lang="en-US" altLang="ko-KR" sz="1000" b="1" i="1" dirty="0" smtClean="0">
                <a:solidFill>
                  <a:srgbClr val="0000C0"/>
                </a:solidFill>
                <a:latin typeface="Courier New"/>
              </a:rPr>
              <a:t>          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 + </a:t>
            </a:r>
            <a:r>
              <a:rPr lang="en-US" altLang="ko-KR" sz="1000" b="1" i="1" dirty="0" smtClean="0">
                <a:solidFill>
                  <a:srgbClr val="0000C0"/>
                </a:solidFill>
                <a:highlight>
                  <a:srgbClr val="D4D4D4"/>
                </a:highlight>
                <a:latin typeface="Courier New"/>
              </a:rPr>
              <a:t>SPACE 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+ getRegion() + </a:t>
            </a:r>
            <a:r>
              <a:rPr lang="en-US" altLang="ko-KR" sz="1000" b="1" i="1" dirty="0" smtClean="0">
                <a:solidFill>
                  <a:srgbClr val="0000C0"/>
                </a:solidFill>
                <a:highlight>
                  <a:srgbClr val="D4D4D4"/>
                </a:highlight>
                <a:latin typeface="Courier New"/>
              </a:rPr>
              <a:t>SPACE 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+ getPostalCode() 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       + </a:t>
            </a:r>
            <a:r>
              <a:rPr lang="en-US" altLang="ko-KR" sz="1000" b="1" i="1" dirty="0" smtClean="0">
                <a:solidFill>
                  <a:srgbClr val="0000C0"/>
                </a:solidFill>
                <a:highlight>
                  <a:srgbClr val="D4D4D4"/>
                </a:highlight>
                <a:latin typeface="Courier New"/>
              </a:rPr>
              <a:t>SPACE 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+ getCountry();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ko-KR" altLang="en-US" sz="10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3809988" y="4819208"/>
            <a:ext cx="264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만약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,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프랑스 거주 고객이 추가된다면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 ???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2.2.4 </a:t>
            </a:r>
            <a:r>
              <a:rPr lang="ko-KR" altLang="en-US" dirty="0" smtClean="0"/>
              <a:t>패턴 소개 </a:t>
            </a:r>
            <a:r>
              <a:rPr lang="en-US" altLang="ko-KR" dirty="0" smtClean="0"/>
              <a:t>– Abstract Factory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(3/9)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추상화 결정하기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고객의 전화번호도 위와 동일함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단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각각의 전화번호의 국가 코드는 하위 클래스 유형에 따라 결정되며 이를 정적인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형태로 정의해야 함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4095740" y="2786058"/>
            <a:ext cx="1857388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PhoneNumber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4095740" y="3143248"/>
            <a:ext cx="1857388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4095740" y="3214686"/>
            <a:ext cx="1857388" cy="21431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getCountryCode()</a:t>
            </a:r>
            <a:r>
              <a:rPr kumimoji="1" lang="en-US" altLang="ko-KR" sz="1000" b="1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: String</a:t>
            </a:r>
            <a:endParaRPr kumimoji="1" lang="ko-KR" altLang="en-US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2952732" y="3929066"/>
            <a:ext cx="199312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KRPhoneNumber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2952732" y="4286256"/>
            <a:ext cx="1993120" cy="21431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1" lang="en-US" altLang="ko-KR" sz="1000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COUNTRY_CODE ; String</a:t>
            </a:r>
            <a:r>
              <a:rPr kumimoji="1" lang="en-US" altLang="ko-KR" sz="1000" b="1" i="0" u="sng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1000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= 82</a:t>
            </a:r>
            <a:endParaRPr kumimoji="1" lang="ko-KR" altLang="en-US" sz="1000" b="1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5174454" y="3929066"/>
            <a:ext cx="199312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USPhoneNumber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5174454" y="4286256"/>
            <a:ext cx="1993120" cy="21431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lvl="0" indent="-360363" algn="l" defTabSz="1038225">
              <a:buClr>
                <a:srgbClr val="333333"/>
              </a:buClr>
            </a:pPr>
            <a:r>
              <a:rPr lang="en-US" altLang="ko-KR" sz="1000" b="1" dirty="0" smtClean="0">
                <a:solidFill>
                  <a:srgbClr val="333333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en-US" altLang="ko-KR" sz="1000" b="1" u="sng" dirty="0" smtClean="0">
                <a:solidFill>
                  <a:srgbClr val="333333"/>
                </a:solidFill>
                <a:latin typeface="맑은 고딕" pitchFamily="50" charset="-127"/>
                <a:ea typeface="맑은 고딕" pitchFamily="50" charset="-127"/>
              </a:rPr>
              <a:t>COUNTRY_CODE : String = 01</a:t>
            </a:r>
            <a:endParaRPr lang="ko-KR" altLang="en-US" sz="1000" b="1" u="sng" dirty="0" smtClean="0">
              <a:solidFill>
                <a:srgbClr val="33333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2" name="꺾인 연결선 11"/>
          <p:cNvCxnSpPr>
            <a:stCxn id="8" idx="0"/>
            <a:endCxn id="7" idx="2"/>
          </p:cNvCxnSpPr>
          <p:nvPr/>
        </p:nvCxnSpPr>
        <p:spPr bwMode="auto">
          <a:xfrm rot="5400000" flipH="1" flipV="1">
            <a:off x="4236830" y="3141462"/>
            <a:ext cx="500066" cy="1075142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꺾인 연결선 12"/>
          <p:cNvCxnSpPr>
            <a:stCxn id="10" idx="0"/>
            <a:endCxn id="7" idx="2"/>
          </p:cNvCxnSpPr>
          <p:nvPr/>
        </p:nvCxnSpPr>
        <p:spPr bwMode="auto">
          <a:xfrm rot="16200000" flipV="1">
            <a:off x="5347691" y="3105743"/>
            <a:ext cx="500066" cy="1146580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이등변 삼각형 13"/>
          <p:cNvSpPr/>
          <p:nvPr/>
        </p:nvSpPr>
        <p:spPr bwMode="auto">
          <a:xfrm>
            <a:off x="4881558" y="3429000"/>
            <a:ext cx="285752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2952732" y="4500570"/>
            <a:ext cx="1993120" cy="21431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getCountryCode()</a:t>
            </a:r>
            <a:r>
              <a:rPr kumimoji="1" lang="en-US" altLang="ko-KR" sz="1000" b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: String</a:t>
            </a:r>
            <a:endParaRPr kumimoji="1" lang="ko-KR" altLang="en-US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5174454" y="4500570"/>
            <a:ext cx="1993120" cy="21431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getCountryCode()</a:t>
            </a:r>
            <a:r>
              <a:rPr kumimoji="1" lang="en-US" altLang="ko-KR" sz="1000" b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: String</a:t>
            </a:r>
            <a:endParaRPr kumimoji="1" lang="ko-KR" altLang="en-US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81822" y="2531422"/>
            <a:ext cx="3643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앞의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Address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클래스 정의와 동일하다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 PhoneNumber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클래스의 하위 클래스에서는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getCountryCode()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메소드를 오버라이드 해야 한다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6167442" y="300037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6810384" y="2714620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5" name="구부러진 연결선 24"/>
          <p:cNvCxnSpPr>
            <a:stCxn id="24" idx="1"/>
            <a:endCxn id="23" idx="3"/>
          </p:cNvCxnSpPr>
          <p:nvPr/>
        </p:nvCxnSpPr>
        <p:spPr bwMode="auto">
          <a:xfrm rot="10800000" flipV="1">
            <a:off x="6238880" y="2750339"/>
            <a:ext cx="571504" cy="285752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452402" y="4214818"/>
            <a:ext cx="2428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클래스 유형에 따라 전화번호의 국가코드가 정의되므로 이를 정적으로 선언하고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getCountryCode()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메소드는 정적으로 선언된 값을 리턴 한다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3095608" y="4000504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2452666" y="421481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9" name="구부러진 연결선 32"/>
          <p:cNvCxnSpPr>
            <a:stCxn id="28" idx="0"/>
            <a:endCxn id="27" idx="1"/>
          </p:cNvCxnSpPr>
          <p:nvPr/>
        </p:nvCxnSpPr>
        <p:spPr bwMode="auto">
          <a:xfrm rot="5400000" flipH="1" flipV="1">
            <a:off x="2702699" y="3821910"/>
            <a:ext cx="178595" cy="607223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직사각형 29"/>
          <p:cNvSpPr/>
          <p:nvPr/>
        </p:nvSpPr>
        <p:spPr bwMode="auto">
          <a:xfrm>
            <a:off x="7039481" y="3987374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7524764" y="4286256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2" name="구부러진 연결선 41"/>
          <p:cNvCxnSpPr>
            <a:stCxn id="31" idx="0"/>
            <a:endCxn id="30" idx="3"/>
          </p:cNvCxnSpPr>
          <p:nvPr/>
        </p:nvCxnSpPr>
        <p:spPr bwMode="auto">
          <a:xfrm rot="16200000" flipV="1">
            <a:off x="7204120" y="3929893"/>
            <a:ext cx="263163" cy="449564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7236036" y="4354305"/>
            <a:ext cx="3217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앞의 설명과 동일하게 적용되며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getCountryCode()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메소드를 오버라이드 한다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34" name="구름 33"/>
          <p:cNvSpPr/>
          <p:nvPr/>
        </p:nvSpPr>
        <p:spPr bwMode="auto">
          <a:xfrm>
            <a:off x="6238880" y="5143512"/>
            <a:ext cx="4357718" cy="1143008"/>
          </a:xfrm>
          <a:prstGeom prst="cloud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구름 34"/>
          <p:cNvSpPr/>
          <p:nvPr/>
        </p:nvSpPr>
        <p:spPr bwMode="auto">
          <a:xfrm>
            <a:off x="238088" y="5143512"/>
            <a:ext cx="4357718" cy="1143008"/>
          </a:xfrm>
          <a:prstGeom prst="cloud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95278" y="5214950"/>
            <a:ext cx="3929090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final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String </a:t>
            </a:r>
            <a:r>
              <a:rPr lang="en-US" altLang="ko-KR" sz="1000" b="1" i="1" dirty="0" smtClean="0">
                <a:solidFill>
                  <a:srgbClr val="0000C0"/>
                </a:solidFill>
                <a:latin typeface="Courier New"/>
              </a:rPr>
              <a:t>COUNTRY_CODE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"82"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;</a:t>
            </a:r>
            <a:endParaRPr lang="ko-KR" altLang="en-US" sz="1000" b="1" dirty="0" smtClean="0">
              <a:latin typeface="Courier New"/>
            </a:endParaRPr>
          </a:p>
          <a:p>
            <a:pPr algn="l"/>
            <a:endParaRPr lang="en-US" altLang="ko-KR" sz="1000" b="1" dirty="0" smtClean="0">
              <a:solidFill>
                <a:srgbClr val="7F0055"/>
              </a:solidFill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String getCountryCode() {</a:t>
            </a: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return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i="1" dirty="0" smtClean="0">
                <a:solidFill>
                  <a:srgbClr val="0000C0"/>
                </a:solidFill>
                <a:latin typeface="Courier New"/>
              </a:rPr>
              <a:t>COUNTRY_CODE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ko-KR" altLang="en-US" sz="1000" b="1" dirty="0"/>
          </a:p>
        </p:txBody>
      </p:sp>
      <p:sp>
        <p:nvSpPr>
          <p:cNvPr id="37" name="직사각형 36"/>
          <p:cNvSpPr/>
          <p:nvPr/>
        </p:nvSpPr>
        <p:spPr>
          <a:xfrm>
            <a:off x="6667508" y="5214950"/>
            <a:ext cx="4000528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final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String </a:t>
            </a:r>
            <a:r>
              <a:rPr lang="en-US" altLang="ko-KR" sz="1000" b="1" i="1" dirty="0" smtClean="0">
                <a:solidFill>
                  <a:srgbClr val="0000C0"/>
                </a:solidFill>
                <a:latin typeface="Courier New"/>
              </a:rPr>
              <a:t>COUNTRY_CODE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"01"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 algn="l"/>
            <a:endParaRPr lang="ko-KR" altLang="en-US" sz="1000" b="1" dirty="0" smtClean="0"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String getCountryCode() {</a:t>
            </a: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return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i="1" dirty="0" smtClean="0">
                <a:solidFill>
                  <a:srgbClr val="0000C0"/>
                </a:solidFill>
                <a:latin typeface="Courier New"/>
              </a:rPr>
              <a:t>COUNTRY_CODE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ko-KR" altLang="en-US" sz="1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2.2.4 </a:t>
            </a:r>
            <a:r>
              <a:rPr lang="ko-KR" altLang="en-US" dirty="0" smtClean="0"/>
              <a:t>패턴 소개 </a:t>
            </a:r>
            <a:r>
              <a:rPr lang="en-US" altLang="ko-KR" dirty="0" smtClean="0"/>
              <a:t>– Abstract Factory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(4/9)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변경의 국지화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(Localization of Changes)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앞서 추상화시킨 클래스의 인스턴스는 어떻게 생성할 것인가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?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클라이언트에서 인스턴스를 생성한다면 유지보수의 문제가 발생함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95542" y="2285992"/>
            <a:ext cx="4786346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buClr>
                <a:srgbClr val="333333"/>
              </a:buClr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  <a:ea typeface="굴림체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  <a:ea typeface="굴림체"/>
              </a:rPr>
              <a:t> Address createAddress(String countryType) {</a:t>
            </a:r>
          </a:p>
          <a:p>
            <a:pPr lvl="0" algn="l">
              <a:buClr>
                <a:srgbClr val="333333"/>
              </a:buClr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  <a:ea typeface="굴림체"/>
              </a:rPr>
              <a:t>    Address address =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  <a:ea typeface="굴림체"/>
              </a:rPr>
              <a:t>null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  <a:ea typeface="굴림체"/>
              </a:rPr>
              <a:t>;</a:t>
            </a:r>
          </a:p>
          <a:p>
            <a:pPr lvl="0" algn="l">
              <a:buClr>
                <a:srgbClr val="333333"/>
              </a:buClr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  <a:ea typeface="굴림체"/>
              </a:rPr>
              <a:t>    if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  <a:ea typeface="굴림체"/>
              </a:rPr>
              <a:t> (countryType.equals(</a:t>
            </a:r>
            <a:r>
              <a:rPr lang="en-US" altLang="ko-KR" sz="1000" b="1" dirty="0" smtClean="0">
                <a:solidFill>
                  <a:srgbClr val="2A00FF"/>
                </a:solidFill>
                <a:latin typeface="Courier New"/>
                <a:ea typeface="굴림체"/>
              </a:rPr>
              <a:t>"KR"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  <a:ea typeface="굴림체"/>
              </a:rPr>
              <a:t>)) {</a:t>
            </a:r>
          </a:p>
          <a:p>
            <a:pPr lvl="0" algn="l">
              <a:buClr>
                <a:srgbClr val="333333"/>
              </a:buClr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  <a:ea typeface="굴림체"/>
              </a:rPr>
              <a:t>        address =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  <a:ea typeface="굴림체"/>
              </a:rPr>
              <a:t>new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  <a:ea typeface="굴림체"/>
              </a:rPr>
              <a:t> KRAddress();</a:t>
            </a:r>
          </a:p>
          <a:p>
            <a:pPr lvl="0" algn="l">
              <a:buClr>
                <a:srgbClr val="333333"/>
              </a:buClr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  <a:ea typeface="굴림체"/>
              </a:rPr>
              <a:t>    }</a:t>
            </a:r>
          </a:p>
          <a:p>
            <a:pPr lvl="0" algn="l">
              <a:buClr>
                <a:srgbClr val="333333"/>
              </a:buClr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  <a:ea typeface="굴림체"/>
              </a:rPr>
              <a:t>    else if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  <a:ea typeface="굴림체"/>
              </a:rPr>
              <a:t> countryType.equals(</a:t>
            </a:r>
            <a:r>
              <a:rPr lang="en-US" altLang="ko-KR" sz="1000" b="1" dirty="0" smtClean="0">
                <a:solidFill>
                  <a:srgbClr val="2A00FF"/>
                </a:solidFill>
                <a:latin typeface="Courier New"/>
                <a:ea typeface="굴림체"/>
              </a:rPr>
              <a:t>“US"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  <a:ea typeface="굴림체"/>
              </a:rPr>
              <a:t>)) {</a:t>
            </a:r>
          </a:p>
          <a:p>
            <a:pPr lvl="0" algn="l">
              <a:buClr>
                <a:srgbClr val="333333"/>
              </a:buClr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  <a:ea typeface="굴림체"/>
              </a:rPr>
              <a:t>        address =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  <a:ea typeface="굴림체"/>
              </a:rPr>
              <a:t>new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  <a:ea typeface="굴림체"/>
              </a:rPr>
              <a:t> UAddress();</a:t>
            </a:r>
          </a:p>
          <a:p>
            <a:pPr lvl="0" algn="l">
              <a:buClr>
                <a:srgbClr val="333333"/>
              </a:buClr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  <a:ea typeface="굴림체"/>
              </a:rPr>
              <a:t>    }</a:t>
            </a:r>
          </a:p>
          <a:p>
            <a:pPr lvl="0" algn="l">
              <a:buClr>
                <a:srgbClr val="333333"/>
              </a:buClr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  <a:ea typeface="굴림체"/>
              </a:rPr>
              <a:t>    return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  <a:ea typeface="굴림체"/>
              </a:rPr>
              <a:t> address;</a:t>
            </a:r>
          </a:p>
          <a:p>
            <a:pPr lvl="0" algn="l">
              <a:buClr>
                <a:srgbClr val="333333"/>
              </a:buClr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  <a:ea typeface="굴림체"/>
              </a:rPr>
              <a:t>}</a:t>
            </a:r>
          </a:p>
          <a:p>
            <a:pPr lvl="0" algn="l">
              <a:buClr>
                <a:srgbClr val="333333"/>
              </a:buClr>
            </a:pPr>
            <a:endParaRPr lang="en-US" altLang="ko-KR" sz="1000" b="1" dirty="0" smtClean="0">
              <a:solidFill>
                <a:srgbClr val="000000"/>
              </a:solidFill>
              <a:latin typeface="Courier New"/>
              <a:ea typeface="굴림체"/>
            </a:endParaRP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PhoneNumber createPhoneNumber(String countryType) {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PhoneNumber phoneNumber =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null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if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(countryType.equals(</a:t>
            </a:r>
            <a:r>
              <a:rPr lang="en-US" altLang="ko-KR" sz="1000" b="1" dirty="0" smtClean="0">
                <a:solidFill>
                  <a:srgbClr val="2A00FF"/>
                </a:solidFill>
                <a:latin typeface="Courier New"/>
              </a:rPr>
              <a:t>"KR"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)) {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    phoneNumber =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KRPhoneNumber();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}</a:t>
            </a: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  <a:ea typeface="굴림체"/>
              </a:rPr>
              <a:t>    else if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  <a:ea typeface="굴림체"/>
              </a:rPr>
              <a:t> countryType.equals(</a:t>
            </a:r>
            <a:r>
              <a:rPr lang="en-US" altLang="ko-KR" sz="1000" b="1" dirty="0" smtClean="0">
                <a:solidFill>
                  <a:srgbClr val="2A00FF"/>
                </a:solidFill>
                <a:latin typeface="Courier New"/>
                <a:ea typeface="굴림체"/>
              </a:rPr>
              <a:t>“US"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  <a:ea typeface="굴림체"/>
              </a:rPr>
              <a:t>)) {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  <a:ea typeface="굴림체"/>
              </a:rPr>
              <a:t>        phoneNumber =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USPhoneNumber();</a:t>
            </a:r>
            <a:endParaRPr lang="en-US" altLang="ko-KR" sz="1000" b="1" dirty="0" smtClean="0">
              <a:solidFill>
                <a:srgbClr val="000000"/>
              </a:solidFill>
              <a:latin typeface="Courier New"/>
              <a:ea typeface="굴림체"/>
            </a:endParaRP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  <a:ea typeface="굴림체"/>
              </a:rPr>
              <a:t>    }</a:t>
            </a:r>
            <a:endParaRPr lang="en-US" altLang="ko-KR" sz="1000" b="1" dirty="0" smtClean="0">
              <a:solidFill>
                <a:srgbClr val="000000"/>
              </a:solidFill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return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phoneNumber;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24631" y="2571744"/>
            <a:ext cx="3643339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Tight coupling &amp; Weak cohesion</a:t>
            </a:r>
          </a:p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앞서 제시한 프랑스 거주 고객이 추가된다면 아래의 소스가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createAddress()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메소드와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createPhoneNumber()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메소드에 추가되어야 한다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810384" y="3489595"/>
            <a:ext cx="3571900" cy="61555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l">
              <a:buClr>
                <a:srgbClr val="333333"/>
              </a:buClr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  <a:ea typeface="굴림체"/>
              </a:rPr>
              <a:t>else if</a:t>
            </a:r>
            <a:r>
              <a:rPr lang="en-US" altLang="ko-KR" sz="1000" dirty="0" smtClean="0">
                <a:solidFill>
                  <a:srgbClr val="000000"/>
                </a:solidFill>
                <a:latin typeface="Courier New"/>
                <a:ea typeface="굴림체"/>
              </a:rPr>
              <a:t> 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  <a:ea typeface="굴림체"/>
              </a:rPr>
              <a:t>countryType.equals(</a:t>
            </a:r>
            <a:r>
              <a:rPr lang="en-US" altLang="ko-KR" sz="1000" b="1" dirty="0" smtClean="0">
                <a:solidFill>
                  <a:srgbClr val="2A00FF"/>
                </a:solidFill>
                <a:latin typeface="Courier New"/>
                <a:ea typeface="굴림체"/>
              </a:rPr>
              <a:t>“FR"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  <a:ea typeface="굴림체"/>
              </a:rPr>
              <a:t>)) {</a:t>
            </a:r>
          </a:p>
          <a:p>
            <a:pPr lvl="0" algn="l">
              <a:buClr>
                <a:srgbClr val="333333"/>
              </a:buClr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  <a:ea typeface="굴림체"/>
              </a:rPr>
              <a:t>    address =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  <a:ea typeface="굴림체"/>
              </a:rPr>
              <a:t>new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  <a:ea typeface="굴림체"/>
              </a:rPr>
              <a:t> FRddress();</a:t>
            </a:r>
          </a:p>
          <a:p>
            <a:pPr lvl="0" algn="l">
              <a:buClr>
                <a:srgbClr val="333333"/>
              </a:buClr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  <a:ea typeface="굴림체"/>
              </a:rPr>
              <a:t>}</a:t>
            </a:r>
            <a:endParaRPr lang="en-US" altLang="ko-KR" sz="1000" dirty="0" smtClean="0">
              <a:solidFill>
                <a:srgbClr val="000000"/>
              </a:solidFill>
              <a:latin typeface="Courier New"/>
              <a:ea typeface="굴림체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10384" y="5528091"/>
            <a:ext cx="3571900" cy="61555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l">
              <a:buClr>
                <a:srgbClr val="333333"/>
              </a:buClr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  <a:ea typeface="굴림체"/>
              </a:rPr>
              <a:t>else if</a:t>
            </a:r>
            <a:r>
              <a:rPr lang="en-US" altLang="ko-KR" sz="1000" dirty="0" smtClean="0">
                <a:solidFill>
                  <a:srgbClr val="000000"/>
                </a:solidFill>
                <a:latin typeface="Courier New"/>
                <a:ea typeface="굴림체"/>
              </a:rPr>
              <a:t> 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  <a:ea typeface="굴림체"/>
              </a:rPr>
              <a:t>countryType.equals(</a:t>
            </a:r>
            <a:r>
              <a:rPr lang="en-US" altLang="ko-KR" sz="1000" b="1" dirty="0" smtClean="0">
                <a:solidFill>
                  <a:srgbClr val="2A00FF"/>
                </a:solidFill>
                <a:latin typeface="Courier New"/>
                <a:ea typeface="굴림체"/>
              </a:rPr>
              <a:t>“FR"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  <a:ea typeface="굴림체"/>
              </a:rPr>
              <a:t>)) {</a:t>
            </a:r>
          </a:p>
          <a:p>
            <a:pPr lvl="0" algn="l">
              <a:buClr>
                <a:srgbClr val="333333"/>
              </a:buClr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  <a:ea typeface="굴림체"/>
              </a:rPr>
              <a:t>    phoneNumber =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  <a:ea typeface="굴림체"/>
              </a:rPr>
              <a:t>new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  <a:ea typeface="굴림체"/>
              </a:rPr>
              <a:t> FRPhoneNumber();</a:t>
            </a:r>
          </a:p>
          <a:p>
            <a:pPr lvl="0" algn="l">
              <a:buClr>
                <a:srgbClr val="333333"/>
              </a:buClr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  <a:ea typeface="굴림체"/>
              </a:rPr>
              <a:t>}</a:t>
            </a:r>
            <a:endParaRPr lang="en-US" altLang="ko-KR" sz="1000" dirty="0" smtClean="0">
              <a:solidFill>
                <a:srgbClr val="000000"/>
              </a:solidFill>
              <a:latin typeface="Courier New"/>
              <a:ea typeface="굴림체"/>
            </a:endParaRPr>
          </a:p>
        </p:txBody>
      </p:sp>
      <p:sp>
        <p:nvSpPr>
          <p:cNvPr id="17" name="왼쪽 화살표 16"/>
          <p:cNvSpPr/>
          <p:nvPr/>
        </p:nvSpPr>
        <p:spPr bwMode="auto">
          <a:xfrm>
            <a:off x="4167178" y="3571876"/>
            <a:ext cx="2286016" cy="285752"/>
          </a:xfrm>
          <a:prstGeom prst="leftArrow">
            <a:avLst>
              <a:gd name="adj1" fmla="val 56274"/>
              <a:gd name="adj2" fmla="val 90784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add source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왼쪽 화살표 17"/>
          <p:cNvSpPr/>
          <p:nvPr/>
        </p:nvSpPr>
        <p:spPr bwMode="auto">
          <a:xfrm>
            <a:off x="4167178" y="5610372"/>
            <a:ext cx="2286016" cy="285752"/>
          </a:xfrm>
          <a:prstGeom prst="leftArrow">
            <a:avLst>
              <a:gd name="adj1" fmla="val 56274"/>
              <a:gd name="adj2" fmla="val 90784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add source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8088" y="3929066"/>
            <a:ext cx="2357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변경사항에 대한 유지보수를 위해서 변경에 대한 국지화가 필요하다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21" name="왼쪽 중괄호 20"/>
          <p:cNvSpPr/>
          <p:nvPr/>
        </p:nvSpPr>
        <p:spPr bwMode="auto">
          <a:xfrm>
            <a:off x="2452666" y="2786058"/>
            <a:ext cx="142876" cy="857256"/>
          </a:xfrm>
          <a:prstGeom prst="leftBrac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b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2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22" name="왼쪽 중괄호 21"/>
          <p:cNvSpPr/>
          <p:nvPr/>
        </p:nvSpPr>
        <p:spPr bwMode="auto">
          <a:xfrm>
            <a:off x="2452666" y="4786322"/>
            <a:ext cx="142876" cy="857256"/>
          </a:xfrm>
          <a:prstGeom prst="leftBrac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b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2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2309790" y="314324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1523972" y="3786190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5" name="구부러진 연결선 32"/>
          <p:cNvCxnSpPr>
            <a:stCxn id="24" idx="0"/>
            <a:endCxn id="23" idx="1"/>
          </p:cNvCxnSpPr>
          <p:nvPr/>
        </p:nvCxnSpPr>
        <p:spPr bwMode="auto">
          <a:xfrm rot="5400000" flipH="1" flipV="1">
            <a:off x="1631129" y="3107530"/>
            <a:ext cx="607223" cy="750099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6" name="직사각형 25"/>
          <p:cNvSpPr/>
          <p:nvPr/>
        </p:nvSpPr>
        <p:spPr bwMode="auto">
          <a:xfrm>
            <a:off x="2309790" y="514351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1523972" y="442913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8" name="구부러진 연결선 32"/>
          <p:cNvCxnSpPr>
            <a:stCxn id="27" idx="2"/>
            <a:endCxn id="26" idx="1"/>
          </p:cNvCxnSpPr>
          <p:nvPr/>
        </p:nvCxnSpPr>
        <p:spPr bwMode="auto">
          <a:xfrm rot="16200000" flipH="1">
            <a:off x="1595410" y="4464850"/>
            <a:ext cx="678661" cy="750099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418272" y="3276400"/>
            <a:ext cx="5429288" cy="26468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Address createAddress(String countryType) {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AddressFactory addressFactory =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getAddressFactory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countryType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return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addressFactory.createAddress();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 algn="l"/>
            <a:endParaRPr lang="ko-KR" altLang="en-US" sz="1000" b="1" dirty="0" smtClean="0"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PhoneNumber createPhoneNumber(String countryType) {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AddressFactory addressFactory = getAddressFactory(countryType);</a:t>
            </a: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return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addressFactory.createPhoneNumber();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000000"/>
                </a:solidFill>
                <a:highlight>
                  <a:srgbClr val="D4D4D4"/>
                </a:highlight>
                <a:latin typeface="Courier New"/>
              </a:rPr>
              <a:t>AddressFactory getAddressFactory(String countryType) {</a:t>
            </a: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if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(countryType.equals(</a:t>
            </a:r>
            <a:r>
              <a:rPr lang="en-US" altLang="ko-KR" sz="1000" b="1" dirty="0" smtClean="0">
                <a:solidFill>
                  <a:srgbClr val="2A00FF"/>
                </a:solidFill>
                <a:latin typeface="Courier New"/>
              </a:rPr>
              <a:t>"KR"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)) </a:t>
            </a:r>
            <a:r>
              <a:rPr lang="en-US" altLang="ko-KR" sz="1000" b="1" dirty="0" smtClean="0">
                <a:solidFill>
                  <a:srgbClr val="7F0055"/>
                </a:solidFill>
                <a:highlight>
                  <a:srgbClr val="D4D4D4"/>
                </a:highlight>
                <a:latin typeface="Courier New"/>
              </a:rPr>
              <a:t>return</a:t>
            </a:r>
            <a:r>
              <a:rPr lang="en-US" altLang="ko-KR" sz="1000" b="1" dirty="0" smtClean="0">
                <a:solidFill>
                  <a:srgbClr val="000000"/>
                </a:solidFill>
                <a:highlight>
                  <a:srgbClr val="D4D4D4"/>
                </a:highlight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highlight>
                  <a:srgbClr val="D4D4D4"/>
                </a:highlight>
                <a:latin typeface="Courier New"/>
              </a:rPr>
              <a:t>new</a:t>
            </a:r>
            <a:r>
              <a:rPr lang="en-US" altLang="ko-KR" sz="1000" b="1" dirty="0" smtClean="0">
                <a:solidFill>
                  <a:srgbClr val="000000"/>
                </a:solidFill>
                <a:highlight>
                  <a:srgbClr val="D4D4D4"/>
                </a:highlight>
                <a:latin typeface="Courier New"/>
              </a:rPr>
              <a:t> KRAddressFactory();</a:t>
            </a:r>
            <a:endParaRPr lang="en-US" altLang="ko-KR" sz="1000" b="1" dirty="0" smtClean="0">
              <a:solidFill>
                <a:srgbClr val="000000"/>
              </a:solidFill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else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if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(countryType.equals(</a:t>
            </a:r>
            <a:r>
              <a:rPr lang="en-US" altLang="ko-KR" sz="1000" b="1" dirty="0" smtClean="0">
                <a:solidFill>
                  <a:srgbClr val="2A00FF"/>
                </a:solidFill>
                <a:latin typeface="Courier New"/>
              </a:rPr>
              <a:t>"US"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)) </a:t>
            </a:r>
            <a:r>
              <a:rPr lang="en-US" altLang="ko-KR" sz="1000" b="1" dirty="0" smtClean="0">
                <a:solidFill>
                  <a:srgbClr val="7F0055"/>
                </a:solidFill>
                <a:highlight>
                  <a:srgbClr val="D4D4D4"/>
                </a:highlight>
                <a:latin typeface="Courier New"/>
              </a:rPr>
              <a:t>return</a:t>
            </a:r>
            <a:r>
              <a:rPr lang="en-US" altLang="ko-KR" sz="1000" b="1" dirty="0" smtClean="0">
                <a:solidFill>
                  <a:srgbClr val="000000"/>
                </a:solidFill>
                <a:highlight>
                  <a:srgbClr val="D4D4D4"/>
                </a:highlight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highlight>
                  <a:srgbClr val="D4D4D4"/>
                </a:highlight>
                <a:latin typeface="Courier New"/>
              </a:rPr>
              <a:t>new</a:t>
            </a:r>
            <a:r>
              <a:rPr lang="en-US" altLang="ko-KR" sz="1000" b="1" dirty="0" smtClean="0">
                <a:solidFill>
                  <a:srgbClr val="000000"/>
                </a:solidFill>
                <a:highlight>
                  <a:srgbClr val="D4D4D4"/>
                </a:highlight>
                <a:latin typeface="Courier New"/>
              </a:rPr>
              <a:t> USAddressFactory();</a:t>
            </a:r>
            <a:endParaRPr lang="ko-KR" altLang="en-US" sz="1000" b="1" dirty="0" smtClean="0"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highlight>
                  <a:srgbClr val="D4D4D4"/>
                </a:highlight>
                <a:latin typeface="Courier New"/>
              </a:rPr>
              <a:t>    return</a:t>
            </a:r>
            <a:r>
              <a:rPr lang="en-US" altLang="ko-KR" sz="1000" b="1" dirty="0" smtClean="0">
                <a:solidFill>
                  <a:srgbClr val="000000"/>
                </a:solidFill>
                <a:highlight>
                  <a:srgbClr val="D4D4D4"/>
                </a:highlight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highlight>
                  <a:srgbClr val="D4D4D4"/>
                </a:highlight>
                <a:latin typeface="Courier New"/>
              </a:rPr>
              <a:t>null</a:t>
            </a:r>
            <a:r>
              <a:rPr lang="en-US" altLang="ko-KR" sz="1000" b="1" dirty="0" smtClean="0">
                <a:solidFill>
                  <a:srgbClr val="000000"/>
                </a:solidFill>
                <a:highlight>
                  <a:srgbClr val="D4D4D4"/>
                </a:highlight>
                <a:latin typeface="Courier New"/>
              </a:rPr>
              <a:t>;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ko-KR" altLang="en-US" sz="1000" b="1" dirty="0"/>
          </a:p>
        </p:txBody>
      </p:sp>
      <p:sp>
        <p:nvSpPr>
          <p:cNvPr id="90" name="직사각형 89"/>
          <p:cNvSpPr/>
          <p:nvPr/>
        </p:nvSpPr>
        <p:spPr>
          <a:xfrm>
            <a:off x="4704552" y="5548015"/>
            <a:ext cx="5715040" cy="800219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USAddressFactory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implements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AddressFactory {</a:t>
            </a: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Address createAddress() {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return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USAddress();}</a:t>
            </a: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PhoneNumber createPhoneNumber() {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return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USPhoneNumber();}</a:t>
            </a:r>
            <a:endParaRPr lang="ko-KR" altLang="en-US" sz="1000" b="1" dirty="0" smtClean="0"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}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2.2.4 </a:t>
            </a:r>
            <a:r>
              <a:rPr lang="ko-KR" altLang="en-US" dirty="0" smtClean="0"/>
              <a:t>패턴 소개 </a:t>
            </a:r>
            <a:r>
              <a:rPr lang="en-US" altLang="ko-KR" dirty="0" smtClean="0"/>
              <a:t>– Abstract Factory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(5/9)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변경의 국지화 </a:t>
            </a: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(Localization Of Changes)</a:t>
            </a:r>
          </a:p>
          <a:p>
            <a:pPr lvl="1"/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새로운 오브젝트를 추가해야 할 경우 클라이언트 소스의 여러 곳에 영향을 미침</a:t>
            </a:r>
            <a:endParaRPr lang="en-US" altLang="ko-KR" sz="16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그래서 새로운 인스턴스를 생성하기 위한 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Factory 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객체를 사용해야 함</a:t>
            </a:r>
            <a:endParaRPr lang="en-US" altLang="ko-KR" sz="16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1632718" y="2204830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Client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1632718" y="2562020"/>
            <a:ext cx="142876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1632718" y="2633458"/>
            <a:ext cx="142876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직사각형 57"/>
          <p:cNvSpPr/>
          <p:nvPr/>
        </p:nvSpPr>
        <p:spPr bwMode="auto">
          <a:xfrm>
            <a:off x="6347626" y="2204830"/>
            <a:ext cx="2786082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8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&lt;&lt;interface&gt;&gt;</a:t>
            </a:r>
            <a:r>
              <a:rPr kumimoji="1" lang="en-US" altLang="ko-KR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/>
            </a:r>
            <a:br>
              <a:rPr kumimoji="1" lang="en-US" altLang="ko-KR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</a:br>
            <a:r>
              <a:rPr kumimoji="1" lang="en-US" altLang="ko-KR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AddressFactory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직사각형 58"/>
          <p:cNvSpPr/>
          <p:nvPr/>
        </p:nvSpPr>
        <p:spPr bwMode="auto">
          <a:xfrm>
            <a:off x="6347626" y="2562020"/>
            <a:ext cx="2786082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6347626" y="2633458"/>
            <a:ext cx="2786082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createAddress() :</a:t>
            </a:r>
            <a:r>
              <a:rPr kumimoji="1" lang="en-US" altLang="ko-KR" sz="1000" b="1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Address</a:t>
            </a:r>
          </a:p>
          <a:p>
            <a:pPr marR="0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</a:t>
            </a: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reatePhoneNumber() : PhoneNumber</a:t>
            </a:r>
            <a:endParaRPr kumimoji="1" lang="ko-KR" altLang="en-US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7276319" y="2633458"/>
            <a:ext cx="278610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2" name="꺾인 연결선 61"/>
          <p:cNvCxnSpPr>
            <a:stCxn id="41" idx="3"/>
            <a:endCxn id="58" idx="1"/>
          </p:cNvCxnSpPr>
          <p:nvPr/>
        </p:nvCxnSpPr>
        <p:spPr bwMode="auto">
          <a:xfrm>
            <a:off x="3061478" y="2383425"/>
            <a:ext cx="3286148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63" name="직사각형 62"/>
          <p:cNvSpPr/>
          <p:nvPr/>
        </p:nvSpPr>
        <p:spPr bwMode="auto">
          <a:xfrm>
            <a:off x="5061742" y="3633590"/>
            <a:ext cx="2643206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KRAddressFactory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63"/>
          <p:cNvSpPr/>
          <p:nvPr/>
        </p:nvSpPr>
        <p:spPr bwMode="auto">
          <a:xfrm>
            <a:off x="5061742" y="3990780"/>
            <a:ext cx="2643206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 bwMode="auto">
          <a:xfrm>
            <a:off x="5061742" y="4062218"/>
            <a:ext cx="2643206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algn="l" defTabSz="1038225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createAddress() : Address</a:t>
            </a:r>
          </a:p>
          <a:p>
            <a:pPr algn="l" defTabSz="1038225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createPhoneNumber() : PhoneNumber</a:t>
            </a:r>
          </a:p>
        </p:txBody>
      </p:sp>
      <p:sp>
        <p:nvSpPr>
          <p:cNvPr id="67" name="직사각형 66"/>
          <p:cNvSpPr/>
          <p:nvPr/>
        </p:nvSpPr>
        <p:spPr bwMode="auto">
          <a:xfrm>
            <a:off x="7776386" y="3633590"/>
            <a:ext cx="2643206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USAddressFactory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직사각형 67"/>
          <p:cNvSpPr/>
          <p:nvPr/>
        </p:nvSpPr>
        <p:spPr bwMode="auto">
          <a:xfrm>
            <a:off x="7776386" y="3990780"/>
            <a:ext cx="2643206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직사각형 68"/>
          <p:cNvSpPr/>
          <p:nvPr/>
        </p:nvSpPr>
        <p:spPr bwMode="auto">
          <a:xfrm>
            <a:off x="7776386" y="4062218"/>
            <a:ext cx="2643206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algn="l" defTabSz="1038225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createAddress() : Address</a:t>
            </a:r>
          </a:p>
          <a:p>
            <a:pPr algn="l" defTabSz="1038225"/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createPhoneNumber() : PhoneNumber</a:t>
            </a:r>
          </a:p>
        </p:txBody>
      </p:sp>
      <p:cxnSp>
        <p:nvCxnSpPr>
          <p:cNvPr id="72" name="꺾인 연결선 71"/>
          <p:cNvCxnSpPr>
            <a:stCxn id="63" idx="0"/>
            <a:endCxn id="60" idx="2"/>
          </p:cNvCxnSpPr>
          <p:nvPr/>
        </p:nvCxnSpPr>
        <p:spPr bwMode="auto">
          <a:xfrm rot="5400000" flipH="1" flipV="1">
            <a:off x="6740535" y="2633458"/>
            <a:ext cx="642942" cy="1357322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꺾인 연결선 72"/>
          <p:cNvCxnSpPr>
            <a:stCxn id="67" idx="0"/>
            <a:endCxn id="60" idx="2"/>
          </p:cNvCxnSpPr>
          <p:nvPr/>
        </p:nvCxnSpPr>
        <p:spPr bwMode="auto">
          <a:xfrm rot="16200000" flipV="1">
            <a:off x="8097857" y="2633458"/>
            <a:ext cx="642942" cy="1357322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4" name="이등변 삼각형 73"/>
          <p:cNvSpPr/>
          <p:nvPr/>
        </p:nvSpPr>
        <p:spPr bwMode="auto">
          <a:xfrm>
            <a:off x="7594728" y="2990648"/>
            <a:ext cx="285752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32586" y="2704896"/>
            <a:ext cx="4143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클라이언트는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Factory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인스턴스 생성에 대한 책임만 가지고 있기 때문에 변경에 대해서 유연하게 대처할 수 있다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이는 클라이언트가 이전 처럼 직접 구상클래스를 참조하지는 않는다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5847560" y="4529247"/>
            <a:ext cx="4572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추상화된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Factory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의 하위클래스는 각각 자신의 형식에 맞는 구상클래스의 인스턴스를 생성한다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cxnSp>
        <p:nvCxnSpPr>
          <p:cNvPr id="95" name="구부러진 연결선 94"/>
          <p:cNvCxnSpPr>
            <a:stCxn id="69" idx="3"/>
            <a:endCxn id="90" idx="3"/>
          </p:cNvCxnSpPr>
          <p:nvPr/>
        </p:nvCxnSpPr>
        <p:spPr bwMode="auto">
          <a:xfrm>
            <a:off x="10419592" y="4240813"/>
            <a:ext cx="1588" cy="1707312"/>
          </a:xfrm>
          <a:prstGeom prst="curvedConnector3">
            <a:avLst>
              <a:gd name="adj1" fmla="val 14395466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2.2.4 </a:t>
            </a:r>
            <a:r>
              <a:rPr lang="ko-KR" altLang="en-US" dirty="0" smtClean="0"/>
              <a:t>패턴 소개 </a:t>
            </a:r>
            <a:r>
              <a:rPr lang="en-US" altLang="ko-KR" dirty="0" smtClean="0"/>
              <a:t>– Abstract Factory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(6/9)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Client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클래스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실행 결과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1096" y="4181495"/>
            <a:ext cx="8515350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직사각형 8"/>
          <p:cNvSpPr/>
          <p:nvPr/>
        </p:nvSpPr>
        <p:spPr>
          <a:xfrm>
            <a:off x="1095344" y="1628750"/>
            <a:ext cx="9215502" cy="22775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main(String[] args)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throws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Exception {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Client client =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Client();</a:t>
            </a:r>
          </a:p>
          <a:p>
            <a:pPr algn="l"/>
            <a:endParaRPr lang="ko-KR" altLang="en-US" sz="1000" b="1" dirty="0" smtClean="0"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System.</a:t>
            </a:r>
            <a:r>
              <a:rPr lang="en-US" altLang="ko-KR" sz="1000" b="1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.println(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"&gt;&gt; </a:t>
            </a:r>
            <a:r>
              <a:rPr lang="ko-KR" altLang="en-US" sz="1000" b="1" i="1" dirty="0" smtClean="0">
                <a:solidFill>
                  <a:srgbClr val="2A00FF"/>
                </a:solidFill>
                <a:latin typeface="Courier New"/>
              </a:rPr>
              <a:t>국내 거주 주소 및 전화번호를 가져온다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."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System.</a:t>
            </a:r>
            <a:r>
              <a:rPr lang="en-US" altLang="ko-KR" sz="1000" b="1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.println(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000" b="1" i="1" dirty="0" smtClean="0">
                <a:solidFill>
                  <a:srgbClr val="2A00FF"/>
                </a:solidFill>
                <a:latin typeface="Courier New"/>
              </a:rPr>
              <a:t>주소 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: "</a:t>
            </a:r>
            <a:r>
              <a:rPr lang="ko-KR" altLang="en-US" sz="1000" b="1" i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+ krAddress.getFullAddress());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System.</a:t>
            </a:r>
            <a:r>
              <a:rPr lang="en-US" altLang="ko-KR" sz="1000" b="1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.println(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000" b="1" i="1" dirty="0" smtClean="0">
                <a:solidFill>
                  <a:srgbClr val="2A00FF"/>
                </a:solidFill>
                <a:latin typeface="Courier New"/>
              </a:rPr>
              <a:t>전화번호 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: ("</a:t>
            </a:r>
            <a:r>
              <a:rPr lang="ko-KR" altLang="en-US" sz="1000" b="1" i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+ krPhoneNumber.getCountryCode() + 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") "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 + krPhoneNumber.getPhoneNumber());</a:t>
            </a:r>
          </a:p>
          <a:p>
            <a:pPr algn="l"/>
            <a:endParaRPr lang="ko-KR" altLang="en-US" sz="1000" b="1" dirty="0" smtClean="0"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System.</a:t>
            </a:r>
            <a:r>
              <a:rPr lang="en-US" altLang="ko-KR" sz="1000" b="1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.println();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System.</a:t>
            </a:r>
            <a:r>
              <a:rPr lang="en-US" altLang="ko-KR" sz="1000" b="1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.println(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"&gt;&gt; </a:t>
            </a:r>
            <a:r>
              <a:rPr lang="ko-KR" altLang="en-US" sz="1000" b="1" i="1" dirty="0" smtClean="0">
                <a:solidFill>
                  <a:srgbClr val="2A00FF"/>
                </a:solidFill>
                <a:latin typeface="Courier New"/>
              </a:rPr>
              <a:t>해외 거주 주소 및 전화번호를 가져온다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."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/>
            <a:r>
              <a:rPr lang="ko-KR" altLang="en-US" sz="1000" b="1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altLang="ko-KR" sz="1000" b="1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.println(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"Address : "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 + usAddress.getFullAddress());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System.</a:t>
            </a:r>
            <a:r>
              <a:rPr lang="en-US" altLang="ko-KR" sz="1000" b="1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.println(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"PhoneNumber : ("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 + usPhoneNumber.getCountryCode() + 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") "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 + usPhoneNumber.getPhoneNumber());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ko-KR" altLang="en-US" sz="1000" b="1" dirty="0"/>
          </a:p>
        </p:txBody>
      </p:sp>
      <p:sp>
        <p:nvSpPr>
          <p:cNvPr id="10" name="직사각형 9"/>
          <p:cNvSpPr/>
          <p:nvPr/>
        </p:nvSpPr>
        <p:spPr bwMode="auto">
          <a:xfrm>
            <a:off x="1381096" y="2214554"/>
            <a:ext cx="8715436" cy="571504"/>
          </a:xfrm>
          <a:prstGeom prst="rect">
            <a:avLst/>
          </a:prstGeom>
          <a:noFill/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1381096" y="3143248"/>
            <a:ext cx="8715436" cy="571504"/>
          </a:xfrm>
          <a:prstGeom prst="rect">
            <a:avLst/>
          </a:prstGeom>
          <a:noFill/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 bwMode="auto">
          <a:xfrm>
            <a:off x="5595938" y="2857496"/>
            <a:ext cx="3643338" cy="3429024"/>
          </a:xfrm>
          <a:prstGeom prst="rect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1738286" y="2857496"/>
            <a:ext cx="3643338" cy="3429024"/>
          </a:xfrm>
          <a:prstGeom prst="rect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1810" name="AutoShape 50"/>
          <p:cNvSpPr>
            <a:spLocks noChangeArrowheads="1"/>
          </p:cNvSpPr>
          <p:nvPr/>
        </p:nvSpPr>
        <p:spPr bwMode="auto">
          <a:xfrm>
            <a:off x="2025650" y="3429000"/>
            <a:ext cx="3038475" cy="2667000"/>
          </a:xfrm>
          <a:prstGeom prst="downArrow">
            <a:avLst>
              <a:gd name="adj1" fmla="val 50000"/>
              <a:gd name="adj2" fmla="val 26515"/>
            </a:avLst>
          </a:prstGeom>
          <a:ln>
            <a:headEnd/>
            <a:tailEnd/>
          </a:ln>
          <a:effectLst>
            <a:glow rad="101600">
              <a:schemeClr val="accent4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ko-KR" altLang="en-US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1780" name="AutoShape 20"/>
          <p:cNvSpPr>
            <a:spLocks noChangeArrowheads="1"/>
          </p:cNvSpPr>
          <p:nvPr/>
        </p:nvSpPr>
        <p:spPr bwMode="auto">
          <a:xfrm flipV="1">
            <a:off x="2166914" y="3657600"/>
            <a:ext cx="2714644" cy="628656"/>
          </a:xfrm>
          <a:prstGeom prst="triangle">
            <a:avLst>
              <a:gd name="adj" fmla="val 50000"/>
            </a:avLst>
          </a:prstGeom>
          <a:ln>
            <a:headEnd/>
            <a:tailEnd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ko-KR" altLang="en-US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1781" name="Rectangle 21"/>
          <p:cNvSpPr>
            <a:spLocks noChangeArrowheads="1"/>
          </p:cNvSpPr>
          <p:nvPr/>
        </p:nvSpPr>
        <p:spPr bwMode="auto">
          <a:xfrm>
            <a:off x="3238484" y="4143380"/>
            <a:ext cx="642942" cy="428628"/>
          </a:xfrm>
          <a:prstGeom prst="rect">
            <a:avLst/>
          </a:prstGeom>
          <a:ln>
            <a:headEnd/>
            <a:tailEnd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ko-KR" altLang="en-US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1809" name="AutoShape 49"/>
          <p:cNvSpPr>
            <a:spLocks noChangeArrowheads="1"/>
          </p:cNvSpPr>
          <p:nvPr/>
        </p:nvSpPr>
        <p:spPr bwMode="auto">
          <a:xfrm>
            <a:off x="5915049" y="3429000"/>
            <a:ext cx="3038475" cy="2667000"/>
          </a:xfrm>
          <a:prstGeom prst="downArrow">
            <a:avLst>
              <a:gd name="adj1" fmla="val 50000"/>
              <a:gd name="adj2" fmla="val 26515"/>
            </a:avLst>
          </a:prstGeom>
          <a:ln>
            <a:headEnd/>
            <a:tailEnd/>
          </a:ln>
          <a:effectLst>
            <a:glow rad="101600">
              <a:schemeClr val="accent4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ko-KR" altLang="en-US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1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1.1.2 </a:t>
            </a:r>
            <a:r>
              <a:rPr lang="ko-KR" altLang="en-US" dirty="0" smtClean="0"/>
              <a:t>패러다임 차이</a:t>
            </a:r>
            <a:r>
              <a:rPr lang="en-US" altLang="ko-KR" dirty="0" smtClean="0"/>
              <a:t>(gap)</a:t>
            </a:r>
            <a:endParaRPr lang="ko-KR" altLang="en-US" dirty="0"/>
          </a:p>
        </p:txBody>
      </p:sp>
      <p:sp>
        <p:nvSpPr>
          <p:cNvPr id="501763" name="Rectangle 3"/>
          <p:cNvSpPr>
            <a:spLocks noGrp="1" noChangeArrowheads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800" dirty="0" err="1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노이만</a:t>
            </a:r>
            <a:r>
              <a:rPr lang="ko-KR" altLang="en-US" sz="18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ko-KR" altLang="en-US" sz="1800" dirty="0" err="1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로직과</a:t>
            </a:r>
            <a:r>
              <a:rPr lang="ko-KR" altLang="en-US" sz="18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ko-KR" altLang="en-US" sz="1800" dirty="0" err="1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실세계</a:t>
            </a:r>
            <a:endParaRPr lang="ko-KR" altLang="en-US" sz="18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r>
              <a:rPr lang="ko-KR" altLang="en-US" sz="18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사람이 가질 수 있는 진정한 힘은 어디에 있는가</a:t>
            </a:r>
            <a:r>
              <a:rPr lang="en-US" altLang="ko-KR" sz="18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?</a:t>
            </a:r>
          </a:p>
          <a:p>
            <a:r>
              <a:rPr lang="ko-KR" altLang="en-US" sz="18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사람이 사람답게 일을 할 수 있는 방법은</a:t>
            </a:r>
            <a:r>
              <a:rPr lang="en-US" altLang="ko-KR" sz="18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?</a:t>
            </a:r>
          </a:p>
          <a:p>
            <a:r>
              <a:rPr lang="ko-KR" altLang="en-US" sz="1800" dirty="0" err="1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실세계</a:t>
            </a:r>
            <a:r>
              <a:rPr lang="ko-KR" altLang="en-US" sz="18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왜곡과 </a:t>
            </a:r>
            <a:r>
              <a:rPr lang="ko-KR" altLang="en-US" sz="1800" dirty="0" err="1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실세계</a:t>
            </a:r>
            <a:r>
              <a:rPr lang="ko-KR" altLang="en-US" sz="18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ko-KR" altLang="en-US" sz="1800" dirty="0" err="1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매핑</a:t>
            </a:r>
            <a:endParaRPr lang="ko-KR" altLang="en-US" sz="18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01764" name="AutoShape 4"/>
          <p:cNvSpPr>
            <a:spLocks noChangeArrowheads="1"/>
          </p:cNvSpPr>
          <p:nvPr/>
        </p:nvSpPr>
        <p:spPr bwMode="auto">
          <a:xfrm>
            <a:off x="2738419" y="4429132"/>
            <a:ext cx="1571636" cy="571504"/>
          </a:xfrm>
          <a:prstGeom prst="roundRect">
            <a:avLst>
              <a:gd name="adj" fmla="val 16667"/>
            </a:avLst>
          </a:prstGeom>
          <a:solidFill>
            <a:srgbClr val="FFBE7D"/>
          </a:solidFill>
          <a:ln w="19050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r>
              <a:rPr lang="en-US" altLang="ko-KR" sz="1600" b="1" smtClean="0">
                <a:latin typeface="맑은 고딕" pitchFamily="50" charset="-127"/>
                <a:ea typeface="맑은 고딕" pitchFamily="50" charset="-127"/>
              </a:rPr>
              <a:t>CPU</a:t>
            </a:r>
            <a:endParaRPr lang="ko-KR" altLang="en-US" sz="1600" b="1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1770" name="AutoShape 10"/>
          <p:cNvSpPr>
            <a:spLocks noChangeArrowheads="1"/>
          </p:cNvSpPr>
          <p:nvPr/>
        </p:nvSpPr>
        <p:spPr bwMode="auto">
          <a:xfrm>
            <a:off x="1952600" y="3048000"/>
            <a:ext cx="452460" cy="381000"/>
          </a:xfrm>
          <a:prstGeom prst="octagon">
            <a:avLst>
              <a:gd name="adj" fmla="val 29287"/>
            </a:avLst>
          </a:prstGeom>
          <a:ln>
            <a:solidFill>
              <a:schemeClr val="tx1">
                <a:lumMod val="60000"/>
                <a:lumOff val="40000"/>
              </a:schemeClr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ko-KR" altLang="en-US" sz="1200" b="1">
                <a:latin typeface="맑은 고딕" pitchFamily="50" charset="-127"/>
                <a:ea typeface="맑은 고딕" pitchFamily="50" charset="-127"/>
              </a:rPr>
              <a:t>일</a:t>
            </a:r>
          </a:p>
        </p:txBody>
      </p:sp>
      <p:sp>
        <p:nvSpPr>
          <p:cNvPr id="501771" name="AutoShape 11"/>
          <p:cNvSpPr>
            <a:spLocks noChangeArrowheads="1"/>
          </p:cNvSpPr>
          <p:nvPr/>
        </p:nvSpPr>
        <p:spPr bwMode="auto">
          <a:xfrm>
            <a:off x="2505050" y="3048000"/>
            <a:ext cx="452460" cy="381000"/>
          </a:xfrm>
          <a:prstGeom prst="octagon">
            <a:avLst>
              <a:gd name="adj" fmla="val 29287"/>
            </a:avLst>
          </a:prstGeom>
          <a:ln>
            <a:solidFill>
              <a:schemeClr val="tx1">
                <a:lumMod val="60000"/>
                <a:lumOff val="40000"/>
              </a:schemeClr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ko-KR" altLang="en-US" sz="1200" b="1">
                <a:latin typeface="맑은 고딕" pitchFamily="50" charset="-127"/>
                <a:ea typeface="맑은 고딕" pitchFamily="50" charset="-127"/>
              </a:rPr>
              <a:t>일</a:t>
            </a:r>
          </a:p>
        </p:txBody>
      </p:sp>
      <p:sp>
        <p:nvSpPr>
          <p:cNvPr id="501772" name="AutoShape 12"/>
          <p:cNvSpPr>
            <a:spLocks noChangeArrowheads="1"/>
          </p:cNvSpPr>
          <p:nvPr/>
        </p:nvSpPr>
        <p:spPr bwMode="auto">
          <a:xfrm>
            <a:off x="3057500" y="3190876"/>
            <a:ext cx="452460" cy="381000"/>
          </a:xfrm>
          <a:prstGeom prst="octagon">
            <a:avLst>
              <a:gd name="adj" fmla="val 29287"/>
            </a:avLst>
          </a:prstGeom>
          <a:ln>
            <a:solidFill>
              <a:schemeClr val="tx1">
                <a:lumMod val="60000"/>
                <a:lumOff val="40000"/>
              </a:schemeClr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ko-KR" altLang="en-US" sz="1200" b="1">
                <a:latin typeface="맑은 고딕" pitchFamily="50" charset="-127"/>
                <a:ea typeface="맑은 고딕" pitchFamily="50" charset="-127"/>
              </a:rPr>
              <a:t>일</a:t>
            </a:r>
          </a:p>
        </p:txBody>
      </p:sp>
      <p:sp>
        <p:nvSpPr>
          <p:cNvPr id="501773" name="AutoShape 13"/>
          <p:cNvSpPr>
            <a:spLocks noChangeArrowheads="1"/>
          </p:cNvSpPr>
          <p:nvPr/>
        </p:nvSpPr>
        <p:spPr bwMode="auto">
          <a:xfrm>
            <a:off x="3609950" y="3190876"/>
            <a:ext cx="452460" cy="381000"/>
          </a:xfrm>
          <a:prstGeom prst="octagon">
            <a:avLst>
              <a:gd name="adj" fmla="val 29287"/>
            </a:avLst>
          </a:prstGeom>
          <a:ln>
            <a:solidFill>
              <a:schemeClr val="tx1">
                <a:lumMod val="60000"/>
                <a:lumOff val="40000"/>
              </a:schemeClr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ko-KR" altLang="en-US" sz="1200" b="1">
                <a:latin typeface="맑은 고딕" pitchFamily="50" charset="-127"/>
                <a:ea typeface="맑은 고딕" pitchFamily="50" charset="-127"/>
              </a:rPr>
              <a:t>일</a:t>
            </a:r>
          </a:p>
        </p:txBody>
      </p:sp>
      <p:sp>
        <p:nvSpPr>
          <p:cNvPr id="501774" name="AutoShape 14"/>
          <p:cNvSpPr>
            <a:spLocks noChangeArrowheads="1"/>
          </p:cNvSpPr>
          <p:nvPr/>
        </p:nvSpPr>
        <p:spPr bwMode="auto">
          <a:xfrm>
            <a:off x="4162400" y="3048000"/>
            <a:ext cx="452460" cy="381000"/>
          </a:xfrm>
          <a:prstGeom prst="octagon">
            <a:avLst>
              <a:gd name="adj" fmla="val 29287"/>
            </a:avLst>
          </a:prstGeom>
          <a:ln>
            <a:solidFill>
              <a:schemeClr val="tx1">
                <a:lumMod val="60000"/>
                <a:lumOff val="40000"/>
              </a:schemeClr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ko-KR" altLang="en-US" sz="1200" b="1">
                <a:latin typeface="맑은 고딕" pitchFamily="50" charset="-127"/>
                <a:ea typeface="맑은 고딕" pitchFamily="50" charset="-127"/>
              </a:rPr>
              <a:t>일</a:t>
            </a:r>
          </a:p>
        </p:txBody>
      </p:sp>
      <p:sp>
        <p:nvSpPr>
          <p:cNvPr id="501775" name="AutoShape 15"/>
          <p:cNvSpPr>
            <a:spLocks noChangeArrowheads="1"/>
          </p:cNvSpPr>
          <p:nvPr/>
        </p:nvSpPr>
        <p:spPr bwMode="auto">
          <a:xfrm>
            <a:off x="4714850" y="3048000"/>
            <a:ext cx="452460" cy="381000"/>
          </a:xfrm>
          <a:prstGeom prst="octagon">
            <a:avLst>
              <a:gd name="adj" fmla="val 29287"/>
            </a:avLst>
          </a:prstGeom>
          <a:ln>
            <a:solidFill>
              <a:schemeClr val="tx1">
                <a:lumMod val="60000"/>
                <a:lumOff val="40000"/>
              </a:schemeClr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ko-KR" altLang="en-US" sz="1200" b="1">
                <a:latin typeface="맑은 고딕" pitchFamily="50" charset="-127"/>
                <a:ea typeface="맑은 고딕" pitchFamily="50" charset="-127"/>
              </a:rPr>
              <a:t>일</a:t>
            </a:r>
          </a:p>
        </p:txBody>
      </p:sp>
      <p:sp>
        <p:nvSpPr>
          <p:cNvPr id="501790" name="AutoShape 30"/>
          <p:cNvSpPr>
            <a:spLocks noChangeArrowheads="1"/>
          </p:cNvSpPr>
          <p:nvPr/>
        </p:nvSpPr>
        <p:spPr bwMode="auto">
          <a:xfrm>
            <a:off x="5830889" y="3048000"/>
            <a:ext cx="431823" cy="381000"/>
          </a:xfrm>
          <a:prstGeom prst="octagon">
            <a:avLst>
              <a:gd name="adj" fmla="val 29287"/>
            </a:avLst>
          </a:prstGeom>
          <a:ln>
            <a:solidFill>
              <a:schemeClr val="tx1">
                <a:lumMod val="60000"/>
                <a:lumOff val="40000"/>
              </a:schemeClr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ko-KR" altLang="en-US" sz="1200" b="1">
                <a:latin typeface="맑은 고딕" pitchFamily="50" charset="-127"/>
                <a:ea typeface="맑은 고딕" pitchFamily="50" charset="-127"/>
              </a:rPr>
              <a:t>일</a:t>
            </a:r>
          </a:p>
        </p:txBody>
      </p:sp>
      <p:sp>
        <p:nvSpPr>
          <p:cNvPr id="501791" name="AutoShape 31"/>
          <p:cNvSpPr>
            <a:spLocks noChangeArrowheads="1"/>
          </p:cNvSpPr>
          <p:nvPr/>
        </p:nvSpPr>
        <p:spPr bwMode="auto">
          <a:xfrm>
            <a:off x="6383339" y="3048000"/>
            <a:ext cx="431823" cy="381000"/>
          </a:xfrm>
          <a:prstGeom prst="octagon">
            <a:avLst>
              <a:gd name="adj" fmla="val 29287"/>
            </a:avLst>
          </a:prstGeom>
          <a:ln>
            <a:solidFill>
              <a:schemeClr val="tx1">
                <a:lumMod val="60000"/>
                <a:lumOff val="40000"/>
              </a:schemeClr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ko-KR" altLang="en-US" sz="1200" b="1">
                <a:latin typeface="맑은 고딕" pitchFamily="50" charset="-127"/>
                <a:ea typeface="맑은 고딕" pitchFamily="50" charset="-127"/>
              </a:rPr>
              <a:t>일</a:t>
            </a:r>
          </a:p>
        </p:txBody>
      </p:sp>
      <p:sp>
        <p:nvSpPr>
          <p:cNvPr id="501792" name="AutoShape 32"/>
          <p:cNvSpPr>
            <a:spLocks noChangeArrowheads="1"/>
          </p:cNvSpPr>
          <p:nvPr/>
        </p:nvSpPr>
        <p:spPr bwMode="auto">
          <a:xfrm>
            <a:off x="6935789" y="3048000"/>
            <a:ext cx="431823" cy="381000"/>
          </a:xfrm>
          <a:prstGeom prst="octagon">
            <a:avLst>
              <a:gd name="adj" fmla="val 29287"/>
            </a:avLst>
          </a:prstGeom>
          <a:ln>
            <a:solidFill>
              <a:schemeClr val="tx1">
                <a:lumMod val="60000"/>
                <a:lumOff val="40000"/>
              </a:schemeClr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ko-KR" altLang="en-US" sz="1200" b="1">
                <a:latin typeface="맑은 고딕" pitchFamily="50" charset="-127"/>
                <a:ea typeface="맑은 고딕" pitchFamily="50" charset="-127"/>
              </a:rPr>
              <a:t>일</a:t>
            </a:r>
          </a:p>
        </p:txBody>
      </p:sp>
      <p:sp>
        <p:nvSpPr>
          <p:cNvPr id="501793" name="AutoShape 33"/>
          <p:cNvSpPr>
            <a:spLocks noChangeArrowheads="1"/>
          </p:cNvSpPr>
          <p:nvPr/>
        </p:nvSpPr>
        <p:spPr bwMode="auto">
          <a:xfrm>
            <a:off x="7488239" y="3048000"/>
            <a:ext cx="431823" cy="381000"/>
          </a:xfrm>
          <a:prstGeom prst="octagon">
            <a:avLst>
              <a:gd name="adj" fmla="val 29287"/>
            </a:avLst>
          </a:prstGeom>
          <a:ln>
            <a:solidFill>
              <a:schemeClr val="tx1">
                <a:lumMod val="60000"/>
                <a:lumOff val="40000"/>
              </a:schemeClr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ko-KR" altLang="en-US" sz="1200" b="1">
                <a:latin typeface="맑은 고딕" pitchFamily="50" charset="-127"/>
                <a:ea typeface="맑은 고딕" pitchFamily="50" charset="-127"/>
              </a:rPr>
              <a:t>일</a:t>
            </a:r>
          </a:p>
        </p:txBody>
      </p:sp>
      <p:sp>
        <p:nvSpPr>
          <p:cNvPr id="501794" name="AutoShape 34"/>
          <p:cNvSpPr>
            <a:spLocks noChangeArrowheads="1"/>
          </p:cNvSpPr>
          <p:nvPr/>
        </p:nvSpPr>
        <p:spPr bwMode="auto">
          <a:xfrm>
            <a:off x="8040689" y="3048000"/>
            <a:ext cx="431823" cy="381000"/>
          </a:xfrm>
          <a:prstGeom prst="octagon">
            <a:avLst>
              <a:gd name="adj" fmla="val 29287"/>
            </a:avLst>
          </a:prstGeom>
          <a:ln>
            <a:solidFill>
              <a:schemeClr val="tx1">
                <a:lumMod val="60000"/>
                <a:lumOff val="40000"/>
              </a:schemeClr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ko-KR" altLang="en-US" sz="1200" b="1">
                <a:latin typeface="맑은 고딕" pitchFamily="50" charset="-127"/>
                <a:ea typeface="맑은 고딕" pitchFamily="50" charset="-127"/>
              </a:rPr>
              <a:t>일</a:t>
            </a:r>
          </a:p>
        </p:txBody>
      </p:sp>
      <p:sp>
        <p:nvSpPr>
          <p:cNvPr id="501795" name="AutoShape 35"/>
          <p:cNvSpPr>
            <a:spLocks noChangeArrowheads="1"/>
          </p:cNvSpPr>
          <p:nvPr/>
        </p:nvSpPr>
        <p:spPr bwMode="auto">
          <a:xfrm>
            <a:off x="8593139" y="3048000"/>
            <a:ext cx="431823" cy="381000"/>
          </a:xfrm>
          <a:prstGeom prst="octagon">
            <a:avLst>
              <a:gd name="adj" fmla="val 29287"/>
            </a:avLst>
          </a:prstGeom>
          <a:ln>
            <a:solidFill>
              <a:schemeClr val="tx1">
                <a:lumMod val="60000"/>
                <a:lumOff val="40000"/>
              </a:schemeClr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ko-KR" altLang="en-US" sz="1200" b="1">
                <a:latin typeface="맑은 고딕" pitchFamily="50" charset="-127"/>
                <a:ea typeface="맑은 고딕" pitchFamily="50" charset="-127"/>
              </a:rPr>
              <a:t>일</a:t>
            </a:r>
          </a:p>
        </p:txBody>
      </p:sp>
      <p:sp>
        <p:nvSpPr>
          <p:cNvPr id="501766" name="Cloud"/>
          <p:cNvSpPr>
            <a:spLocks noChangeAspect="1" noEditPoints="1" noChangeArrowheads="1"/>
          </p:cNvSpPr>
          <p:nvPr/>
        </p:nvSpPr>
        <p:spPr bwMode="auto">
          <a:xfrm>
            <a:off x="6453194" y="4191000"/>
            <a:ext cx="1955795" cy="946150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19050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r>
              <a:rPr lang="en-US" altLang="ko-KR" sz="1600" b="1" smtClean="0">
                <a:latin typeface="맑은 고딕" pitchFamily="50" charset="-127"/>
                <a:ea typeface="맑은 고딕" pitchFamily="50" charset="-127"/>
              </a:rPr>
              <a:t>Brain</a:t>
            </a:r>
            <a:endParaRPr lang="ko-KR" altLang="en-US" sz="16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1782" name="AutoShape 22"/>
          <p:cNvSpPr>
            <a:spLocks noChangeArrowheads="1"/>
          </p:cNvSpPr>
          <p:nvPr/>
        </p:nvSpPr>
        <p:spPr bwMode="auto">
          <a:xfrm>
            <a:off x="3325269" y="3733808"/>
            <a:ext cx="413282" cy="381000"/>
          </a:xfrm>
          <a:prstGeom prst="octagon">
            <a:avLst>
              <a:gd name="adj" fmla="val 29287"/>
            </a:avLst>
          </a:prstGeom>
          <a:ln>
            <a:solidFill>
              <a:schemeClr val="tx1">
                <a:lumMod val="60000"/>
                <a:lumOff val="40000"/>
              </a:schemeClr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ko-KR" altLang="en-US" sz="1200" b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  <a:t>일</a:t>
            </a:r>
          </a:p>
        </p:txBody>
      </p:sp>
      <p:sp>
        <p:nvSpPr>
          <p:cNvPr id="501784" name="AutoShape 24"/>
          <p:cNvSpPr>
            <a:spLocks noChangeArrowheads="1"/>
          </p:cNvSpPr>
          <p:nvPr/>
        </p:nvSpPr>
        <p:spPr bwMode="auto">
          <a:xfrm>
            <a:off x="3309923" y="4191008"/>
            <a:ext cx="428628" cy="381000"/>
          </a:xfrm>
          <a:prstGeom prst="octagon">
            <a:avLst>
              <a:gd name="adj" fmla="val 29287"/>
            </a:avLst>
          </a:prstGeom>
          <a:ln>
            <a:solidFill>
              <a:schemeClr val="tx1">
                <a:lumMod val="60000"/>
                <a:lumOff val="40000"/>
              </a:schemeClr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ko-KR" altLang="en-US" sz="1200" b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  <a:t>일</a:t>
            </a:r>
          </a:p>
        </p:txBody>
      </p:sp>
      <p:sp>
        <p:nvSpPr>
          <p:cNvPr id="501785" name="AutoShape 25"/>
          <p:cNvSpPr>
            <a:spLocks noChangeArrowheads="1"/>
          </p:cNvSpPr>
          <p:nvPr/>
        </p:nvSpPr>
        <p:spPr bwMode="auto">
          <a:xfrm>
            <a:off x="3309922" y="5105400"/>
            <a:ext cx="460375" cy="381000"/>
          </a:xfrm>
          <a:prstGeom prst="octagon">
            <a:avLst>
              <a:gd name="adj" fmla="val 29287"/>
            </a:avLst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ko-KR" altLang="en-US" sz="1200" b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  <a:t>일</a:t>
            </a:r>
          </a:p>
        </p:txBody>
      </p:sp>
      <p:sp>
        <p:nvSpPr>
          <p:cNvPr id="501803" name="AutoShape 43"/>
          <p:cNvSpPr>
            <a:spLocks noChangeArrowheads="1"/>
          </p:cNvSpPr>
          <p:nvPr/>
        </p:nvSpPr>
        <p:spPr bwMode="auto">
          <a:xfrm>
            <a:off x="6667508" y="3657600"/>
            <a:ext cx="460375" cy="381000"/>
          </a:xfrm>
          <a:prstGeom prst="octagon">
            <a:avLst>
              <a:gd name="adj" fmla="val 29287"/>
            </a:avLst>
          </a:prstGeom>
          <a:ln>
            <a:solidFill>
              <a:schemeClr val="tx1">
                <a:lumMod val="60000"/>
                <a:lumOff val="40000"/>
              </a:schemeClr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ko-KR" altLang="en-US" sz="1200" b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  <a:t>일</a:t>
            </a:r>
          </a:p>
        </p:txBody>
      </p:sp>
      <p:sp>
        <p:nvSpPr>
          <p:cNvPr id="501804" name="AutoShape 44"/>
          <p:cNvSpPr>
            <a:spLocks noChangeArrowheads="1"/>
          </p:cNvSpPr>
          <p:nvPr/>
        </p:nvSpPr>
        <p:spPr bwMode="auto">
          <a:xfrm>
            <a:off x="7219958" y="3657600"/>
            <a:ext cx="460375" cy="381000"/>
          </a:xfrm>
          <a:prstGeom prst="octagon">
            <a:avLst>
              <a:gd name="adj" fmla="val 29287"/>
            </a:avLst>
          </a:prstGeom>
          <a:ln>
            <a:solidFill>
              <a:schemeClr val="tx1">
                <a:lumMod val="60000"/>
                <a:lumOff val="40000"/>
              </a:schemeClr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ko-KR" altLang="en-US" sz="1200" b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  <a:t>일</a:t>
            </a:r>
          </a:p>
        </p:txBody>
      </p:sp>
      <p:sp>
        <p:nvSpPr>
          <p:cNvPr id="501805" name="AutoShape 45"/>
          <p:cNvSpPr>
            <a:spLocks noChangeArrowheads="1"/>
          </p:cNvSpPr>
          <p:nvPr/>
        </p:nvSpPr>
        <p:spPr bwMode="auto">
          <a:xfrm>
            <a:off x="7772408" y="3657600"/>
            <a:ext cx="460375" cy="381000"/>
          </a:xfrm>
          <a:prstGeom prst="octagon">
            <a:avLst>
              <a:gd name="adj" fmla="val 29287"/>
            </a:avLst>
          </a:prstGeom>
          <a:ln>
            <a:solidFill>
              <a:schemeClr val="tx1">
                <a:lumMod val="60000"/>
                <a:lumOff val="40000"/>
              </a:schemeClr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ko-KR" altLang="en-US" sz="1200" b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  <a:t>일</a:t>
            </a:r>
          </a:p>
        </p:txBody>
      </p:sp>
      <p:sp>
        <p:nvSpPr>
          <p:cNvPr id="501806" name="AutoShape 46"/>
          <p:cNvSpPr>
            <a:spLocks noChangeArrowheads="1"/>
          </p:cNvSpPr>
          <p:nvPr/>
        </p:nvSpPr>
        <p:spPr bwMode="auto">
          <a:xfrm>
            <a:off x="6673869" y="4619636"/>
            <a:ext cx="460375" cy="381000"/>
          </a:xfrm>
          <a:prstGeom prst="octagon">
            <a:avLst>
              <a:gd name="adj" fmla="val 29287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ko-KR" altLang="en-US" sz="1200" b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  <a:t>일</a:t>
            </a:r>
          </a:p>
        </p:txBody>
      </p:sp>
      <p:sp>
        <p:nvSpPr>
          <p:cNvPr id="501807" name="AutoShape 47"/>
          <p:cNvSpPr>
            <a:spLocks noChangeArrowheads="1"/>
          </p:cNvSpPr>
          <p:nvPr/>
        </p:nvSpPr>
        <p:spPr bwMode="auto">
          <a:xfrm>
            <a:off x="7226319" y="4619636"/>
            <a:ext cx="460375" cy="381000"/>
          </a:xfrm>
          <a:prstGeom prst="octagon">
            <a:avLst>
              <a:gd name="adj" fmla="val 29287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ko-KR" altLang="en-US" sz="1200" b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  <a:t>일</a:t>
            </a:r>
          </a:p>
        </p:txBody>
      </p:sp>
      <p:sp>
        <p:nvSpPr>
          <p:cNvPr id="501808" name="AutoShape 48"/>
          <p:cNvSpPr>
            <a:spLocks noChangeArrowheads="1"/>
          </p:cNvSpPr>
          <p:nvPr/>
        </p:nvSpPr>
        <p:spPr bwMode="auto">
          <a:xfrm>
            <a:off x="7778769" y="4619636"/>
            <a:ext cx="460375" cy="381000"/>
          </a:xfrm>
          <a:prstGeom prst="octagon">
            <a:avLst>
              <a:gd name="adj" fmla="val 29287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ko-KR" altLang="en-US" sz="1200" b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  <a:t>일</a:t>
            </a:r>
          </a:p>
        </p:txBody>
      </p:sp>
      <p:sp>
        <p:nvSpPr>
          <p:cNvPr id="38" name="AutoShape 46"/>
          <p:cNvSpPr>
            <a:spLocks noChangeArrowheads="1"/>
          </p:cNvSpPr>
          <p:nvPr/>
        </p:nvSpPr>
        <p:spPr bwMode="auto">
          <a:xfrm>
            <a:off x="6667508" y="5476892"/>
            <a:ext cx="460375" cy="381000"/>
          </a:xfrm>
          <a:prstGeom prst="octagon">
            <a:avLst>
              <a:gd name="adj" fmla="val 29287"/>
            </a:avLst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ko-KR" altLang="en-US" sz="1200" b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  <a:t>일</a:t>
            </a:r>
          </a:p>
        </p:txBody>
      </p:sp>
      <p:sp>
        <p:nvSpPr>
          <p:cNvPr id="39" name="AutoShape 47"/>
          <p:cNvSpPr>
            <a:spLocks noChangeArrowheads="1"/>
          </p:cNvSpPr>
          <p:nvPr/>
        </p:nvSpPr>
        <p:spPr bwMode="auto">
          <a:xfrm>
            <a:off x="7219958" y="5476892"/>
            <a:ext cx="460375" cy="381000"/>
          </a:xfrm>
          <a:prstGeom prst="octagon">
            <a:avLst>
              <a:gd name="adj" fmla="val 29287"/>
            </a:avLst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ko-KR" altLang="en-US" sz="1200" b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  <a:t>일</a:t>
            </a:r>
          </a:p>
        </p:txBody>
      </p:sp>
      <p:sp>
        <p:nvSpPr>
          <p:cNvPr id="40" name="AutoShape 48"/>
          <p:cNvSpPr>
            <a:spLocks noChangeArrowheads="1"/>
          </p:cNvSpPr>
          <p:nvPr/>
        </p:nvSpPr>
        <p:spPr bwMode="auto">
          <a:xfrm>
            <a:off x="7772408" y="5476892"/>
            <a:ext cx="460375" cy="381000"/>
          </a:xfrm>
          <a:prstGeom prst="octagon">
            <a:avLst>
              <a:gd name="adj" fmla="val 29287"/>
            </a:avLst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ko-KR" altLang="en-US" sz="1200" b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  <a:t>일</a:t>
            </a:r>
          </a:p>
        </p:txBody>
      </p:sp>
      <p:sp>
        <p:nvSpPr>
          <p:cNvPr id="41" name="AutoShape 25"/>
          <p:cNvSpPr>
            <a:spLocks noChangeArrowheads="1"/>
          </p:cNvSpPr>
          <p:nvPr/>
        </p:nvSpPr>
        <p:spPr bwMode="auto">
          <a:xfrm>
            <a:off x="3309922" y="5619768"/>
            <a:ext cx="460375" cy="381000"/>
          </a:xfrm>
          <a:prstGeom prst="octagon">
            <a:avLst>
              <a:gd name="adj" fmla="val 29287"/>
            </a:avLst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ko-KR" altLang="en-US" sz="1200" b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  <a:t>일</a:t>
            </a:r>
          </a:p>
        </p:txBody>
      </p:sp>
      <p:sp>
        <p:nvSpPr>
          <p:cNvPr id="42" name="AutoShape 25"/>
          <p:cNvSpPr>
            <a:spLocks noChangeArrowheads="1"/>
          </p:cNvSpPr>
          <p:nvPr/>
        </p:nvSpPr>
        <p:spPr bwMode="auto">
          <a:xfrm>
            <a:off x="3849679" y="5572140"/>
            <a:ext cx="460375" cy="381000"/>
          </a:xfrm>
          <a:prstGeom prst="octagon">
            <a:avLst>
              <a:gd name="adj" fmla="val 29287"/>
            </a:avLst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ko-KR" altLang="en-US" sz="1200" b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  <a:t>일</a:t>
            </a:r>
          </a:p>
        </p:txBody>
      </p:sp>
      <p:sp>
        <p:nvSpPr>
          <p:cNvPr id="43" name="AutoShape 25"/>
          <p:cNvSpPr>
            <a:spLocks noChangeArrowheads="1"/>
          </p:cNvSpPr>
          <p:nvPr/>
        </p:nvSpPr>
        <p:spPr bwMode="auto">
          <a:xfrm>
            <a:off x="2778109" y="5572140"/>
            <a:ext cx="460375" cy="381000"/>
          </a:xfrm>
          <a:prstGeom prst="octagon">
            <a:avLst>
              <a:gd name="adj" fmla="val 29287"/>
            </a:avLst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ko-KR" altLang="en-US" sz="1200" b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</a:rPr>
              <a:t>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2.2.4 </a:t>
            </a:r>
            <a:r>
              <a:rPr lang="ko-KR" altLang="en-US" dirty="0" smtClean="0"/>
              <a:t>패턴 소개 </a:t>
            </a:r>
            <a:r>
              <a:rPr lang="en-US" altLang="ko-KR" dirty="0" smtClean="0"/>
              <a:t>– Abstract Factory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(7/9)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적용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 eaLnBrk="1" hangingPunct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생성되고 구성되고 표현되는 방식과 무관하게 시스템을 독립적으로 만들고자 할 때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 eaLnBrk="1" hangingPunct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하나 이상의 제품군들 중 하나를 선택해서 시스템을 설정해야 하고 한번 구성한 제품을 다른 것으로 대체할 수 있을 때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 eaLnBrk="1" hangingPunct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관련된 객체군을 함께 사용해서 시스템을 설계하고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이 제품이 갖는 제약 사항을 따라야 할 때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 eaLnBrk="1" hangingPunct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제품에 대한 클래스 라이브러리를 제공하고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그들의 구현이 아닌 인터페이스를 표현하고 싶을 때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2.2.4 </a:t>
            </a:r>
            <a:r>
              <a:rPr lang="ko-KR" altLang="en-US" dirty="0" smtClean="0"/>
              <a:t>패턴 소개 </a:t>
            </a:r>
            <a:r>
              <a:rPr lang="en-US" altLang="ko-KR" dirty="0" smtClean="0"/>
              <a:t>– Abstract Factory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(8/9)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구조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1023906" y="1714488"/>
            <a:ext cx="1428760" cy="357190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Client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1023906" y="2071678"/>
            <a:ext cx="1428760" cy="71438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1023906" y="2143116"/>
            <a:ext cx="1428760" cy="71438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3167046" y="2428868"/>
            <a:ext cx="1428760" cy="357190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&lt;&lt;interface&gt;&gt;</a:t>
            </a:r>
            <a:b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2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ProductA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3167046" y="2786058"/>
            <a:ext cx="1428760" cy="71438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3167046" y="2857496"/>
            <a:ext cx="1428760" cy="71438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3167046" y="4286256"/>
            <a:ext cx="1428760" cy="357190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&lt;&lt;interface&gt;&gt;</a:t>
            </a:r>
            <a:b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2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ProductB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3167046" y="4643446"/>
            <a:ext cx="1428760" cy="71438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3167046" y="4714884"/>
            <a:ext cx="1428760" cy="71438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2238352" y="3429000"/>
            <a:ext cx="1428760" cy="357190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ProductA1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2238352" y="3786190"/>
            <a:ext cx="1428760" cy="71438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2238352" y="3857628"/>
            <a:ext cx="1428760" cy="71438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4095740" y="3429000"/>
            <a:ext cx="1428760" cy="357190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ProductA2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4095740" y="3786190"/>
            <a:ext cx="1428760" cy="71438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4095740" y="3857628"/>
            <a:ext cx="1428760" cy="71438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2238352" y="5286388"/>
            <a:ext cx="1428760" cy="357190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ProductB1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2238352" y="5643578"/>
            <a:ext cx="1428760" cy="71438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2238352" y="5715016"/>
            <a:ext cx="1428760" cy="71438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4095740" y="5286388"/>
            <a:ext cx="1428760" cy="357190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ProductB2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4095740" y="5643578"/>
            <a:ext cx="1428760" cy="71438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4095740" y="5715016"/>
            <a:ext cx="1428760" cy="71438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7" name="꺾인 연결선 26"/>
          <p:cNvCxnSpPr>
            <a:stCxn id="14" idx="0"/>
            <a:endCxn id="10" idx="2"/>
          </p:cNvCxnSpPr>
          <p:nvPr/>
        </p:nvCxnSpPr>
        <p:spPr bwMode="auto">
          <a:xfrm rot="5400000" flipH="1" flipV="1">
            <a:off x="3167046" y="2714620"/>
            <a:ext cx="500066" cy="928694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꺾인 연결선 31"/>
          <p:cNvCxnSpPr>
            <a:stCxn id="17" idx="0"/>
            <a:endCxn id="10" idx="2"/>
          </p:cNvCxnSpPr>
          <p:nvPr/>
        </p:nvCxnSpPr>
        <p:spPr bwMode="auto">
          <a:xfrm rot="16200000" flipV="1">
            <a:off x="4095740" y="2714620"/>
            <a:ext cx="500066" cy="928694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꺾인 연결선 33"/>
          <p:cNvCxnSpPr>
            <a:stCxn id="20" idx="0"/>
            <a:endCxn id="13" idx="2"/>
          </p:cNvCxnSpPr>
          <p:nvPr/>
        </p:nvCxnSpPr>
        <p:spPr bwMode="auto">
          <a:xfrm rot="5400000" flipH="1" flipV="1">
            <a:off x="3167046" y="4572008"/>
            <a:ext cx="500066" cy="928694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Shape 36"/>
          <p:cNvCxnSpPr>
            <a:stCxn id="23" idx="0"/>
            <a:endCxn id="13" idx="2"/>
          </p:cNvCxnSpPr>
          <p:nvPr/>
        </p:nvCxnSpPr>
        <p:spPr bwMode="auto">
          <a:xfrm rot="16200000" flipV="1">
            <a:off x="4095740" y="4572008"/>
            <a:ext cx="500066" cy="928694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이등변 삼각형 38"/>
          <p:cNvSpPr/>
          <p:nvPr/>
        </p:nvSpPr>
        <p:spPr bwMode="auto">
          <a:xfrm>
            <a:off x="3738550" y="2928934"/>
            <a:ext cx="285752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이등변 삼각형 39"/>
          <p:cNvSpPr/>
          <p:nvPr/>
        </p:nvSpPr>
        <p:spPr bwMode="auto">
          <a:xfrm>
            <a:off x="3738550" y="4786322"/>
            <a:ext cx="285752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2" name="꺾인 연결선 41"/>
          <p:cNvCxnSpPr>
            <a:stCxn id="7" idx="2"/>
            <a:endCxn id="11" idx="1"/>
          </p:cNvCxnSpPr>
          <p:nvPr/>
        </p:nvCxnSpPr>
        <p:spPr bwMode="auto">
          <a:xfrm rot="16200000" flipH="1">
            <a:off x="1327518" y="2625322"/>
            <a:ext cx="2250297" cy="1428760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44" name="직사각형 43"/>
          <p:cNvSpPr/>
          <p:nvPr/>
        </p:nvSpPr>
        <p:spPr bwMode="auto">
          <a:xfrm>
            <a:off x="1952600" y="2143116"/>
            <a:ext cx="142876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6" name="꺾인 연결선 45"/>
          <p:cNvCxnSpPr>
            <a:stCxn id="44" idx="2"/>
            <a:endCxn id="8" idx="1"/>
          </p:cNvCxnSpPr>
          <p:nvPr/>
        </p:nvCxnSpPr>
        <p:spPr bwMode="auto">
          <a:xfrm rot="16200000" flipH="1">
            <a:off x="2399088" y="1839504"/>
            <a:ext cx="392909" cy="1143008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48" name="직사각형 47"/>
          <p:cNvSpPr/>
          <p:nvPr/>
        </p:nvSpPr>
        <p:spPr bwMode="auto">
          <a:xfrm>
            <a:off x="7310450" y="1714488"/>
            <a:ext cx="2000264" cy="357190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&lt;&lt;interface&gt;&gt;</a:t>
            </a:r>
            <a:r>
              <a:rPr kumimoji="1" lang="en-US" altLang="ko-KR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/>
            </a:r>
            <a:br>
              <a:rPr kumimoji="1" lang="en-US" altLang="ko-KR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</a:br>
            <a:r>
              <a:rPr kumimoji="1" lang="en-US" altLang="ko-KR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AbstractFactory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7310450" y="2071678"/>
            <a:ext cx="2000264" cy="71438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직사각형 49"/>
          <p:cNvSpPr/>
          <p:nvPr/>
        </p:nvSpPr>
        <p:spPr bwMode="auto">
          <a:xfrm>
            <a:off x="7310450" y="2143116"/>
            <a:ext cx="2000264" cy="357190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createProductA() :</a:t>
            </a:r>
            <a:r>
              <a:rPr kumimoji="1" lang="en-US" altLang="ko-KR" sz="1000" b="1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ProductA</a:t>
            </a: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/>
            </a:r>
            <a:b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</a:b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</a:t>
            </a: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reateProductB() : ProductB</a:t>
            </a:r>
            <a:endParaRPr kumimoji="1" lang="ko-KR" altLang="en-US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3" name="꺾인 연결선 52"/>
          <p:cNvCxnSpPr>
            <a:stCxn id="5" idx="3"/>
            <a:endCxn id="48" idx="1"/>
          </p:cNvCxnSpPr>
          <p:nvPr/>
        </p:nvCxnSpPr>
        <p:spPr bwMode="auto">
          <a:xfrm>
            <a:off x="2452666" y="1893083"/>
            <a:ext cx="4857784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56" name="직사각형 55"/>
          <p:cNvSpPr/>
          <p:nvPr/>
        </p:nvSpPr>
        <p:spPr bwMode="auto">
          <a:xfrm>
            <a:off x="6238880" y="3214686"/>
            <a:ext cx="2000264" cy="357190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ConcreteFactory2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직사각형 56"/>
          <p:cNvSpPr/>
          <p:nvPr/>
        </p:nvSpPr>
        <p:spPr bwMode="auto">
          <a:xfrm>
            <a:off x="6238880" y="3571876"/>
            <a:ext cx="2000264" cy="71438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직사각형 57"/>
          <p:cNvSpPr/>
          <p:nvPr/>
        </p:nvSpPr>
        <p:spPr bwMode="auto">
          <a:xfrm>
            <a:off x="6238880" y="3643314"/>
            <a:ext cx="2000264" cy="357190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createProductA() :</a:t>
            </a:r>
            <a:r>
              <a:rPr kumimoji="1" lang="en-US" altLang="ko-KR" sz="1000" b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ProductA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/>
            </a:r>
            <a:b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</a:b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reateProductB() : ProductB</a:t>
            </a:r>
            <a:endParaRPr kumimoji="1" lang="ko-KR" altLang="en-US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8453458" y="3214686"/>
            <a:ext cx="2000264" cy="357190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ConcreteFactory1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8453458" y="3571876"/>
            <a:ext cx="2000264" cy="71438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직사각형 61"/>
          <p:cNvSpPr/>
          <p:nvPr/>
        </p:nvSpPr>
        <p:spPr bwMode="auto">
          <a:xfrm>
            <a:off x="8453458" y="3643314"/>
            <a:ext cx="2000264" cy="357190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createProductA() :</a:t>
            </a:r>
            <a:r>
              <a:rPr kumimoji="1" lang="en-US" altLang="ko-KR" sz="1000" b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ProductA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/>
            </a:r>
            <a:b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</a:b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reateProductB() : ProductB</a:t>
            </a:r>
            <a:endParaRPr kumimoji="1" lang="ko-KR" altLang="en-US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5" name="꺾인 연결선 64"/>
          <p:cNvCxnSpPr>
            <a:stCxn id="57" idx="1"/>
            <a:endCxn id="17" idx="3"/>
          </p:cNvCxnSpPr>
          <p:nvPr/>
        </p:nvCxnSpPr>
        <p:spPr bwMode="auto">
          <a:xfrm rot="10800000">
            <a:off x="5524500" y="3607595"/>
            <a:ext cx="71438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 w="med" len="med"/>
          </a:ln>
          <a:effectLst/>
        </p:spPr>
      </p:cxnSp>
      <p:cxnSp>
        <p:nvCxnSpPr>
          <p:cNvPr id="67" name="꺾인 연결선 66"/>
          <p:cNvCxnSpPr>
            <a:stCxn id="57" idx="1"/>
            <a:endCxn id="23" idx="3"/>
          </p:cNvCxnSpPr>
          <p:nvPr/>
        </p:nvCxnSpPr>
        <p:spPr bwMode="auto">
          <a:xfrm rot="10800000" flipV="1">
            <a:off x="5524500" y="3607595"/>
            <a:ext cx="714380" cy="18573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 w="med" len="med"/>
          </a:ln>
          <a:effectLst/>
        </p:spPr>
      </p:cxnSp>
      <p:cxnSp>
        <p:nvCxnSpPr>
          <p:cNvPr id="70" name="꺾인 연결선 69"/>
          <p:cNvCxnSpPr>
            <a:stCxn id="56" idx="0"/>
            <a:endCxn id="50" idx="2"/>
          </p:cNvCxnSpPr>
          <p:nvPr/>
        </p:nvCxnSpPr>
        <p:spPr bwMode="auto">
          <a:xfrm rot="5400000" flipH="1" flipV="1">
            <a:off x="7417607" y="2321711"/>
            <a:ext cx="714380" cy="1071570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꺾인 연결선 70"/>
          <p:cNvCxnSpPr>
            <a:stCxn id="60" idx="0"/>
            <a:endCxn id="50" idx="2"/>
          </p:cNvCxnSpPr>
          <p:nvPr/>
        </p:nvCxnSpPr>
        <p:spPr bwMode="auto">
          <a:xfrm rot="16200000" flipV="1">
            <a:off x="8524896" y="2285992"/>
            <a:ext cx="714380" cy="114300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이등변 삼각형 71"/>
          <p:cNvSpPr/>
          <p:nvPr/>
        </p:nvSpPr>
        <p:spPr bwMode="auto">
          <a:xfrm>
            <a:off x="8167706" y="2500306"/>
            <a:ext cx="285752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0" name="직사각형 89"/>
          <p:cNvSpPr/>
          <p:nvPr/>
        </p:nvSpPr>
        <p:spPr bwMode="auto">
          <a:xfrm flipV="1">
            <a:off x="1023906" y="6143644"/>
            <a:ext cx="0" cy="0"/>
          </a:xfrm>
          <a:prstGeom prst="rect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92" name="Shape 91"/>
          <p:cNvCxnSpPr>
            <a:stCxn id="62" idx="2"/>
            <a:endCxn id="90" idx="3"/>
          </p:cNvCxnSpPr>
          <p:nvPr/>
        </p:nvCxnSpPr>
        <p:spPr bwMode="auto">
          <a:xfrm rot="5400000">
            <a:off x="4167178" y="857232"/>
            <a:ext cx="2143140" cy="8429684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직사각형 106"/>
          <p:cNvSpPr/>
          <p:nvPr/>
        </p:nvSpPr>
        <p:spPr bwMode="auto">
          <a:xfrm flipV="1">
            <a:off x="1023906" y="5465124"/>
            <a:ext cx="0" cy="0"/>
          </a:xfrm>
          <a:prstGeom prst="rect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9" name="꺾인 연결선 108"/>
          <p:cNvCxnSpPr>
            <a:stCxn id="90" idx="2"/>
            <a:endCxn id="107" idx="0"/>
          </p:cNvCxnSpPr>
          <p:nvPr/>
        </p:nvCxnSpPr>
        <p:spPr bwMode="auto">
          <a:xfrm rot="5400000" flipH="1" flipV="1">
            <a:off x="684646" y="5804384"/>
            <a:ext cx="67852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2" name="꺾인 연결선 111"/>
          <p:cNvCxnSpPr>
            <a:stCxn id="107" idx="3"/>
            <a:endCxn id="20" idx="1"/>
          </p:cNvCxnSpPr>
          <p:nvPr/>
        </p:nvCxnSpPr>
        <p:spPr bwMode="auto">
          <a:xfrm flipV="1">
            <a:off x="1023906" y="5464983"/>
            <a:ext cx="1214446" cy="14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 w="med" len="med"/>
          </a:ln>
          <a:effectLst/>
        </p:spPr>
      </p:cxnSp>
      <p:cxnSp>
        <p:nvCxnSpPr>
          <p:cNvPr id="114" name="꺾인 연결선 113"/>
          <p:cNvCxnSpPr>
            <a:stCxn id="107" idx="2"/>
            <a:endCxn id="14" idx="1"/>
          </p:cNvCxnSpPr>
          <p:nvPr/>
        </p:nvCxnSpPr>
        <p:spPr bwMode="auto">
          <a:xfrm rot="5400000" flipH="1" flipV="1">
            <a:off x="702365" y="3929137"/>
            <a:ext cx="1857529" cy="1214446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2.2.4 </a:t>
            </a:r>
            <a:r>
              <a:rPr lang="ko-KR" altLang="en-US" dirty="0" smtClean="0"/>
              <a:t>패턴 소개 </a:t>
            </a:r>
            <a:r>
              <a:rPr lang="en-US" altLang="ko-KR" dirty="0" smtClean="0"/>
              <a:t>– Abstract Factory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(9/9)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Sequence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1238220" y="1785926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: Client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3595674" y="1785926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: AbstractFactory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1809724" y="6143644"/>
            <a:ext cx="285752" cy="142876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1" name="꺾인 연결선 10"/>
          <p:cNvCxnSpPr>
            <a:stCxn id="7" idx="2"/>
            <a:endCxn id="10" idx="0"/>
          </p:cNvCxnSpPr>
          <p:nvPr/>
        </p:nvCxnSpPr>
        <p:spPr bwMode="auto">
          <a:xfrm rot="5400000">
            <a:off x="-47664" y="4143380"/>
            <a:ext cx="4000528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직사각형 11"/>
          <p:cNvSpPr/>
          <p:nvPr/>
        </p:nvSpPr>
        <p:spPr bwMode="auto">
          <a:xfrm>
            <a:off x="4167178" y="6142850"/>
            <a:ext cx="285752" cy="142876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3" name="꺾인 연결선 12"/>
          <p:cNvCxnSpPr>
            <a:stCxn id="8" idx="2"/>
            <a:endCxn id="12" idx="0"/>
          </p:cNvCxnSpPr>
          <p:nvPr/>
        </p:nvCxnSpPr>
        <p:spPr bwMode="auto">
          <a:xfrm rot="5400000">
            <a:off x="2310187" y="4142983"/>
            <a:ext cx="3999734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직사각형 15"/>
          <p:cNvSpPr/>
          <p:nvPr/>
        </p:nvSpPr>
        <p:spPr bwMode="auto">
          <a:xfrm>
            <a:off x="1881162" y="2357430"/>
            <a:ext cx="142876" cy="36433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1881162" y="2500306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4229092" y="2500306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3" name="꺾인 연결선 22"/>
          <p:cNvCxnSpPr>
            <a:stCxn id="21" idx="3"/>
            <a:endCxn id="22" idx="1"/>
          </p:cNvCxnSpPr>
          <p:nvPr/>
        </p:nvCxnSpPr>
        <p:spPr bwMode="auto">
          <a:xfrm>
            <a:off x="2033562" y="2566982"/>
            <a:ext cx="219553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4" name="직사각형 23"/>
          <p:cNvSpPr/>
          <p:nvPr/>
        </p:nvSpPr>
        <p:spPr bwMode="auto">
          <a:xfrm>
            <a:off x="4238616" y="2571744"/>
            <a:ext cx="142876" cy="307183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46501" y="2325523"/>
            <a:ext cx="12634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Ask for ProductA</a:t>
            </a:r>
            <a:endParaRPr lang="ko-KR" altLang="en-US" sz="1000" b="1" dirty="0"/>
          </a:p>
        </p:txBody>
      </p:sp>
      <p:sp>
        <p:nvSpPr>
          <p:cNvPr id="26" name="직사각형 25"/>
          <p:cNvSpPr/>
          <p:nvPr/>
        </p:nvSpPr>
        <p:spPr bwMode="auto">
          <a:xfrm>
            <a:off x="4229092" y="2795582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8" name="꺾인 연결선 27"/>
          <p:cNvCxnSpPr>
            <a:stCxn id="26" idx="3"/>
            <a:endCxn id="43" idx="1"/>
          </p:cNvCxnSpPr>
          <p:nvPr/>
        </p:nvCxnSpPr>
        <p:spPr bwMode="auto">
          <a:xfrm>
            <a:off x="4381492" y="2862258"/>
            <a:ext cx="2276492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4667244" y="2616569"/>
            <a:ext cx="17972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create ProductA instance</a:t>
            </a:r>
            <a:endParaRPr lang="ko-KR" altLang="en-US" sz="1000" b="1" dirty="0"/>
          </a:p>
        </p:txBody>
      </p:sp>
      <p:sp>
        <p:nvSpPr>
          <p:cNvPr id="35" name="직사각형 34"/>
          <p:cNvSpPr/>
          <p:nvPr/>
        </p:nvSpPr>
        <p:spPr bwMode="auto">
          <a:xfrm>
            <a:off x="1881162" y="3071810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4229092" y="3071810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7" name="꺾인 연결선 36"/>
          <p:cNvCxnSpPr>
            <a:stCxn id="35" idx="3"/>
            <a:endCxn id="36" idx="1"/>
          </p:cNvCxnSpPr>
          <p:nvPr/>
        </p:nvCxnSpPr>
        <p:spPr bwMode="auto">
          <a:xfrm>
            <a:off x="2033562" y="3138486"/>
            <a:ext cx="219553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arrow" w="med" len="med"/>
            <a:tailEnd type="none" w="med" len="med"/>
          </a:ln>
          <a:effectLst/>
        </p:spPr>
      </p:cxnSp>
      <p:sp>
        <p:nvSpPr>
          <p:cNvPr id="38" name="직사각형 37"/>
          <p:cNvSpPr/>
          <p:nvPr/>
        </p:nvSpPr>
        <p:spPr bwMode="auto">
          <a:xfrm>
            <a:off x="6024566" y="1785926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: ProductA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6596070" y="6142850"/>
            <a:ext cx="285752" cy="142876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0" name="꺾인 연결선 39"/>
          <p:cNvCxnSpPr>
            <a:stCxn id="38" idx="2"/>
            <a:endCxn id="39" idx="0"/>
          </p:cNvCxnSpPr>
          <p:nvPr/>
        </p:nvCxnSpPr>
        <p:spPr bwMode="auto">
          <a:xfrm rot="5400000">
            <a:off x="4739079" y="4142983"/>
            <a:ext cx="3999734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42" name="직사각형 41"/>
          <p:cNvSpPr/>
          <p:nvPr/>
        </p:nvSpPr>
        <p:spPr bwMode="auto">
          <a:xfrm>
            <a:off x="6667508" y="2857496"/>
            <a:ext cx="142876" cy="100013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6657984" y="2795582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9015438" y="5724540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직사각형 45"/>
          <p:cNvSpPr/>
          <p:nvPr/>
        </p:nvSpPr>
        <p:spPr bwMode="auto">
          <a:xfrm>
            <a:off x="8382020" y="1785926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: ProductB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8953524" y="6142850"/>
            <a:ext cx="285752" cy="142876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8" name="꺾인 연결선 47"/>
          <p:cNvCxnSpPr>
            <a:stCxn id="46" idx="2"/>
            <a:endCxn id="47" idx="0"/>
          </p:cNvCxnSpPr>
          <p:nvPr/>
        </p:nvCxnSpPr>
        <p:spPr bwMode="auto">
          <a:xfrm rot="5400000">
            <a:off x="7096533" y="4142983"/>
            <a:ext cx="3999734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TextBox 54"/>
          <p:cNvSpPr txBox="1"/>
          <p:nvPr/>
        </p:nvSpPr>
        <p:spPr>
          <a:xfrm>
            <a:off x="2309790" y="2927804"/>
            <a:ext cx="18630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Tell Client about ProductA</a:t>
            </a:r>
            <a:endParaRPr lang="ko-KR" altLang="en-US" sz="1000" b="1" dirty="0"/>
          </a:p>
        </p:txBody>
      </p:sp>
      <p:sp>
        <p:nvSpPr>
          <p:cNvPr id="56" name="직사각형 55"/>
          <p:cNvSpPr/>
          <p:nvPr/>
        </p:nvSpPr>
        <p:spPr bwMode="auto">
          <a:xfrm>
            <a:off x="1881162" y="3429000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직사각형 56"/>
          <p:cNvSpPr/>
          <p:nvPr/>
        </p:nvSpPr>
        <p:spPr bwMode="auto">
          <a:xfrm>
            <a:off x="6657984" y="3429000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8" name="꺾인 연결선 57"/>
          <p:cNvCxnSpPr>
            <a:stCxn id="56" idx="3"/>
            <a:endCxn id="57" idx="1"/>
          </p:cNvCxnSpPr>
          <p:nvPr/>
        </p:nvCxnSpPr>
        <p:spPr bwMode="auto">
          <a:xfrm>
            <a:off x="2033562" y="3495676"/>
            <a:ext cx="4624422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59" name="TextBox 58"/>
          <p:cNvSpPr txBox="1"/>
          <p:nvPr/>
        </p:nvSpPr>
        <p:spPr>
          <a:xfrm>
            <a:off x="2657597" y="3286124"/>
            <a:ext cx="10486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Use ProductA</a:t>
            </a:r>
            <a:endParaRPr lang="ko-KR" altLang="en-US" sz="1000" b="1" dirty="0"/>
          </a:p>
        </p:txBody>
      </p:sp>
      <p:sp>
        <p:nvSpPr>
          <p:cNvPr id="60" name="직사각형 59"/>
          <p:cNvSpPr/>
          <p:nvPr/>
        </p:nvSpPr>
        <p:spPr bwMode="auto">
          <a:xfrm>
            <a:off x="1881162" y="4286256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4229092" y="4286256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2" name="꺾인 연결선 61"/>
          <p:cNvCxnSpPr>
            <a:stCxn id="60" idx="3"/>
            <a:endCxn id="61" idx="1"/>
          </p:cNvCxnSpPr>
          <p:nvPr/>
        </p:nvCxnSpPr>
        <p:spPr bwMode="auto">
          <a:xfrm>
            <a:off x="2033562" y="4352932"/>
            <a:ext cx="219553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63" name="TextBox 62"/>
          <p:cNvSpPr txBox="1"/>
          <p:nvPr/>
        </p:nvSpPr>
        <p:spPr>
          <a:xfrm>
            <a:off x="2524104" y="4143380"/>
            <a:ext cx="12634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Ask for ProductB</a:t>
            </a:r>
            <a:endParaRPr lang="ko-KR" altLang="en-US" sz="1000" b="1" dirty="0"/>
          </a:p>
        </p:txBody>
      </p:sp>
      <p:sp>
        <p:nvSpPr>
          <p:cNvPr id="64" name="직사각형 63"/>
          <p:cNvSpPr/>
          <p:nvPr/>
        </p:nvSpPr>
        <p:spPr bwMode="auto">
          <a:xfrm>
            <a:off x="4229092" y="4581532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5" name="꺾인 연결선 64"/>
          <p:cNvCxnSpPr>
            <a:stCxn id="64" idx="3"/>
            <a:endCxn id="71" idx="1"/>
          </p:cNvCxnSpPr>
          <p:nvPr/>
        </p:nvCxnSpPr>
        <p:spPr bwMode="auto">
          <a:xfrm>
            <a:off x="4381492" y="4648208"/>
            <a:ext cx="4633946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66" name="TextBox 65"/>
          <p:cNvSpPr txBox="1"/>
          <p:nvPr/>
        </p:nvSpPr>
        <p:spPr>
          <a:xfrm>
            <a:off x="7024698" y="4402519"/>
            <a:ext cx="17972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create ProductB instance</a:t>
            </a:r>
            <a:endParaRPr lang="ko-KR" altLang="en-US" sz="1000" b="1" dirty="0"/>
          </a:p>
        </p:txBody>
      </p:sp>
      <p:sp>
        <p:nvSpPr>
          <p:cNvPr id="67" name="직사각형 66"/>
          <p:cNvSpPr/>
          <p:nvPr/>
        </p:nvSpPr>
        <p:spPr bwMode="auto">
          <a:xfrm>
            <a:off x="1881162" y="4857760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직사각형 67"/>
          <p:cNvSpPr/>
          <p:nvPr/>
        </p:nvSpPr>
        <p:spPr bwMode="auto">
          <a:xfrm>
            <a:off x="4229092" y="4857760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9" name="꺾인 연결선 68"/>
          <p:cNvCxnSpPr>
            <a:stCxn id="67" idx="3"/>
            <a:endCxn id="68" idx="1"/>
          </p:cNvCxnSpPr>
          <p:nvPr/>
        </p:nvCxnSpPr>
        <p:spPr bwMode="auto">
          <a:xfrm>
            <a:off x="2033562" y="4924436"/>
            <a:ext cx="219553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arrow" w="med" len="med"/>
            <a:tailEnd type="none" w="med" len="med"/>
          </a:ln>
          <a:effectLst/>
        </p:spPr>
      </p:cxnSp>
      <p:sp>
        <p:nvSpPr>
          <p:cNvPr id="70" name="직사각형 69"/>
          <p:cNvSpPr/>
          <p:nvPr/>
        </p:nvSpPr>
        <p:spPr bwMode="auto">
          <a:xfrm>
            <a:off x="9024962" y="4643446"/>
            <a:ext cx="142876" cy="100013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직사각형 70"/>
          <p:cNvSpPr/>
          <p:nvPr/>
        </p:nvSpPr>
        <p:spPr bwMode="auto">
          <a:xfrm>
            <a:off x="9015438" y="4581532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309790" y="4713754"/>
            <a:ext cx="18630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Tell Client about ProductB</a:t>
            </a:r>
            <a:endParaRPr lang="ko-KR" altLang="en-US" sz="1000" b="1" dirty="0"/>
          </a:p>
        </p:txBody>
      </p:sp>
      <p:sp>
        <p:nvSpPr>
          <p:cNvPr id="73" name="직사각형 72"/>
          <p:cNvSpPr/>
          <p:nvPr/>
        </p:nvSpPr>
        <p:spPr bwMode="auto">
          <a:xfrm>
            <a:off x="1881162" y="5214950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직사각형 73"/>
          <p:cNvSpPr/>
          <p:nvPr/>
        </p:nvSpPr>
        <p:spPr bwMode="auto">
          <a:xfrm>
            <a:off x="9015438" y="5214950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5" name="꺾인 연결선 74"/>
          <p:cNvCxnSpPr>
            <a:stCxn id="73" idx="3"/>
            <a:endCxn id="74" idx="1"/>
          </p:cNvCxnSpPr>
          <p:nvPr/>
        </p:nvCxnSpPr>
        <p:spPr bwMode="auto">
          <a:xfrm>
            <a:off x="2033562" y="5281626"/>
            <a:ext cx="6981876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76" name="TextBox 75"/>
          <p:cNvSpPr txBox="1"/>
          <p:nvPr/>
        </p:nvSpPr>
        <p:spPr>
          <a:xfrm>
            <a:off x="5019650" y="5072074"/>
            <a:ext cx="10486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Use ProductB</a:t>
            </a:r>
            <a:endParaRPr lang="ko-KR" altLang="en-US" sz="1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2.3 Prototype </a:t>
            </a:r>
            <a:r>
              <a:rPr lang="ko-KR" altLang="en-US" dirty="0" smtClean="0"/>
              <a:t>패턴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1652633" y="836640"/>
            <a:ext cx="9272617" cy="152063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2.3.1 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상황이해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2.3.2 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솔루션 찾기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2.3.3 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솔루션 발표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2.3.4 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패턴 소개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77" y="836613"/>
            <a:ext cx="1395384" cy="5688817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2.3.1 </a:t>
            </a:r>
            <a:r>
              <a:rPr lang="ko-KR" altLang="en-US" dirty="0" smtClean="0"/>
              <a:t>상황이해</a:t>
            </a:r>
            <a:r>
              <a:rPr lang="en-US" altLang="ko-KR" dirty="0" smtClean="0"/>
              <a:t>(1/6)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Problem  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제시</a:t>
            </a:r>
            <a:endParaRPr lang="en-US" altLang="ko-KR" sz="18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>
              <a:buNone/>
            </a:pP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	TV 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리모컨 프로그램을 개발하는 </a:t>
            </a: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A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씨는 아래와 같이 </a:t>
            </a: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S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사 </a:t>
            </a: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TV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와 </a:t>
            </a: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L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사 </a:t>
            </a: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TV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를 제어하도록 아래와 같이 개발하였다</a:t>
            </a: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TV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를 여러 대 소유한 고객은 </a:t>
            </a: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TV 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별로 리모컨을 갖게 되어 불편함을 느끼고 있어 </a:t>
            </a: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A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씨에게 브랜드에 관계없이 </a:t>
            </a: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TV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를 제어할 수 있도록 리모컨을 제작하도록 요구하였다</a:t>
            </a: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  <a:endParaRPr lang="ko-KR" altLang="en-US" sz="18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10252" y="3498339"/>
            <a:ext cx="4535131" cy="139542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</p:pic>
      <p:sp>
        <p:nvSpPr>
          <p:cNvPr id="6" name="이등변 삼각형 5"/>
          <p:cNvSpPr/>
          <p:nvPr/>
        </p:nvSpPr>
        <p:spPr bwMode="auto">
          <a:xfrm rot="5400000">
            <a:off x="4697413" y="3925374"/>
            <a:ext cx="1784350" cy="546100"/>
          </a:xfrm>
          <a:prstGeom prst="triangle">
            <a:avLst/>
          </a:prstGeom>
          <a:gradFill flip="none" rotWithShape="1">
            <a:gsLst>
              <a:gs pos="0">
                <a:srgbClr val="FFFF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99855" tIns="49928" rIns="99855" bIns="49928" anchor="b"/>
          <a:lstStyle/>
          <a:p>
            <a:pPr marL="360363" indent="-360363" defTabSz="1038225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02700" y="3468174"/>
            <a:ext cx="738188" cy="14462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8800" b="1" dirty="0">
                <a:solidFill>
                  <a:srgbClr val="FFC000"/>
                </a:solidFill>
                <a:latin typeface="+mn-ea"/>
                <a:ea typeface="+mn-ea"/>
              </a:rPr>
              <a:t>?</a:t>
            </a:r>
            <a:endParaRPr lang="ko-KR" altLang="en-US" sz="8800" b="1" dirty="0">
              <a:solidFill>
                <a:srgbClr val="FFC000"/>
              </a:solidFill>
              <a:latin typeface="+mn-ea"/>
              <a:ea typeface="+mn-ea"/>
            </a:endParaRP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3265" y="2780910"/>
            <a:ext cx="4606922" cy="283502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2.3.1 </a:t>
            </a:r>
            <a:r>
              <a:rPr lang="ko-KR" altLang="en-US" dirty="0" smtClean="0"/>
              <a:t>상황이해</a:t>
            </a:r>
            <a:r>
              <a:rPr lang="en-US" altLang="ko-KR" dirty="0" smtClean="0"/>
              <a:t>(2/6)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SCompanyRemocon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소스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66782" y="1583694"/>
            <a:ext cx="8643998" cy="418576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main(String[] args)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throws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Exception {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 SCompanyRemocon remocon =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SCompanyRemocon();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remocon.watchingTV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SCompanyTV());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 algn="l"/>
            <a:endParaRPr lang="ko-KR" altLang="en-US" sz="1400" b="1" dirty="0" smtClean="0">
              <a:latin typeface="Courier New"/>
            </a:endParaRPr>
          </a:p>
          <a:p>
            <a:pPr algn="l"/>
            <a:r>
              <a:rPr lang="en-US" altLang="ko-KR" sz="1400" b="1" dirty="0" smtClean="0">
                <a:solidFill>
                  <a:srgbClr val="3F5FBF"/>
                </a:solidFill>
                <a:latin typeface="Courier New"/>
              </a:rPr>
              <a:t>/**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3F5FBF"/>
                </a:solidFill>
                <a:latin typeface="Courier New"/>
              </a:rPr>
              <a:t>*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3F5FBF"/>
                </a:solidFill>
                <a:latin typeface="Courier New"/>
              </a:rPr>
              <a:t>S</a:t>
            </a:r>
            <a:r>
              <a:rPr lang="ko-KR" altLang="en-US" sz="1400" b="1" dirty="0" smtClean="0">
                <a:solidFill>
                  <a:srgbClr val="3F5FBF"/>
                </a:solidFill>
                <a:latin typeface="Courier New"/>
              </a:rPr>
              <a:t>사</a:t>
            </a:r>
            <a:r>
              <a:rPr lang="ko-KR" altLang="en-US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3F5FBF"/>
                </a:solidFill>
                <a:latin typeface="Courier New"/>
              </a:rPr>
              <a:t>TV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ko-KR" altLang="en-US" sz="1400" b="1" dirty="0" smtClean="0">
                <a:solidFill>
                  <a:srgbClr val="3F5FBF"/>
                </a:solidFill>
                <a:latin typeface="Courier New"/>
              </a:rPr>
              <a:t>시청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3F5FBF"/>
                </a:solidFill>
                <a:latin typeface="Courier New"/>
              </a:rPr>
              <a:t>*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9FBF"/>
                </a:solidFill>
                <a:latin typeface="Courier New"/>
              </a:rPr>
              <a:t>@</a:t>
            </a:r>
            <a:r>
              <a:rPr lang="en-US" altLang="ko-KR" sz="1400" b="1" dirty="0" err="1" smtClean="0">
                <a:solidFill>
                  <a:srgbClr val="7F9FBF"/>
                </a:solidFill>
                <a:latin typeface="Courier New"/>
              </a:rPr>
              <a:t>param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err="1" smtClean="0">
                <a:solidFill>
                  <a:srgbClr val="3F5FBF"/>
                </a:solidFill>
                <a:latin typeface="Courier New"/>
              </a:rPr>
              <a:t>scompanyTV</a:t>
            </a:r>
            <a:endParaRPr lang="en-US" altLang="ko-KR" sz="1400" b="1" dirty="0" smtClean="0">
              <a:solidFill>
                <a:srgbClr val="3F5FBF"/>
              </a:solidFill>
              <a:latin typeface="Courier New"/>
            </a:endParaRPr>
          </a:p>
          <a:p>
            <a:pPr algn="l"/>
            <a:r>
              <a:rPr lang="ko-KR" altLang="en-US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ko-KR" altLang="en-US" sz="1400" b="1" dirty="0" smtClean="0">
                <a:solidFill>
                  <a:srgbClr val="3F5FBF"/>
                </a:solidFill>
                <a:latin typeface="Courier New"/>
              </a:rPr>
              <a:t>*</a:t>
            </a:r>
            <a:r>
              <a:rPr lang="en-US" altLang="ko-KR" sz="1400" b="1" dirty="0" smtClean="0">
                <a:solidFill>
                  <a:srgbClr val="3F5FBF"/>
                </a:solidFill>
                <a:latin typeface="Courier New"/>
              </a:rPr>
              <a:t>/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watchingTV(SCompanyTV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scompanyTV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scompanyTV.turnOn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 algn="l"/>
            <a:r>
              <a:rPr lang="nn-NO" altLang="ko-KR" sz="1400" b="1" dirty="0" smtClean="0">
                <a:solidFill>
                  <a:srgbClr val="7F0055"/>
                </a:solidFill>
                <a:latin typeface="Courier New"/>
              </a:rPr>
              <a:t>    for</a:t>
            </a:r>
            <a:r>
              <a:rPr lang="nn-NO" altLang="ko-KR" sz="1400" b="1" dirty="0" smtClean="0">
                <a:solidFill>
                  <a:srgbClr val="000000"/>
                </a:solidFill>
                <a:latin typeface="Courier New"/>
              </a:rPr>
              <a:t> (</a:t>
            </a:r>
            <a:r>
              <a:rPr lang="nn-NO" altLang="ko-KR" sz="1400" b="1" dirty="0" smtClean="0">
                <a:solidFill>
                  <a:srgbClr val="7F0055"/>
                </a:solidFill>
                <a:latin typeface="Courier New"/>
              </a:rPr>
              <a:t>int</a:t>
            </a:r>
            <a:r>
              <a:rPr lang="nn-NO" altLang="ko-KR" sz="1400" b="1" dirty="0" smtClean="0">
                <a:solidFill>
                  <a:srgbClr val="000000"/>
                </a:solidFill>
                <a:latin typeface="Courier New"/>
              </a:rPr>
              <a:t> i=0; i&lt;2; i++) {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    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scompanyTV.changeChannel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 }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scompanyTV.turnOff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2.3.1 </a:t>
            </a:r>
            <a:r>
              <a:rPr lang="ko-KR" altLang="en-US" dirty="0" smtClean="0"/>
              <a:t>상황이해</a:t>
            </a:r>
            <a:r>
              <a:rPr lang="en-US" altLang="ko-KR" dirty="0" smtClean="0"/>
              <a:t>(3/6)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LCompanyRemocon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소스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66782" y="1571612"/>
            <a:ext cx="8643998" cy="418576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main(String[] args)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throws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Exception {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 LCompanyRemocon remocon =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LCompanyRemocon();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 remocon.watchingTV(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LCompanyTV());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 algn="l"/>
            <a:endParaRPr lang="ko-KR" altLang="en-US" sz="1400" b="1" dirty="0" smtClean="0">
              <a:latin typeface="Courier New"/>
            </a:endParaRPr>
          </a:p>
          <a:p>
            <a:pPr algn="l"/>
            <a:r>
              <a:rPr lang="en-US" altLang="ko-KR" sz="1400" b="1" dirty="0" smtClean="0">
                <a:solidFill>
                  <a:srgbClr val="3F5FBF"/>
                </a:solidFill>
                <a:latin typeface="Courier New"/>
              </a:rPr>
              <a:t>/**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3F5FBF"/>
                </a:solidFill>
                <a:latin typeface="Courier New"/>
              </a:rPr>
              <a:t>*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3F5FBF"/>
                </a:solidFill>
                <a:latin typeface="Courier New"/>
              </a:rPr>
              <a:t>L</a:t>
            </a:r>
            <a:r>
              <a:rPr lang="ko-KR" altLang="en-US" sz="1400" b="1" dirty="0" smtClean="0">
                <a:solidFill>
                  <a:srgbClr val="3F5FBF"/>
                </a:solidFill>
                <a:latin typeface="Courier New"/>
              </a:rPr>
              <a:t>사</a:t>
            </a:r>
            <a:r>
              <a:rPr lang="ko-KR" altLang="en-US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3F5FBF"/>
                </a:solidFill>
                <a:latin typeface="Courier New"/>
              </a:rPr>
              <a:t>TV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ko-KR" altLang="en-US" sz="1400" b="1" dirty="0" smtClean="0">
                <a:solidFill>
                  <a:srgbClr val="3F5FBF"/>
                </a:solidFill>
                <a:latin typeface="Courier New"/>
              </a:rPr>
              <a:t>시청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3F5FBF"/>
                </a:solidFill>
                <a:latin typeface="Courier New"/>
              </a:rPr>
              <a:t>*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9FBF"/>
                </a:solidFill>
                <a:latin typeface="Courier New"/>
              </a:rPr>
              <a:t>@</a:t>
            </a:r>
            <a:r>
              <a:rPr lang="en-US" altLang="ko-KR" sz="1400" b="1" dirty="0" err="1" smtClean="0">
                <a:solidFill>
                  <a:srgbClr val="7F9FBF"/>
                </a:solidFill>
                <a:latin typeface="Courier New"/>
              </a:rPr>
              <a:t>param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3F5FBF"/>
                </a:solidFill>
                <a:latin typeface="Courier New"/>
              </a:rPr>
              <a:t>lcompanyTV</a:t>
            </a:r>
          </a:p>
          <a:p>
            <a:pPr algn="l"/>
            <a:r>
              <a:rPr lang="ko-KR" altLang="en-US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ko-KR" altLang="en-US" sz="1400" b="1" dirty="0" smtClean="0">
                <a:solidFill>
                  <a:srgbClr val="3F5FBF"/>
                </a:solidFill>
                <a:latin typeface="Courier New"/>
              </a:rPr>
              <a:t>*</a:t>
            </a:r>
            <a:r>
              <a:rPr lang="en-US" altLang="ko-KR" sz="1400" b="1" dirty="0" smtClean="0">
                <a:solidFill>
                  <a:srgbClr val="3F5FBF"/>
                </a:solidFill>
                <a:latin typeface="Courier New"/>
              </a:rPr>
              <a:t>/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watchingTV(LCompanyTV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lcompanyTV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lcompanyTV.turnOn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 algn="l"/>
            <a:r>
              <a:rPr lang="nn-NO" altLang="ko-KR" sz="1400" b="1" dirty="0" smtClean="0">
                <a:solidFill>
                  <a:srgbClr val="7F0055"/>
                </a:solidFill>
                <a:latin typeface="Courier New"/>
              </a:rPr>
              <a:t>    for</a:t>
            </a:r>
            <a:r>
              <a:rPr lang="nn-NO" altLang="ko-KR" sz="1400" b="1" dirty="0" smtClean="0">
                <a:solidFill>
                  <a:srgbClr val="000000"/>
                </a:solidFill>
                <a:latin typeface="Courier New"/>
              </a:rPr>
              <a:t> (</a:t>
            </a:r>
            <a:r>
              <a:rPr lang="nn-NO" altLang="ko-KR" sz="1400" b="1" dirty="0" smtClean="0">
                <a:solidFill>
                  <a:srgbClr val="7F0055"/>
                </a:solidFill>
                <a:latin typeface="Courier New"/>
              </a:rPr>
              <a:t>int</a:t>
            </a:r>
            <a:r>
              <a:rPr lang="nn-NO" altLang="ko-KR" sz="1400" b="1" dirty="0" smtClean="0">
                <a:solidFill>
                  <a:srgbClr val="000000"/>
                </a:solidFill>
                <a:latin typeface="Courier New"/>
              </a:rPr>
              <a:t> i=0; i&lt;3; i++) {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    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lcompanyTV.changeChannel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 }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lcompanyTV.</a:t>
            </a:r>
            <a:r>
              <a:rPr lang="en-US" altLang="ko-KR" sz="1400" b="1" dirty="0" err="1" smtClean="0">
                <a:solidFill>
                  <a:srgbClr val="000000"/>
                </a:solidFill>
                <a:highlight>
                  <a:srgbClr val="D4D4D4"/>
                </a:highlight>
                <a:latin typeface="Courier New"/>
              </a:rPr>
              <a:t>turnOff</a:t>
            </a:r>
            <a:r>
              <a:rPr lang="en-US" altLang="ko-KR" sz="1400" b="1" dirty="0" smtClean="0">
                <a:solidFill>
                  <a:srgbClr val="000000"/>
                </a:solidFill>
                <a:highlight>
                  <a:srgbClr val="D4D4D4"/>
                </a:highlight>
                <a:latin typeface="Courier New"/>
              </a:rPr>
              <a:t>();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2.3.1 </a:t>
            </a:r>
            <a:r>
              <a:rPr lang="ko-KR" altLang="en-US" dirty="0" smtClean="0"/>
              <a:t>상황이해</a:t>
            </a:r>
            <a:r>
              <a:rPr lang="en-US" altLang="ko-KR" dirty="0" smtClean="0"/>
              <a:t>(4/6)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SCompanyTV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소스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66782" y="1571612"/>
            <a:ext cx="8715436" cy="470282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final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String[] </a:t>
            </a:r>
            <a:r>
              <a:rPr lang="en-US" altLang="ko-KR" sz="1400" b="1" i="1" dirty="0" smtClean="0">
                <a:solidFill>
                  <a:srgbClr val="0000C0"/>
                </a:solidFill>
                <a:latin typeface="Courier New"/>
              </a:rPr>
              <a:t>channels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 = { </a:t>
            </a:r>
            <a:r>
              <a:rPr lang="en-US" altLang="ko-KR" sz="1400" b="1" i="1" dirty="0" smtClean="0">
                <a:solidFill>
                  <a:srgbClr val="2A00FF"/>
                </a:solidFill>
                <a:latin typeface="Courier New"/>
              </a:rPr>
              <a:t>"SBS"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ko-KR" sz="1400" b="1" i="1" dirty="0" smtClean="0">
                <a:solidFill>
                  <a:srgbClr val="2A00FF"/>
                </a:solidFill>
                <a:latin typeface="Courier New"/>
              </a:rPr>
              <a:t>"KBS2"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ko-KR" sz="1400" b="1" i="1" dirty="0" smtClean="0">
                <a:solidFill>
                  <a:srgbClr val="2A00FF"/>
                </a:solidFill>
                <a:latin typeface="Courier New"/>
              </a:rPr>
              <a:t>"KBS1"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ko-KR" sz="1400" b="1" i="1" dirty="0" smtClean="0">
                <a:solidFill>
                  <a:srgbClr val="2A00FF"/>
                </a:solidFill>
                <a:latin typeface="Courier New"/>
              </a:rPr>
              <a:t>"MBC"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ko-KR" sz="1400" b="1" i="1" dirty="0" smtClean="0">
                <a:solidFill>
                  <a:srgbClr val="2A00FF"/>
                </a:solidFill>
                <a:latin typeface="Courier New"/>
              </a:rPr>
              <a:t>"EBS"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 };</a:t>
            </a:r>
            <a:endParaRPr lang="ko-KR" altLang="en-US" sz="1400" b="1" dirty="0" smtClean="0">
              <a:latin typeface="Courier New"/>
            </a:endParaRP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err="1" smtClean="0">
                <a:solidFill>
                  <a:srgbClr val="0000C0"/>
                </a:solidFill>
                <a:latin typeface="Courier New"/>
              </a:rPr>
              <a:t>channelIndex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= 0;</a:t>
            </a:r>
            <a:endParaRPr lang="ko-KR" altLang="en-US" sz="1400" b="1" dirty="0" smtClean="0">
              <a:latin typeface="Courier New"/>
            </a:endParaRPr>
          </a:p>
          <a:p>
            <a:pPr algn="l"/>
            <a:endParaRPr lang="en-US" altLang="ko-KR" sz="1400" b="1" dirty="0" smtClean="0">
              <a:solidFill>
                <a:srgbClr val="3F5FBF"/>
              </a:solidFill>
              <a:latin typeface="Courier New"/>
            </a:endParaRPr>
          </a:p>
          <a:p>
            <a:pPr algn="l"/>
            <a:r>
              <a:rPr lang="en-US" altLang="ko-KR" sz="1400" b="1" dirty="0" smtClean="0">
                <a:solidFill>
                  <a:srgbClr val="3F5FBF"/>
                </a:solidFill>
                <a:latin typeface="Courier New"/>
              </a:rPr>
              <a:t>/**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3F5FBF"/>
                </a:solidFill>
                <a:latin typeface="Courier New"/>
              </a:rPr>
              <a:t>TV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ko-KR" altLang="en-US" sz="1400" b="1" dirty="0" smtClean="0">
                <a:solidFill>
                  <a:srgbClr val="3F5FBF"/>
                </a:solidFill>
                <a:latin typeface="Courier New"/>
              </a:rPr>
              <a:t>켜기 *</a:t>
            </a:r>
            <a:r>
              <a:rPr lang="en-US" altLang="ko-KR" sz="1400" b="1" dirty="0" smtClean="0">
                <a:solidFill>
                  <a:srgbClr val="3F5FBF"/>
                </a:solidFill>
                <a:latin typeface="Courier New"/>
              </a:rPr>
              <a:t>/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turnOn() { </a:t>
            </a:r>
            <a:r>
              <a:rPr lang="en-US" altLang="ko-KR" sz="1400" b="1" dirty="0" smtClean="0">
                <a:solidFill>
                  <a:srgbClr val="000000"/>
                </a:solidFill>
                <a:highlight>
                  <a:srgbClr val="D4D4D4"/>
                </a:highlight>
                <a:latin typeface="Courier New"/>
              </a:rPr>
              <a:t>System.</a:t>
            </a:r>
            <a:r>
              <a:rPr lang="en-US" altLang="ko-KR" sz="1400" b="1" i="1" dirty="0" smtClean="0">
                <a:solidFill>
                  <a:srgbClr val="0000C0"/>
                </a:solidFill>
                <a:highlight>
                  <a:srgbClr val="D4D4D4"/>
                </a:highlight>
                <a:latin typeface="Courier New"/>
              </a:rPr>
              <a:t>out</a:t>
            </a:r>
            <a:r>
              <a:rPr lang="en-US" altLang="ko-KR" sz="1400" b="1" i="1" dirty="0" smtClean="0">
                <a:solidFill>
                  <a:srgbClr val="000000"/>
                </a:solidFill>
                <a:highlight>
                  <a:srgbClr val="D4D4D4"/>
                </a:highlight>
                <a:latin typeface="Courier New"/>
              </a:rPr>
              <a:t>.println(</a:t>
            </a:r>
            <a:r>
              <a:rPr lang="en-US" altLang="ko-KR" sz="1400" b="1" i="1" dirty="0" smtClean="0">
                <a:solidFill>
                  <a:srgbClr val="2A00FF"/>
                </a:solidFill>
                <a:highlight>
                  <a:srgbClr val="D4D4D4"/>
                </a:highlight>
                <a:latin typeface="Courier New"/>
              </a:rPr>
              <a:t>"SCompany TV Turn on..."</a:t>
            </a:r>
            <a:r>
              <a:rPr lang="en-US" altLang="ko-KR" sz="1400" b="1" i="1" dirty="0" smtClean="0">
                <a:solidFill>
                  <a:srgbClr val="000000"/>
                </a:solidFill>
                <a:highlight>
                  <a:srgbClr val="D4D4D4"/>
                </a:highlight>
                <a:latin typeface="Courier New"/>
              </a:rPr>
              <a:t>); 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ko-KR" altLang="en-US" sz="1400" b="1" dirty="0" smtClean="0">
              <a:latin typeface="Courier New"/>
            </a:endParaRPr>
          </a:p>
          <a:p>
            <a:pPr algn="l"/>
            <a:endParaRPr lang="en-US" altLang="ko-KR" sz="1400" b="1" dirty="0" smtClean="0">
              <a:solidFill>
                <a:srgbClr val="3F5FBF"/>
              </a:solidFill>
              <a:latin typeface="Courier New"/>
            </a:endParaRPr>
          </a:p>
          <a:p>
            <a:pPr algn="l"/>
            <a:r>
              <a:rPr lang="en-US" altLang="ko-KR" sz="1400" b="1" dirty="0" smtClean="0">
                <a:solidFill>
                  <a:srgbClr val="3F5FBF"/>
                </a:solidFill>
                <a:latin typeface="Courier New"/>
              </a:rPr>
              <a:t>/** </a:t>
            </a:r>
            <a:r>
              <a:rPr lang="ko-KR" altLang="en-US" sz="1400" b="1" dirty="0" smtClean="0">
                <a:solidFill>
                  <a:srgbClr val="3F5FBF"/>
                </a:solidFill>
                <a:latin typeface="Courier New"/>
              </a:rPr>
              <a:t>채널변경 *</a:t>
            </a:r>
            <a:r>
              <a:rPr lang="en-US" altLang="ko-KR" sz="1400" b="1" dirty="0" smtClean="0">
                <a:solidFill>
                  <a:srgbClr val="3F5FBF"/>
                </a:solidFill>
                <a:latin typeface="Courier New"/>
              </a:rPr>
              <a:t>/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String changeChannel() {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  if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(</a:t>
            </a:r>
            <a:r>
              <a:rPr lang="en-US" altLang="ko-KR" sz="1400" b="1" dirty="0" err="1" smtClean="0">
                <a:solidFill>
                  <a:srgbClr val="0000C0"/>
                </a:solidFill>
                <a:latin typeface="Courier New"/>
              </a:rPr>
              <a:t>channelIndex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&lt; 0) </a:t>
            </a:r>
            <a:r>
              <a:rPr lang="en-US" altLang="ko-KR" sz="1400" b="1" dirty="0" err="1" smtClean="0">
                <a:solidFill>
                  <a:srgbClr val="0000C0"/>
                </a:solidFill>
                <a:latin typeface="Courier New"/>
              </a:rPr>
              <a:t>channelIndex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altLang="ko-KR" sz="1400" b="1" i="1" dirty="0" err="1" smtClean="0">
                <a:solidFill>
                  <a:srgbClr val="0000C0"/>
                </a:solidFill>
                <a:latin typeface="Courier New"/>
              </a:rPr>
              <a:t>channels</a:t>
            </a:r>
            <a:r>
              <a:rPr lang="en-US" altLang="ko-KR" sz="1400" b="1" i="1" dirty="0" err="1" smtClean="0">
                <a:solidFill>
                  <a:srgbClr val="000000"/>
                </a:solidFill>
                <a:latin typeface="Courier New"/>
              </a:rPr>
              <a:t>.</a:t>
            </a:r>
            <a:r>
              <a:rPr lang="en-US" altLang="ko-KR" sz="1400" b="1" i="1" dirty="0" err="1" smtClean="0">
                <a:solidFill>
                  <a:srgbClr val="0000C0"/>
                </a:solidFill>
                <a:latin typeface="Courier New"/>
              </a:rPr>
              <a:t>length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 -1;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  else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if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(</a:t>
            </a:r>
            <a:r>
              <a:rPr lang="en-US" altLang="ko-KR" sz="1400" b="1" dirty="0" err="1" smtClean="0">
                <a:solidFill>
                  <a:srgbClr val="0000C0"/>
                </a:solidFill>
                <a:latin typeface="Courier New"/>
              </a:rPr>
              <a:t>channelIndex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&gt; </a:t>
            </a:r>
            <a:r>
              <a:rPr lang="en-US" altLang="ko-KR" sz="1400" b="1" i="1" dirty="0" err="1" smtClean="0">
                <a:solidFill>
                  <a:srgbClr val="0000C0"/>
                </a:solidFill>
                <a:latin typeface="Courier New"/>
              </a:rPr>
              <a:t>channels</a:t>
            </a:r>
            <a:r>
              <a:rPr lang="en-US" altLang="ko-KR" sz="1400" b="1" i="1" dirty="0" err="1" smtClean="0">
                <a:solidFill>
                  <a:srgbClr val="000000"/>
                </a:solidFill>
                <a:latin typeface="Courier New"/>
              </a:rPr>
              <a:t>.</a:t>
            </a:r>
            <a:r>
              <a:rPr lang="en-US" altLang="ko-KR" sz="1400" b="1" i="1" dirty="0" err="1" smtClean="0">
                <a:solidFill>
                  <a:srgbClr val="0000C0"/>
                </a:solidFill>
                <a:latin typeface="Courier New"/>
              </a:rPr>
              <a:t>length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 -1) </a:t>
            </a:r>
            <a:r>
              <a:rPr lang="en-US" altLang="ko-KR" sz="1400" b="1" i="1" dirty="0" err="1" smtClean="0">
                <a:solidFill>
                  <a:srgbClr val="0000C0"/>
                </a:solidFill>
                <a:latin typeface="Courier New"/>
              </a:rPr>
              <a:t>channelIndex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 = 0;</a:t>
            </a:r>
          </a:p>
          <a:p>
            <a:pPr algn="l"/>
            <a:endParaRPr lang="en-US" altLang="ko-KR" sz="1400" b="1" dirty="0" smtClean="0">
              <a:solidFill>
                <a:srgbClr val="000000"/>
              </a:solidFill>
              <a:latin typeface="Courier New"/>
            </a:endParaRP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 String channel = </a:t>
            </a:r>
            <a:r>
              <a:rPr lang="en-US" altLang="ko-KR" sz="1400" b="1" i="1" dirty="0" smtClean="0">
                <a:solidFill>
                  <a:srgbClr val="0000C0"/>
                </a:solidFill>
                <a:latin typeface="Courier New"/>
              </a:rPr>
              <a:t>channels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[</a:t>
            </a:r>
            <a:r>
              <a:rPr lang="en-US" altLang="ko-KR" sz="1400" b="1" i="1" dirty="0" err="1" smtClean="0">
                <a:solidFill>
                  <a:srgbClr val="0000C0"/>
                </a:solidFill>
                <a:latin typeface="Courier New"/>
              </a:rPr>
              <a:t>channelIndex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++];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highlight>
                  <a:srgbClr val="D4D4D4"/>
                </a:highlight>
                <a:latin typeface="Courier New"/>
              </a:rPr>
              <a:t>    System.</a:t>
            </a:r>
            <a:r>
              <a:rPr lang="en-US" altLang="ko-KR" sz="1400" b="1" i="1" dirty="0" smtClean="0">
                <a:solidFill>
                  <a:srgbClr val="0000C0"/>
                </a:solidFill>
                <a:highlight>
                  <a:srgbClr val="D4D4D4"/>
                </a:highlight>
                <a:latin typeface="Courier New"/>
              </a:rPr>
              <a:t>out</a:t>
            </a:r>
            <a:r>
              <a:rPr lang="en-US" altLang="ko-KR" sz="1400" b="1" i="1" dirty="0" smtClean="0">
                <a:solidFill>
                  <a:srgbClr val="000000"/>
                </a:solidFill>
                <a:highlight>
                  <a:srgbClr val="D4D4D4"/>
                </a:highlight>
                <a:latin typeface="Courier New"/>
              </a:rPr>
              <a:t>.println(</a:t>
            </a:r>
            <a:r>
              <a:rPr lang="en-US" altLang="ko-KR" sz="1400" b="1" i="1" dirty="0" smtClean="0">
                <a:solidFill>
                  <a:srgbClr val="2A00FF"/>
                </a:solidFill>
                <a:highlight>
                  <a:srgbClr val="D4D4D4"/>
                </a:highlight>
                <a:latin typeface="Courier New"/>
              </a:rPr>
              <a:t>"SCompany TV "</a:t>
            </a:r>
            <a:r>
              <a:rPr lang="en-US" altLang="ko-KR" sz="1400" b="1" i="1" dirty="0" smtClean="0">
                <a:solidFill>
                  <a:srgbClr val="000000"/>
                </a:solidFill>
                <a:highlight>
                  <a:srgbClr val="D4D4D4"/>
                </a:highlight>
                <a:latin typeface="Courier New"/>
              </a:rPr>
              <a:t> + channel + </a:t>
            </a:r>
            <a:r>
              <a:rPr lang="en-US" altLang="ko-KR" sz="1400" b="1" i="1" dirty="0" smtClean="0">
                <a:solidFill>
                  <a:srgbClr val="2A00FF"/>
                </a:solidFill>
                <a:highlight>
                  <a:srgbClr val="D4D4D4"/>
                </a:highlight>
                <a:latin typeface="Courier New"/>
              </a:rPr>
              <a:t>" channel change..."</a:t>
            </a:r>
            <a:r>
              <a:rPr lang="en-US" altLang="ko-KR" sz="1400" b="1" i="1" dirty="0" smtClean="0">
                <a:solidFill>
                  <a:srgbClr val="000000"/>
                </a:solidFill>
                <a:highlight>
                  <a:srgbClr val="D4D4D4"/>
                </a:highlight>
                <a:latin typeface="Courier New"/>
              </a:rPr>
              <a:t>);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  return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channel;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ko-KR" altLang="en-US" sz="1400" b="1" dirty="0" smtClean="0">
              <a:latin typeface="Courier New"/>
            </a:endParaRPr>
          </a:p>
          <a:p>
            <a:pPr algn="l"/>
            <a:endParaRPr lang="en-US" altLang="ko-KR" sz="1400" b="1" dirty="0" smtClean="0">
              <a:solidFill>
                <a:srgbClr val="3F5FBF"/>
              </a:solidFill>
              <a:latin typeface="Courier New"/>
            </a:endParaRPr>
          </a:p>
          <a:p>
            <a:pPr algn="l"/>
            <a:r>
              <a:rPr lang="en-US" altLang="ko-KR" sz="1400" b="1" dirty="0" smtClean="0">
                <a:solidFill>
                  <a:srgbClr val="3F5FBF"/>
                </a:solidFill>
                <a:latin typeface="Courier New"/>
              </a:rPr>
              <a:t>/** TV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ko-KR" altLang="en-US" sz="1400" b="1" dirty="0" smtClean="0">
                <a:solidFill>
                  <a:srgbClr val="3F5FBF"/>
                </a:solidFill>
                <a:latin typeface="Courier New"/>
              </a:rPr>
              <a:t>끄기 *</a:t>
            </a:r>
            <a:r>
              <a:rPr lang="en-US" altLang="ko-KR" sz="1400" b="1" dirty="0" smtClean="0">
                <a:solidFill>
                  <a:srgbClr val="3F5FBF"/>
                </a:solidFill>
                <a:latin typeface="Courier New"/>
              </a:rPr>
              <a:t>/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turnOff() { </a:t>
            </a:r>
            <a:r>
              <a:rPr lang="en-US" altLang="ko-KR" sz="1400" b="1" dirty="0" smtClean="0">
                <a:solidFill>
                  <a:srgbClr val="000000"/>
                </a:solidFill>
                <a:highlight>
                  <a:srgbClr val="D4D4D4"/>
                </a:highlight>
                <a:latin typeface="Courier New"/>
              </a:rPr>
              <a:t>System.</a:t>
            </a:r>
            <a:r>
              <a:rPr lang="en-US" altLang="ko-KR" sz="1400" b="1" i="1" dirty="0" smtClean="0">
                <a:solidFill>
                  <a:srgbClr val="0000C0"/>
                </a:solidFill>
                <a:highlight>
                  <a:srgbClr val="D4D4D4"/>
                </a:highlight>
                <a:latin typeface="Courier New"/>
              </a:rPr>
              <a:t>out</a:t>
            </a:r>
            <a:r>
              <a:rPr lang="en-US" altLang="ko-KR" sz="1400" b="1" i="1" dirty="0" smtClean="0">
                <a:solidFill>
                  <a:srgbClr val="000000"/>
                </a:solidFill>
                <a:highlight>
                  <a:srgbClr val="D4D4D4"/>
                </a:highlight>
                <a:latin typeface="Courier New"/>
              </a:rPr>
              <a:t>.println(</a:t>
            </a:r>
            <a:r>
              <a:rPr lang="en-US" altLang="ko-KR" sz="1400" b="1" i="1" dirty="0" smtClean="0">
                <a:solidFill>
                  <a:srgbClr val="2A00FF"/>
                </a:solidFill>
                <a:highlight>
                  <a:srgbClr val="D4D4D4"/>
                </a:highlight>
                <a:latin typeface="Courier New"/>
              </a:rPr>
              <a:t>"SCompany TV Turn off..."</a:t>
            </a:r>
            <a:r>
              <a:rPr lang="en-US" altLang="ko-KR" sz="1400" b="1" i="1" dirty="0" smtClean="0">
                <a:solidFill>
                  <a:srgbClr val="000000"/>
                </a:solidFill>
                <a:highlight>
                  <a:srgbClr val="D4D4D4"/>
                </a:highlight>
                <a:latin typeface="Courier New"/>
              </a:rPr>
              <a:t>); 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2.3.1 </a:t>
            </a:r>
            <a:r>
              <a:rPr lang="ko-KR" altLang="en-US" dirty="0" smtClean="0"/>
              <a:t>상황이해</a:t>
            </a:r>
            <a:r>
              <a:rPr lang="en-US" altLang="ko-KR" dirty="0" smtClean="0"/>
              <a:t>(5/6)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LCompanyTV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소스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66782" y="1571612"/>
            <a:ext cx="8715436" cy="470282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final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String[] </a:t>
            </a:r>
            <a:r>
              <a:rPr lang="en-US" altLang="ko-KR" sz="1400" b="1" i="1" dirty="0" smtClean="0">
                <a:solidFill>
                  <a:srgbClr val="0000C0"/>
                </a:solidFill>
                <a:latin typeface="Courier New"/>
              </a:rPr>
              <a:t>channels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 = { </a:t>
            </a:r>
            <a:r>
              <a:rPr lang="en-US" altLang="ko-KR" sz="1400" b="1" i="1" dirty="0" smtClean="0">
                <a:solidFill>
                  <a:srgbClr val="2A00FF"/>
                </a:solidFill>
                <a:latin typeface="Courier New"/>
              </a:rPr>
              <a:t>"SBS"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ko-KR" sz="1400" b="1" i="1" dirty="0" smtClean="0">
                <a:solidFill>
                  <a:srgbClr val="2A00FF"/>
                </a:solidFill>
                <a:latin typeface="Courier New"/>
              </a:rPr>
              <a:t>"KBS2"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ko-KR" sz="1400" b="1" i="1" dirty="0" smtClean="0">
                <a:solidFill>
                  <a:srgbClr val="2A00FF"/>
                </a:solidFill>
                <a:latin typeface="Courier New"/>
              </a:rPr>
              <a:t>"KBS1"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ko-KR" sz="1400" b="1" i="1" dirty="0" smtClean="0">
                <a:solidFill>
                  <a:srgbClr val="2A00FF"/>
                </a:solidFill>
                <a:latin typeface="Courier New"/>
              </a:rPr>
              <a:t>"MBC"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ko-KR" sz="1400" b="1" i="1" dirty="0" smtClean="0">
                <a:solidFill>
                  <a:srgbClr val="2A00FF"/>
                </a:solidFill>
                <a:latin typeface="Courier New"/>
              </a:rPr>
              <a:t>"EBS"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 };</a:t>
            </a:r>
            <a:endParaRPr lang="ko-KR" altLang="en-US" sz="1400" b="1" dirty="0" smtClean="0">
              <a:latin typeface="Courier New"/>
            </a:endParaRP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int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err="1" smtClean="0">
                <a:solidFill>
                  <a:srgbClr val="0000C0"/>
                </a:solidFill>
                <a:latin typeface="Courier New"/>
              </a:rPr>
              <a:t>channelIndex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= 0;</a:t>
            </a:r>
          </a:p>
          <a:p>
            <a:pPr algn="l"/>
            <a:endParaRPr lang="ko-KR" altLang="en-US" sz="1400" b="1" dirty="0" smtClean="0">
              <a:latin typeface="Courier New"/>
            </a:endParaRPr>
          </a:p>
          <a:p>
            <a:pPr algn="l"/>
            <a:r>
              <a:rPr lang="en-US" altLang="ko-KR" sz="1400" b="1" dirty="0" smtClean="0">
                <a:solidFill>
                  <a:srgbClr val="3F5FBF"/>
                </a:solidFill>
                <a:latin typeface="Courier New"/>
              </a:rPr>
              <a:t>/**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3F5FBF"/>
                </a:solidFill>
                <a:latin typeface="Courier New"/>
              </a:rPr>
              <a:t>TV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ko-KR" altLang="en-US" sz="1400" b="1" dirty="0" smtClean="0">
                <a:solidFill>
                  <a:srgbClr val="3F5FBF"/>
                </a:solidFill>
                <a:latin typeface="Courier New"/>
              </a:rPr>
              <a:t>켜기 *</a:t>
            </a:r>
            <a:r>
              <a:rPr lang="en-US" altLang="ko-KR" sz="1400" b="1" dirty="0" smtClean="0">
                <a:solidFill>
                  <a:srgbClr val="3F5FBF"/>
                </a:solidFill>
                <a:latin typeface="Courier New"/>
              </a:rPr>
              <a:t>/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turnOn() { System.</a:t>
            </a:r>
            <a:r>
              <a:rPr lang="en-US" altLang="ko-KR" sz="1400" b="1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.println(</a:t>
            </a:r>
            <a:r>
              <a:rPr lang="en-US" altLang="ko-KR" sz="1400" b="1" i="1" dirty="0" smtClean="0">
                <a:solidFill>
                  <a:srgbClr val="2A00FF"/>
                </a:solidFill>
                <a:latin typeface="Courier New"/>
              </a:rPr>
              <a:t>"LCompany TV Turn on..."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); 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 algn="l"/>
            <a:endParaRPr lang="ko-KR" altLang="en-US" sz="1400" b="1" dirty="0" smtClean="0">
              <a:latin typeface="Courier New"/>
            </a:endParaRPr>
          </a:p>
          <a:p>
            <a:pPr algn="l"/>
            <a:r>
              <a:rPr lang="en-US" altLang="ko-KR" sz="1400" b="1" dirty="0" smtClean="0">
                <a:solidFill>
                  <a:srgbClr val="3F5FBF"/>
                </a:solidFill>
                <a:latin typeface="Courier New"/>
              </a:rPr>
              <a:t>/**</a:t>
            </a:r>
            <a:r>
              <a:rPr lang="ko-KR" altLang="en-US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ko-KR" altLang="en-US" sz="1400" b="1" dirty="0" smtClean="0">
                <a:solidFill>
                  <a:srgbClr val="3F5FBF"/>
                </a:solidFill>
                <a:latin typeface="Courier New"/>
              </a:rPr>
              <a:t>채널변경 *</a:t>
            </a:r>
            <a:r>
              <a:rPr lang="en-US" altLang="ko-KR" sz="1400" b="1" dirty="0" smtClean="0">
                <a:solidFill>
                  <a:srgbClr val="3F5FBF"/>
                </a:solidFill>
                <a:latin typeface="Courier New"/>
              </a:rPr>
              <a:t>/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String changeChannel() {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  if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(</a:t>
            </a:r>
            <a:r>
              <a:rPr lang="en-US" altLang="ko-KR" sz="1400" b="1" dirty="0" err="1" smtClean="0">
                <a:solidFill>
                  <a:srgbClr val="0000C0"/>
                </a:solidFill>
                <a:latin typeface="Courier New"/>
              </a:rPr>
              <a:t>channelIndex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&lt; 0) </a:t>
            </a:r>
            <a:r>
              <a:rPr lang="en-US" altLang="ko-KR" sz="1400" b="1" dirty="0" err="1" smtClean="0">
                <a:solidFill>
                  <a:srgbClr val="0000C0"/>
                </a:solidFill>
                <a:latin typeface="Courier New"/>
              </a:rPr>
              <a:t>channelIndex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altLang="ko-KR" sz="1400" b="1" i="1" dirty="0" err="1" smtClean="0">
                <a:solidFill>
                  <a:srgbClr val="0000C0"/>
                </a:solidFill>
                <a:latin typeface="Courier New"/>
              </a:rPr>
              <a:t>channels</a:t>
            </a:r>
            <a:r>
              <a:rPr lang="en-US" altLang="ko-KR" sz="1400" b="1" i="1" dirty="0" err="1" smtClean="0">
                <a:solidFill>
                  <a:srgbClr val="000000"/>
                </a:solidFill>
                <a:latin typeface="Courier New"/>
              </a:rPr>
              <a:t>.</a:t>
            </a:r>
            <a:r>
              <a:rPr lang="en-US" altLang="ko-KR" sz="1400" b="1" i="1" dirty="0" err="1" smtClean="0">
                <a:solidFill>
                  <a:srgbClr val="0000C0"/>
                </a:solidFill>
                <a:latin typeface="Courier New"/>
              </a:rPr>
              <a:t>length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 -1;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  else if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(</a:t>
            </a:r>
            <a:r>
              <a:rPr lang="en-US" altLang="ko-KR" sz="1400" b="1" dirty="0" err="1" smtClean="0">
                <a:solidFill>
                  <a:srgbClr val="0000C0"/>
                </a:solidFill>
                <a:latin typeface="Courier New"/>
              </a:rPr>
              <a:t>channelIndex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&gt; </a:t>
            </a:r>
            <a:r>
              <a:rPr lang="en-US" altLang="ko-KR" sz="1400" b="1" i="1" dirty="0" err="1" smtClean="0">
                <a:solidFill>
                  <a:srgbClr val="0000C0"/>
                </a:solidFill>
                <a:latin typeface="Courier New"/>
              </a:rPr>
              <a:t>channels</a:t>
            </a:r>
            <a:r>
              <a:rPr lang="en-US" altLang="ko-KR" sz="1400" b="1" i="1" dirty="0" err="1" smtClean="0">
                <a:solidFill>
                  <a:srgbClr val="000000"/>
                </a:solidFill>
                <a:latin typeface="Courier New"/>
              </a:rPr>
              <a:t>.</a:t>
            </a:r>
            <a:r>
              <a:rPr lang="en-US" altLang="ko-KR" sz="1400" b="1" i="1" dirty="0" err="1" smtClean="0">
                <a:solidFill>
                  <a:srgbClr val="0000C0"/>
                </a:solidFill>
                <a:latin typeface="Courier New"/>
              </a:rPr>
              <a:t>length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 -1) </a:t>
            </a:r>
            <a:r>
              <a:rPr lang="en-US" altLang="ko-KR" sz="1400" b="1" i="1" dirty="0" err="1" smtClean="0">
                <a:solidFill>
                  <a:srgbClr val="0000C0"/>
                </a:solidFill>
                <a:latin typeface="Courier New"/>
              </a:rPr>
              <a:t>channelIndex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 = 0;</a:t>
            </a:r>
          </a:p>
          <a:p>
            <a:pPr algn="l"/>
            <a:endParaRPr lang="ko-KR" altLang="en-US" sz="1400" b="1" dirty="0" smtClean="0">
              <a:latin typeface="Courier New"/>
            </a:endParaRP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 String </a:t>
            </a:r>
            <a:r>
              <a:rPr lang="en-US" altLang="ko-KR" sz="1400" b="1" dirty="0" smtClean="0">
                <a:solidFill>
                  <a:srgbClr val="000000"/>
                </a:solidFill>
                <a:highlight>
                  <a:srgbClr val="D4D4D4"/>
                </a:highlight>
                <a:latin typeface="Courier New"/>
              </a:rPr>
              <a:t>channel = </a:t>
            </a:r>
            <a:r>
              <a:rPr lang="en-US" altLang="ko-KR" sz="1400" b="1" i="1" dirty="0" smtClean="0">
                <a:solidFill>
                  <a:srgbClr val="0000C0"/>
                </a:solidFill>
                <a:highlight>
                  <a:srgbClr val="D4D4D4"/>
                </a:highlight>
                <a:latin typeface="Courier New"/>
              </a:rPr>
              <a:t>channels</a:t>
            </a:r>
            <a:r>
              <a:rPr lang="en-US" altLang="ko-KR" sz="1400" b="1" i="1" dirty="0" smtClean="0">
                <a:solidFill>
                  <a:srgbClr val="000000"/>
                </a:solidFill>
                <a:highlight>
                  <a:srgbClr val="D4D4D4"/>
                </a:highlight>
                <a:latin typeface="Courier New"/>
              </a:rPr>
              <a:t>[</a:t>
            </a:r>
            <a:r>
              <a:rPr lang="en-US" altLang="ko-KR" sz="1400" b="1" i="1" dirty="0" err="1" smtClean="0">
                <a:solidFill>
                  <a:srgbClr val="0000C0"/>
                </a:solidFill>
                <a:highlight>
                  <a:srgbClr val="D4D4D4"/>
                </a:highlight>
                <a:latin typeface="Courier New"/>
              </a:rPr>
              <a:t>channelIndex</a:t>
            </a:r>
            <a:r>
              <a:rPr lang="en-US" altLang="ko-KR" sz="1400" b="1" i="1" dirty="0" smtClean="0">
                <a:solidFill>
                  <a:srgbClr val="000000"/>
                </a:solidFill>
                <a:highlight>
                  <a:srgbClr val="D4D4D4"/>
                </a:highlight>
                <a:latin typeface="Courier New"/>
              </a:rPr>
              <a:t>++];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 System.</a:t>
            </a:r>
            <a:r>
              <a:rPr lang="en-US" altLang="ko-KR" sz="1400" b="1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.println(</a:t>
            </a:r>
            <a:r>
              <a:rPr lang="en-US" altLang="ko-KR" sz="1400" b="1" i="1" dirty="0" smtClean="0">
                <a:solidFill>
                  <a:srgbClr val="2A00FF"/>
                </a:solidFill>
                <a:latin typeface="Courier New"/>
              </a:rPr>
              <a:t>"LCompany TV "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 + </a:t>
            </a:r>
            <a:r>
              <a:rPr lang="en-US" altLang="ko-KR" sz="1400" b="1" i="1" dirty="0" smtClean="0">
                <a:solidFill>
                  <a:srgbClr val="000000"/>
                </a:solidFill>
                <a:highlight>
                  <a:srgbClr val="D4D4D4"/>
                </a:highlight>
                <a:latin typeface="Courier New"/>
              </a:rPr>
              <a:t>channel + </a:t>
            </a:r>
            <a:r>
              <a:rPr lang="en-US" altLang="ko-KR" sz="1400" b="1" i="1" dirty="0" smtClean="0">
                <a:solidFill>
                  <a:srgbClr val="2A00FF"/>
                </a:solidFill>
                <a:highlight>
                  <a:srgbClr val="D4D4D4"/>
                </a:highlight>
                <a:latin typeface="Courier New"/>
              </a:rPr>
              <a:t>" channel change..."</a:t>
            </a:r>
            <a:r>
              <a:rPr lang="en-US" altLang="ko-KR" sz="1400" b="1" i="1" dirty="0" smtClean="0">
                <a:solidFill>
                  <a:srgbClr val="000000"/>
                </a:solidFill>
                <a:highlight>
                  <a:srgbClr val="D4D4D4"/>
                </a:highlight>
                <a:latin typeface="Courier New"/>
              </a:rPr>
              <a:t>);</a:t>
            </a:r>
            <a:endParaRPr lang="ko-KR" altLang="en-US" sz="1400" b="1" dirty="0" smtClean="0">
              <a:latin typeface="Courier New"/>
            </a:endParaRP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  return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000000"/>
                </a:solidFill>
                <a:highlight>
                  <a:srgbClr val="D4D4D4"/>
                </a:highlight>
                <a:latin typeface="Courier New"/>
              </a:rPr>
              <a:t>channel;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 algn="l"/>
            <a:endParaRPr lang="ko-KR" altLang="en-US" sz="1400" b="1" dirty="0" smtClean="0">
              <a:latin typeface="Courier New"/>
            </a:endParaRPr>
          </a:p>
          <a:p>
            <a:pPr algn="l"/>
            <a:r>
              <a:rPr lang="en-US" altLang="ko-KR" sz="1400" b="1" dirty="0" smtClean="0">
                <a:solidFill>
                  <a:srgbClr val="3F5FBF"/>
                </a:solidFill>
                <a:latin typeface="Courier New"/>
              </a:rPr>
              <a:t>/**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3F5FBF"/>
                </a:solidFill>
                <a:latin typeface="Courier New"/>
              </a:rPr>
              <a:t>TV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ko-KR" altLang="en-US" sz="1400" b="1" dirty="0" smtClean="0">
                <a:solidFill>
                  <a:srgbClr val="3F5FBF"/>
                </a:solidFill>
                <a:latin typeface="Courier New"/>
              </a:rPr>
              <a:t>끄기 *</a:t>
            </a:r>
            <a:r>
              <a:rPr lang="en-US" altLang="ko-KR" sz="1400" b="1" dirty="0" smtClean="0">
                <a:solidFill>
                  <a:srgbClr val="3F5FBF"/>
                </a:solidFill>
                <a:latin typeface="Courier New"/>
              </a:rPr>
              <a:t>/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turnOff() { System.</a:t>
            </a:r>
            <a:r>
              <a:rPr lang="en-US" altLang="ko-KR" sz="1400" b="1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.println(</a:t>
            </a:r>
            <a:r>
              <a:rPr lang="en-US" altLang="ko-KR" sz="1400" b="1" i="1" dirty="0" smtClean="0">
                <a:solidFill>
                  <a:srgbClr val="2A00FF"/>
                </a:solidFill>
                <a:latin typeface="Courier New"/>
              </a:rPr>
              <a:t>"LCompany TV Turn off..."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); 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ko-KR" altLang="en-US" sz="1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2.3.1 </a:t>
            </a:r>
            <a:r>
              <a:rPr lang="ko-KR" altLang="en-US" dirty="0" smtClean="0"/>
              <a:t>상황이해</a:t>
            </a:r>
            <a:r>
              <a:rPr lang="en-US" altLang="ko-KR" dirty="0" smtClean="0"/>
              <a:t>(6/6)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SCompanyRemocon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실행 결과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>
              <a:buNone/>
            </a:pP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>
              <a:buNone/>
            </a:pPr>
            <a:endParaRPr lang="en-US" altLang="ko-KR" sz="105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LCompanyRemocon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실행 결과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9592" y="1340710"/>
            <a:ext cx="9620250" cy="1872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9592" y="4143380"/>
            <a:ext cx="9620250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1.1.3 </a:t>
            </a:r>
            <a:r>
              <a:rPr lang="ko-KR" altLang="en-US" dirty="0" smtClean="0"/>
              <a:t>객체지향 </a:t>
            </a:r>
            <a:r>
              <a:rPr lang="ko-KR" altLang="en-US" dirty="0"/>
              <a:t>기술의 </a:t>
            </a:r>
            <a:r>
              <a:rPr lang="ko-KR" altLang="en-US" dirty="0" smtClean="0"/>
              <a:t>장점</a:t>
            </a:r>
            <a:r>
              <a:rPr lang="en-US" altLang="ko-KR" dirty="0" smtClean="0"/>
              <a:t>(1/2)</a:t>
            </a:r>
            <a:endParaRPr lang="ko-KR" altLang="en-US" dirty="0"/>
          </a:p>
        </p:txBody>
      </p:sp>
      <p:sp>
        <p:nvSpPr>
          <p:cNvPr id="502787" name="Rectangle 3"/>
          <p:cNvSpPr>
            <a:spLocks noGrp="1" noChangeArrowheads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8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단일 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패러다임</a:t>
            </a: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endParaRPr lang="ko-KR" altLang="en-US" sz="18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분석 클래스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(Employee)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가 구현 클래스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(Employee.java)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까지 생존함</a:t>
            </a:r>
            <a:endParaRPr lang="en-US" altLang="ko-KR" sz="16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즉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시스템 분석에서 구현에 이르기까지 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단일 </a:t>
            </a: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개념</a:t>
            </a: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</a:t>
            </a: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객체</a:t>
            </a:r>
            <a:r>
              <a:rPr lang="en-US" altLang="ko-KR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)</a:t>
            </a: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을 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사용함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endParaRPr lang="en-US" altLang="ko-KR" sz="16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추상화의 힘</a:t>
            </a:r>
            <a:endParaRPr lang="en-US" altLang="ko-KR" sz="18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다양한 개체를 함께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또는 개별적으로 다룰 수 있음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</a:p>
          <a:p>
            <a:r>
              <a:rPr lang="ko-KR" altLang="en-US" sz="1800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재사용성</a:t>
            </a:r>
            <a:endParaRPr lang="ko-KR" altLang="en-US" sz="18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코드단위 또는 컴포넌트 단위로 재사용이 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가능함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endParaRPr lang="en-US" altLang="ko-KR" sz="16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쉽고 정확한 모델</a:t>
            </a:r>
            <a:endParaRPr lang="ko-KR" altLang="en-US" sz="18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sz="1600" dirty="0" err="1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실세계를</a:t>
            </a: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있는 그대로 모델로 </a:t>
            </a:r>
            <a:r>
              <a:rPr lang="ko-KR" altLang="en-US" sz="1600" dirty="0" err="1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매핑할</a:t>
            </a: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수 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있음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endParaRPr lang="en-US" altLang="ko-KR" sz="16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이해하기 </a:t>
            </a: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쉽다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  <a:r>
              <a:rPr lang="ko-KR" altLang="en-US" sz="1600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실세계의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사고를 모델링 세계로 그대로 가져가면 됨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endParaRPr lang="en-US" altLang="ko-KR" sz="16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정보은폐를 통한 안정성</a:t>
            </a:r>
          </a:p>
          <a:p>
            <a:pPr lvl="1"/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시스템의 </a:t>
            </a: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특정 객체의 변화는 그 </a:t>
            </a:r>
            <a:r>
              <a:rPr lang="ko-KR" altLang="en-US" sz="1600" dirty="0" err="1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객체안에서만</a:t>
            </a:r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영향을 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미침</a:t>
            </a:r>
            <a:endParaRPr lang="en-US" altLang="ko-KR" sz="16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객체 스스로 자신을 보호할 수 있는 메커니즘 가지고 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있음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endParaRPr lang="en-US" altLang="ko-KR" sz="16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r>
              <a:rPr lang="ko-KR" altLang="en-US" sz="1800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다형성을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통한 변화 </a:t>
            </a:r>
            <a:r>
              <a:rPr lang="ko-KR" altLang="en-US" sz="18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적응성</a:t>
            </a:r>
          </a:p>
          <a:p>
            <a:pPr lvl="1"/>
            <a:r>
              <a:rPr lang="ko-KR" altLang="en-US" sz="1600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변경 및 확장  요구사항에 쉽고 빨리 대처할 수 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있음</a:t>
            </a:r>
            <a:endParaRPr lang="en-US" altLang="ko-KR" sz="16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2.3.2 </a:t>
            </a:r>
            <a:r>
              <a:rPr lang="ko-KR" altLang="en-US" dirty="0" smtClean="0"/>
              <a:t>솔루션 찾기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솔루션 찾기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문제해결 실습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추상화 또는 일반화 하기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브랜드와 관계없이 리모컨을 만들기 위해서는 추상 클래스를 만들고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이와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S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사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TV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와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L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사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TV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와의 관계를 클래스 다이어그램에 표현하시오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각 클래스를 작성하고 실행하여 제대로 동작하는지 여부를 확인하시오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1"/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동적 오브젝트 생성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/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복사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(Copy of Existing Object)</a:t>
            </a: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기술의 발달로 하나의 채널뿐만 아니라 다중 채널을 시청할 수 있게 되었다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다중 채널을 시청하기 위해서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watchingTV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메소드 내의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TV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의 추상클래스를 복사할 필요가 있다면 어떤 방법이 있을까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? (S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사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TV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는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S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사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TV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제품 객체를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L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사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TV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는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L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사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TV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제품 객체를 생성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)</a:t>
            </a:r>
          </a:p>
          <a:p>
            <a:pPr lvl="1"/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자신의 생각을 기술하고 옆에 있는 사람과 비교 토의하시오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13063" y="4005080"/>
            <a:ext cx="5100637" cy="107473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>
              <a:defRPr/>
            </a:pPr>
            <a:r>
              <a:rPr lang="en-US" altLang="ko-KR" sz="1100" b="1" dirty="0">
                <a:solidFill>
                  <a:srgbClr val="7F0055"/>
                </a:solidFill>
                <a:latin typeface="Courier New"/>
              </a:rPr>
              <a:t>        public</a:t>
            </a:r>
            <a:r>
              <a:rPr lang="en-US" altLang="ko-KR" sz="11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urier New"/>
              </a:rPr>
              <a:t> watchingTV(TV aTV) {</a:t>
            </a:r>
          </a:p>
          <a:p>
            <a:pPr algn="l">
              <a:defRPr/>
            </a:pPr>
            <a:r>
              <a:rPr lang="en-US" altLang="ko-KR" sz="1100" b="1" dirty="0">
                <a:solidFill>
                  <a:srgbClr val="000000"/>
                </a:solidFill>
                <a:latin typeface="Courier New"/>
              </a:rPr>
              <a:t>            ...</a:t>
            </a:r>
            <a:endParaRPr lang="ko-KR" altLang="en-US" sz="1100" b="1" dirty="0">
              <a:latin typeface="Courier New"/>
            </a:endParaRPr>
          </a:p>
          <a:p>
            <a:pPr algn="l">
              <a:defRPr/>
            </a:pPr>
            <a:r>
              <a:rPr lang="en-US" altLang="ko-KR" sz="1100" b="1" dirty="0">
                <a:solidFill>
                  <a:srgbClr val="000000"/>
                </a:solidFill>
                <a:latin typeface="Courier New"/>
              </a:rPr>
              <a:t>            TV anotherTV = </a:t>
            </a:r>
            <a:r>
              <a:rPr lang="en-US" altLang="ko-KR" sz="1100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100" b="1" dirty="0">
                <a:solidFill>
                  <a:srgbClr val="000000"/>
                </a:solidFill>
                <a:latin typeface="Courier New"/>
              </a:rPr>
              <a:t> ???;</a:t>
            </a:r>
            <a:endParaRPr lang="ko-KR" altLang="en-US" sz="1100" b="1" dirty="0">
              <a:latin typeface="Courier New"/>
            </a:endParaRPr>
          </a:p>
          <a:p>
            <a:pPr algn="l">
              <a:defRPr/>
            </a:pPr>
            <a:r>
              <a:rPr lang="en-US" altLang="ko-KR" sz="1100" b="1" dirty="0">
                <a:solidFill>
                  <a:srgbClr val="000000"/>
                </a:solidFill>
                <a:latin typeface="Courier New"/>
              </a:rPr>
              <a:t>            ...</a:t>
            </a:r>
          </a:p>
          <a:p>
            <a:pPr algn="l">
              <a:defRPr/>
            </a:pPr>
            <a:r>
              <a:rPr lang="en-US" altLang="ko-KR" sz="1100" b="1" dirty="0">
                <a:solidFill>
                  <a:srgbClr val="000000"/>
                </a:solidFill>
                <a:latin typeface="Courier New"/>
              </a:rPr>
              <a:t>        }</a:t>
            </a:r>
            <a:endParaRPr lang="ko-KR" altLang="en-US" sz="11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2.3.3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솔루션 발표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문제해결을 위해 디자인한 다이어그램과 개발 소스를 기준으로 발표할 것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2.3.4.</a:t>
            </a:r>
            <a:r>
              <a:rPr lang="ko-KR" altLang="en-US" dirty="0" smtClean="0"/>
              <a:t>패턴 소개 </a:t>
            </a:r>
            <a:r>
              <a:rPr lang="en-US" altLang="ko-KR" dirty="0" smtClean="0"/>
              <a:t>– Prototype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(1/11)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의도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견본적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(prototypical)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인스턴스를 사용하여 생성할 객체의 종류를 명시해야 함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이렇게 만들어진 견본을 복사해서 새로운 객체를 생성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동기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 eaLnBrk="1" hangingPunct="1"/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Problem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을 통해서 나타난 문제점을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Prototype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패턴을 통해 그 대안을 찾고자 한다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2" eaLnBrk="1" hangingPunct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추상화 결정하기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 eaLnBrk="1" hangingPunct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동적 오브젝트 복사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(Copy of Existing Object)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구름 31"/>
          <p:cNvSpPr/>
          <p:nvPr/>
        </p:nvSpPr>
        <p:spPr bwMode="auto">
          <a:xfrm>
            <a:off x="7096136" y="3143248"/>
            <a:ext cx="3286148" cy="2071702"/>
          </a:xfrm>
          <a:prstGeom prst="cloud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2.3.4.</a:t>
            </a:r>
            <a:r>
              <a:rPr lang="ko-KR" altLang="en-US" dirty="0" smtClean="0"/>
              <a:t>패턴 소개 </a:t>
            </a:r>
            <a:r>
              <a:rPr lang="en-US" altLang="ko-KR" dirty="0" smtClean="0"/>
              <a:t>– Prototype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(2/11)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추상화 결정하기</a:t>
            </a:r>
            <a:endParaRPr lang="en-US" altLang="ko-KR" sz="18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S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사 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TV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클래스와 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S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사 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TV 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클래스를 비교해 보면 해당 클래스의 행위가 유사함</a:t>
            </a:r>
            <a:endParaRPr lang="en-US" altLang="ko-KR" sz="16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해당 클래스의 공통적인 특징을 추출하여 추상클래스 정의가 필요</a:t>
            </a:r>
            <a:endParaRPr lang="en-US" altLang="ko-KR" sz="16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또한 추상 클래스로부터 인스턴스 복사를 위한 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Prototype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역할을 부가해야 함</a:t>
            </a:r>
            <a:endParaRPr lang="ko-KR" altLang="en-US" sz="16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3881426" y="2571744"/>
            <a:ext cx="1714512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TV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3881426" y="2928935"/>
            <a:ext cx="1714512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3881426" y="3000372"/>
            <a:ext cx="1714512" cy="78581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turnOn()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changeChannel : String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</a:t>
            </a:r>
            <a:r>
              <a:rPr kumimoji="1" lang="en-US" altLang="ko-KR" sz="1000" b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turnOff()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i="1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getCompany()</a:t>
            </a: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: String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clone() : Object</a:t>
            </a:r>
            <a:endParaRPr kumimoji="1" lang="ko-KR" altLang="en-US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1952600" y="4143380"/>
            <a:ext cx="2643206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SCompanyTV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1952600" y="4500570"/>
            <a:ext cx="2643206" cy="21431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1" lang="en-US" altLang="ko-KR" sz="1000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COMPANY_NAME</a:t>
            </a:r>
            <a:r>
              <a:rPr kumimoji="1" lang="en-US" altLang="ko-KR" sz="1000" b="1" i="0" u="sng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: String = SCompany</a:t>
            </a:r>
            <a:endParaRPr kumimoji="1" lang="ko-KR" altLang="en-US" sz="1000" b="1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4810120" y="4143380"/>
            <a:ext cx="2643206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LCompanyTV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2" name="꺾인 연결선 11"/>
          <p:cNvCxnSpPr>
            <a:stCxn id="8" idx="0"/>
            <a:endCxn id="7" idx="2"/>
          </p:cNvCxnSpPr>
          <p:nvPr/>
        </p:nvCxnSpPr>
        <p:spPr bwMode="auto">
          <a:xfrm rot="5400000" flipH="1" flipV="1">
            <a:off x="3827847" y="3232546"/>
            <a:ext cx="357190" cy="1464479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꺾인 연결선 12"/>
          <p:cNvCxnSpPr>
            <a:stCxn id="10" idx="0"/>
            <a:endCxn id="7" idx="2"/>
          </p:cNvCxnSpPr>
          <p:nvPr/>
        </p:nvCxnSpPr>
        <p:spPr bwMode="auto">
          <a:xfrm rot="16200000" flipV="1">
            <a:off x="5256608" y="3268264"/>
            <a:ext cx="357190" cy="139304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이등변 삼각형 13"/>
          <p:cNvSpPr/>
          <p:nvPr/>
        </p:nvSpPr>
        <p:spPr bwMode="auto">
          <a:xfrm>
            <a:off x="4595806" y="3786190"/>
            <a:ext cx="285752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1952600" y="4714884"/>
            <a:ext cx="2643206" cy="28575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getCompany() : String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clone() : Object</a:t>
            </a:r>
            <a:endParaRPr kumimoji="1" lang="ko-KR" altLang="en-US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4810120" y="4714884"/>
            <a:ext cx="2643206" cy="28575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getCompany()</a:t>
            </a:r>
            <a:r>
              <a:rPr kumimoji="1" lang="en-US" altLang="ko-KR" sz="1000" b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: String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clone()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: Object</a:t>
            </a:r>
            <a:endParaRPr kumimoji="1" lang="ko-KR" altLang="en-US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4810120" y="4500570"/>
            <a:ext cx="2643206" cy="21431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1" lang="en-US" altLang="ko-KR" sz="1000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COMPANY_NAME</a:t>
            </a:r>
            <a:r>
              <a:rPr kumimoji="1" lang="en-US" altLang="ko-KR" sz="1000" b="1" i="0" u="sng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: String = LCompany</a:t>
            </a:r>
            <a:endParaRPr kumimoji="1" lang="ko-KR" altLang="en-US" sz="1000" b="1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953260" y="2639793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TV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추상 클래스는 하위 클래스의 공통된 행위를 정의하고 각각의 하위 클래스는 자신에 맞는 행위를 정의한다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 인스턴스 복사를 위한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Prototype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역할을 담당한다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51" name="직사각형 50"/>
          <p:cNvSpPr/>
          <p:nvPr/>
        </p:nvSpPr>
        <p:spPr bwMode="auto">
          <a:xfrm>
            <a:off x="5595938" y="314324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직사각형 51"/>
          <p:cNvSpPr/>
          <p:nvPr/>
        </p:nvSpPr>
        <p:spPr bwMode="auto">
          <a:xfrm>
            <a:off x="6738946" y="2854107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3" name="구부러진 연결선 52"/>
          <p:cNvCxnSpPr>
            <a:stCxn id="52" idx="1"/>
            <a:endCxn id="51" idx="3"/>
          </p:cNvCxnSpPr>
          <p:nvPr/>
        </p:nvCxnSpPr>
        <p:spPr bwMode="auto">
          <a:xfrm rot="10800000" flipV="1">
            <a:off x="5667376" y="2889825"/>
            <a:ext cx="1071570" cy="289141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1095344" y="2857496"/>
            <a:ext cx="2646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클래스 유형에 따라 제품회사가 정의되므로 이를 정적으로 선언한다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또한 인스턴스 복사를 위한 구현부분을 담당하는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Concrete Prototype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역할을 수행한다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2166914" y="407194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2166914" y="371475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8" name="구부러진 연결선 32"/>
          <p:cNvCxnSpPr>
            <a:stCxn id="27" idx="2"/>
            <a:endCxn id="26" idx="0"/>
          </p:cNvCxnSpPr>
          <p:nvPr/>
        </p:nvCxnSpPr>
        <p:spPr bwMode="auto">
          <a:xfrm rot="5400000">
            <a:off x="2059757" y="3929066"/>
            <a:ext cx="285752" cy="1588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1" name="직사각형 30"/>
          <p:cNvSpPr/>
          <p:nvPr/>
        </p:nvSpPr>
        <p:spPr>
          <a:xfrm>
            <a:off x="7524764" y="3364733"/>
            <a:ext cx="2928958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turnOn() {...}</a:t>
            </a: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String changeChannel() {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...</a:t>
            </a:r>
            <a:endParaRPr lang="ko-KR" altLang="en-US" sz="1000" b="1" dirty="0" smtClean="0"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return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channel;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turnOff() {...}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abstract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String getCompany();</a:t>
            </a:r>
          </a:p>
          <a:p>
            <a:pPr algn="l"/>
            <a:endParaRPr lang="en-US" altLang="ko-KR" sz="1000" b="1" dirty="0" smtClean="0">
              <a:solidFill>
                <a:srgbClr val="7F0055"/>
              </a:solidFill>
              <a:latin typeface="Courier New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595938" y="5072074"/>
            <a:ext cx="4643470" cy="8002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final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String </a:t>
            </a:r>
            <a:r>
              <a:rPr lang="en-US" altLang="ko-KR" sz="1000" b="1" i="1" dirty="0" smtClean="0">
                <a:solidFill>
                  <a:srgbClr val="0000C0"/>
                </a:solidFill>
                <a:latin typeface="Courier New"/>
              </a:rPr>
              <a:t>COMPANY_NAME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"LCompany"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String getCompany() {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return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i="1" dirty="0" smtClean="0">
                <a:solidFill>
                  <a:srgbClr val="0000C0"/>
                </a:solidFill>
                <a:latin typeface="Courier New"/>
              </a:rPr>
              <a:t>COMPANY_NAME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; 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 algn="l"/>
            <a:endParaRPr lang="en-US" altLang="ko-KR" sz="1000" b="1" dirty="0" smtClean="0">
              <a:solidFill>
                <a:srgbClr val="7F0055"/>
              </a:solidFill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Object clone() {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return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LCompanyTV(); }</a:t>
            </a:r>
            <a:endParaRPr lang="ko-KR" altLang="en-US" sz="1000" b="1" dirty="0"/>
          </a:p>
        </p:txBody>
      </p:sp>
      <p:sp>
        <p:nvSpPr>
          <p:cNvPr id="34" name="직사각형 33"/>
          <p:cNvSpPr/>
          <p:nvPr/>
        </p:nvSpPr>
        <p:spPr bwMode="auto">
          <a:xfrm>
            <a:off x="5595938" y="5643578"/>
            <a:ext cx="3857652" cy="214314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defTabSz="1038225" eaLnBrk="1" hangingPunct="1">
              <a:lnSpc>
                <a:spcPct val="100000"/>
              </a:lnSpc>
              <a:buSzTx/>
              <a:buFont typeface="Wingdings" pitchFamily="2" charset="2"/>
              <a:buNone/>
              <a:tabLst/>
            </a:pPr>
            <a:endParaRPr lang="ko-KR" altLang="en-US" sz="1200" smtClean="0">
              <a:solidFill>
                <a:schemeClr val="dk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096004" y="6009521"/>
            <a:ext cx="2286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동적 오브젝트 생성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/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복사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???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8382020" y="585789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7953392" y="6072206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9" name="구부러진 연결선 32"/>
          <p:cNvCxnSpPr>
            <a:stCxn id="38" idx="3"/>
            <a:endCxn id="37" idx="2"/>
          </p:cNvCxnSpPr>
          <p:nvPr/>
        </p:nvCxnSpPr>
        <p:spPr bwMode="auto">
          <a:xfrm flipV="1">
            <a:off x="8024830" y="5929330"/>
            <a:ext cx="392909" cy="178595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43" name="직사각형 42"/>
          <p:cNvSpPr/>
          <p:nvPr/>
        </p:nvSpPr>
        <p:spPr bwMode="auto">
          <a:xfrm>
            <a:off x="5453062" y="600076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5953128" y="6072206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6" name="구부러진 연결선 45"/>
          <p:cNvCxnSpPr>
            <a:stCxn id="45" idx="1"/>
            <a:endCxn id="43" idx="3"/>
          </p:cNvCxnSpPr>
          <p:nvPr/>
        </p:nvCxnSpPr>
        <p:spPr bwMode="auto">
          <a:xfrm rot="10800000">
            <a:off x="5524500" y="6036487"/>
            <a:ext cx="428628" cy="71438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60" name="직사각형 59"/>
          <p:cNvSpPr/>
          <p:nvPr/>
        </p:nvSpPr>
        <p:spPr>
          <a:xfrm>
            <a:off x="809592" y="5075179"/>
            <a:ext cx="4643470" cy="11695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final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String </a:t>
            </a:r>
            <a:r>
              <a:rPr lang="en-US" altLang="ko-KR" sz="1000" b="1" i="1" dirty="0" smtClean="0">
                <a:solidFill>
                  <a:srgbClr val="0000C0"/>
                </a:solidFill>
                <a:latin typeface="Courier New"/>
              </a:rPr>
              <a:t>COMPANY_NAME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“SCompany"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String getCompany() {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return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i="1" dirty="0" smtClean="0">
                <a:solidFill>
                  <a:srgbClr val="0000C0"/>
                </a:solidFill>
                <a:latin typeface="Courier New"/>
              </a:rPr>
              <a:t>COMPANY_NAME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; 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 algn="l">
              <a:spcBef>
                <a:spcPts val="0"/>
              </a:spcBef>
            </a:pPr>
            <a:endParaRPr lang="en-US" altLang="ko-KR" sz="1000" b="1" dirty="0" smtClean="0">
              <a:solidFill>
                <a:srgbClr val="7F0055"/>
              </a:solidFill>
              <a:latin typeface="Courier New"/>
            </a:endParaRP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Object clone() {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try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{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return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err="1" smtClean="0">
                <a:solidFill>
                  <a:srgbClr val="7F0055"/>
                </a:solidFill>
                <a:latin typeface="Courier New"/>
              </a:rPr>
              <a:t>super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.clone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(); }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catch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(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CloneNotSupportedException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cnse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) {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return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null; }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ko-KR" altLang="en-US" sz="1000" b="1" dirty="0"/>
          </a:p>
        </p:txBody>
      </p:sp>
      <p:sp>
        <p:nvSpPr>
          <p:cNvPr id="61" name="직사각형 60"/>
          <p:cNvSpPr/>
          <p:nvPr/>
        </p:nvSpPr>
        <p:spPr bwMode="auto">
          <a:xfrm>
            <a:off x="809592" y="5572140"/>
            <a:ext cx="4643470" cy="663554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defTabSz="1038225"/>
            <a:endParaRPr lang="ko-KR" altLang="en-US" sz="120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구름 55"/>
          <p:cNvSpPr/>
          <p:nvPr/>
        </p:nvSpPr>
        <p:spPr bwMode="auto">
          <a:xfrm>
            <a:off x="738154" y="3960804"/>
            <a:ext cx="3929090" cy="2139751"/>
          </a:xfrm>
          <a:prstGeom prst="cloud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2.3.4 </a:t>
            </a:r>
            <a:r>
              <a:rPr lang="ko-KR" altLang="en-US" dirty="0" smtClean="0"/>
              <a:t>패턴 소개 </a:t>
            </a:r>
            <a:r>
              <a:rPr lang="en-US" altLang="ko-KR" dirty="0" smtClean="0"/>
              <a:t>– Prototype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(3/11)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동적 오브젝트 복사 </a:t>
            </a: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(Copy of Existing Object)</a:t>
            </a:r>
          </a:p>
          <a:p>
            <a:pPr lvl="1"/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Runtime 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시 동적으로 오브젝트를 생성할 때가 발생하는 데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이때 추상화된 타입으로 오브젝트를 복사할 수 있도록 추상 클래스를 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Prototype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으로 정의함</a:t>
            </a:r>
            <a:endParaRPr lang="en-US" altLang="ko-KR" sz="16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이러한 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Prototype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의 구상클래스들은 각각 인스턴스를 복사할 방법에 대해서 정의해야 하는데 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Shallow Copy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와 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Deep Copy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로 구분됨</a:t>
            </a:r>
            <a:endParaRPr lang="ko-KR" altLang="en-US" sz="16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5451474" y="3957415"/>
            <a:ext cx="2071702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SCompanyTV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5451474" y="4314605"/>
            <a:ext cx="2071702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800" b="1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7880366" y="3957415"/>
            <a:ext cx="2071702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LCompanyTV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5451474" y="4386043"/>
            <a:ext cx="2071702" cy="21431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clone() : Object</a:t>
            </a:r>
            <a:endParaRPr kumimoji="1" lang="ko-KR" altLang="en-US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7880366" y="4386043"/>
            <a:ext cx="2071702" cy="21431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clone()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: Object</a:t>
            </a:r>
            <a:endParaRPr kumimoji="1" lang="ko-KR" altLang="en-US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7880366" y="4314605"/>
            <a:ext cx="2071702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800" b="1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451474" y="5875398"/>
            <a:ext cx="4500594" cy="5539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Object clone() {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return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LCompanyTV();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ko-KR" altLang="en-US" sz="1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665920" y="4576243"/>
            <a:ext cx="2287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Shallow Copy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와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Deep Copy ???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cxnSp>
        <p:nvCxnSpPr>
          <p:cNvPr id="17" name="구부러진 연결선 32"/>
          <p:cNvCxnSpPr>
            <a:stCxn id="6" idx="1"/>
            <a:endCxn id="21" idx="1"/>
          </p:cNvCxnSpPr>
          <p:nvPr/>
        </p:nvCxnSpPr>
        <p:spPr bwMode="auto">
          <a:xfrm rot="10800000" flipV="1">
            <a:off x="5451474" y="4350323"/>
            <a:ext cx="1588" cy="933805"/>
          </a:xfrm>
          <a:prstGeom prst="curvedConnector3">
            <a:avLst>
              <a:gd name="adj1" fmla="val 14395466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20" name="구부러진 연결선 19"/>
          <p:cNvCxnSpPr>
            <a:stCxn id="10" idx="3"/>
            <a:endCxn id="12" idx="3"/>
          </p:cNvCxnSpPr>
          <p:nvPr/>
        </p:nvCxnSpPr>
        <p:spPr bwMode="auto">
          <a:xfrm>
            <a:off x="9952068" y="4350324"/>
            <a:ext cx="1588" cy="1802073"/>
          </a:xfrm>
          <a:prstGeom prst="curvedConnector3">
            <a:avLst>
              <a:gd name="adj1" fmla="val 14395466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21" name="직사각형 20"/>
          <p:cNvSpPr/>
          <p:nvPr/>
        </p:nvSpPr>
        <p:spPr>
          <a:xfrm>
            <a:off x="5451474" y="4853242"/>
            <a:ext cx="4500594" cy="86177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Object clone() {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try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{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return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super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.clone(); }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catch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(CloneNotSupportedException cnse) {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return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null;}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ko-KR" altLang="en-US" sz="1000" b="1" dirty="0"/>
          </a:p>
        </p:txBody>
      </p:sp>
      <p:sp>
        <p:nvSpPr>
          <p:cNvPr id="28" name="직사각형 27"/>
          <p:cNvSpPr/>
          <p:nvPr/>
        </p:nvSpPr>
        <p:spPr bwMode="auto">
          <a:xfrm>
            <a:off x="2024038" y="2966248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TVRemocon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2024038" y="3323438"/>
            <a:ext cx="142876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2024038" y="3394876"/>
            <a:ext cx="142876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7023110" y="2742969"/>
            <a:ext cx="1428760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TV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7023110" y="3100160"/>
            <a:ext cx="1428760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7023110" y="3171597"/>
            <a:ext cx="1428760" cy="21431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clone() : Object</a:t>
            </a:r>
            <a:endParaRPr kumimoji="1" lang="ko-KR" altLang="en-US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4" name="꺾인 연결선 33"/>
          <p:cNvCxnSpPr>
            <a:stCxn id="5" idx="0"/>
            <a:endCxn id="33" idx="2"/>
          </p:cNvCxnSpPr>
          <p:nvPr/>
        </p:nvCxnSpPr>
        <p:spPr bwMode="auto">
          <a:xfrm rot="5400000" flipH="1" flipV="1">
            <a:off x="6826655" y="3046581"/>
            <a:ext cx="571504" cy="1250165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꺾인 연결선 34"/>
          <p:cNvCxnSpPr>
            <a:stCxn id="7" idx="0"/>
            <a:endCxn id="33" idx="2"/>
          </p:cNvCxnSpPr>
          <p:nvPr/>
        </p:nvCxnSpPr>
        <p:spPr bwMode="auto">
          <a:xfrm rot="16200000" flipV="1">
            <a:off x="8041102" y="3082299"/>
            <a:ext cx="571504" cy="1178727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이등변 삼각형 35"/>
          <p:cNvSpPr/>
          <p:nvPr/>
        </p:nvSpPr>
        <p:spPr bwMode="auto">
          <a:xfrm>
            <a:off x="7594614" y="3385911"/>
            <a:ext cx="285752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7023110" y="3109124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4" name="꺾인 연결선 43"/>
          <p:cNvCxnSpPr>
            <a:stCxn id="28" idx="3"/>
            <a:endCxn id="42" idx="1"/>
          </p:cNvCxnSpPr>
          <p:nvPr/>
        </p:nvCxnSpPr>
        <p:spPr bwMode="auto">
          <a:xfrm>
            <a:off x="3452798" y="3144843"/>
            <a:ext cx="3570312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5" name="직사각형 54"/>
          <p:cNvSpPr/>
          <p:nvPr/>
        </p:nvSpPr>
        <p:spPr>
          <a:xfrm>
            <a:off x="523840" y="4246556"/>
            <a:ext cx="414340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watchingTV(TV aTV) {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aTV.turnOn();</a:t>
            </a:r>
            <a:endParaRPr lang="ko-KR" altLang="en-US" sz="1000" b="1" dirty="0" smtClean="0">
              <a:latin typeface="Courier New"/>
            </a:endParaRP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System.</a:t>
            </a:r>
            <a:r>
              <a:rPr lang="en-US" altLang="ko-KR" sz="1000" b="1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.println(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000" b="1" i="1" dirty="0" smtClean="0">
                <a:solidFill>
                  <a:srgbClr val="2A00FF"/>
                </a:solidFill>
                <a:latin typeface="Courier New"/>
              </a:rPr>
              <a:t>단일 채널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..."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>
              <a:spcBef>
                <a:spcPts val="0"/>
              </a:spcBef>
            </a:pPr>
            <a:r>
              <a:rPr lang="nn-NO" altLang="ko-KR" sz="1000" b="1" dirty="0" smtClean="0">
                <a:solidFill>
                  <a:srgbClr val="7F0055"/>
                </a:solidFill>
                <a:latin typeface="Courier New"/>
              </a:rPr>
              <a:t>    for</a:t>
            </a:r>
            <a:r>
              <a:rPr lang="nn-NO" altLang="ko-KR" sz="1000" b="1" dirty="0" smtClean="0">
                <a:solidFill>
                  <a:srgbClr val="000000"/>
                </a:solidFill>
                <a:latin typeface="Courier New"/>
              </a:rPr>
              <a:t> (</a:t>
            </a:r>
            <a:r>
              <a:rPr lang="nn-NO" altLang="ko-KR" sz="1000" b="1" dirty="0" smtClean="0">
                <a:solidFill>
                  <a:srgbClr val="7F0055"/>
                </a:solidFill>
                <a:latin typeface="Courier New"/>
              </a:rPr>
              <a:t>int</a:t>
            </a:r>
            <a:r>
              <a:rPr lang="nn-NO" altLang="ko-KR" sz="1000" b="1" dirty="0" smtClean="0">
                <a:solidFill>
                  <a:srgbClr val="000000"/>
                </a:solidFill>
                <a:latin typeface="Courier New"/>
              </a:rPr>
              <a:t> i=0; i&lt;3; i++) { 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aTV.changeChannel(); }</a:t>
            </a:r>
          </a:p>
          <a:p>
            <a:pPr algn="l">
              <a:spcBef>
                <a:spcPts val="0"/>
              </a:spcBef>
            </a:pPr>
            <a:endParaRPr lang="ko-KR" altLang="en-US" sz="1000" b="1" dirty="0" smtClean="0">
              <a:latin typeface="Courier New"/>
            </a:endParaRP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System.</a:t>
            </a:r>
            <a:r>
              <a:rPr lang="en-US" altLang="ko-KR" sz="1000" b="1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.println(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000" b="1" i="1" dirty="0" smtClean="0">
                <a:solidFill>
                  <a:srgbClr val="2A00FF"/>
                </a:solidFill>
                <a:latin typeface="Courier New"/>
              </a:rPr>
              <a:t>다중 채널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..."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TV anotherTV = (TV) aTV.clone();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anotherTV.changeChannel();</a:t>
            </a:r>
          </a:p>
          <a:p>
            <a:pPr algn="l">
              <a:spcBef>
                <a:spcPts val="0"/>
              </a:spcBef>
            </a:pPr>
            <a:endParaRPr lang="ko-KR" altLang="en-US" sz="1000" b="1" dirty="0" smtClean="0">
              <a:latin typeface="Courier New"/>
            </a:endParaRP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aTV.turnOff();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ko-KR" altLang="en-US" sz="10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1309658" y="3567188"/>
            <a:ext cx="3286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TVRemocon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클래스는 다중채널을 수행하기 위해 동적으로 추상화된 타입의 인스턴스를 복사할 수 있다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2.3.4 </a:t>
            </a:r>
            <a:r>
              <a:rPr lang="ko-KR" altLang="en-US" dirty="0" smtClean="0"/>
              <a:t>패턴 소개 </a:t>
            </a:r>
            <a:r>
              <a:rPr lang="en-US" altLang="ko-KR" dirty="0" smtClean="0"/>
              <a:t>– Prototype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(4/11)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Shallow Copy</a:t>
            </a:r>
          </a:p>
          <a:p>
            <a:pPr lvl="1"/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java.lang.Object 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클래스에 정의된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clone() 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메소드를 통해서 인스턴스를 복사함</a:t>
            </a:r>
            <a:endParaRPr lang="en-US" altLang="ko-KR" sz="16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주의할 점은 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clone() 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메소드를 이용할 경우 해당 인스턴스의 생성자는 호출하지 않음</a:t>
            </a:r>
            <a:endParaRPr lang="en-US" altLang="ko-KR" sz="16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이때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인스턴스 내에 포함된 속성 중 일부는 참조만 복사될 뿐 요소 하나하나가 복사되는 것은 아님</a:t>
            </a:r>
            <a:endParaRPr lang="en-US" altLang="ko-KR" sz="16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81096" y="3707352"/>
            <a:ext cx="3571900" cy="178510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Person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implements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Cloneable {</a:t>
            </a:r>
            <a:endParaRPr lang="ko-KR" altLang="en-US" sz="1000" b="1" dirty="0" smtClean="0">
              <a:latin typeface="Courier New"/>
            </a:endParaRP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private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Car </a:t>
            </a:r>
            <a:r>
              <a:rPr lang="en-US" altLang="ko-KR" sz="1000" b="1" dirty="0" err="1" smtClean="0">
                <a:solidFill>
                  <a:srgbClr val="0000C0"/>
                </a:solidFill>
                <a:latin typeface="Courier New"/>
              </a:rPr>
              <a:t>car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;</a:t>
            </a:r>
            <a:endParaRPr lang="ko-KR" altLang="en-US" sz="1000" b="1" dirty="0" smtClean="0">
              <a:latin typeface="Courier New"/>
            </a:endParaRP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private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String </a:t>
            </a:r>
            <a:r>
              <a:rPr lang="en-US" altLang="ko-KR" sz="1000" b="1" dirty="0" smtClean="0">
                <a:solidFill>
                  <a:srgbClr val="0000C0"/>
                </a:solidFill>
                <a:latin typeface="Courier New"/>
              </a:rPr>
              <a:t>name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 algn="l">
              <a:spcBef>
                <a:spcPts val="0"/>
              </a:spcBef>
            </a:pPr>
            <a:endParaRPr lang="ko-KR" altLang="en-US" sz="1000" b="1" dirty="0" smtClean="0">
              <a:latin typeface="Courier New"/>
            </a:endParaRP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..</a:t>
            </a:r>
            <a:endParaRPr lang="en-US" altLang="ko-KR" sz="1000" b="1" dirty="0" smtClean="0">
              <a:solidFill>
                <a:srgbClr val="000000"/>
              </a:solidFill>
              <a:latin typeface="Courier New"/>
            </a:endParaRPr>
          </a:p>
          <a:p>
            <a:pPr algn="l">
              <a:spcBef>
                <a:spcPts val="0"/>
              </a:spcBef>
            </a:pPr>
            <a:endParaRPr lang="ko-KR" altLang="en-US" sz="1000" b="1" dirty="0" smtClean="0">
              <a:latin typeface="Courier New"/>
            </a:endParaRP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Object clone() {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    try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{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return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super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.clone(); }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    catch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(... e) {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return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null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; }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}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ko-KR" altLang="en-US" sz="1000" b="1" dirty="0"/>
          </a:p>
        </p:txBody>
      </p:sp>
      <p:sp>
        <p:nvSpPr>
          <p:cNvPr id="6" name="직사각형 5"/>
          <p:cNvSpPr/>
          <p:nvPr/>
        </p:nvSpPr>
        <p:spPr bwMode="auto">
          <a:xfrm>
            <a:off x="1381096" y="2928934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Person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1381096" y="3286124"/>
            <a:ext cx="142876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1381096" y="3357562"/>
            <a:ext cx="1428760" cy="21431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clone()</a:t>
            </a:r>
            <a:r>
              <a:rPr kumimoji="1" lang="en-US" altLang="ko-KR" sz="10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: Object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2309790" y="3357562"/>
            <a:ext cx="142876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6024566" y="2928934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Car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6024566" y="3286124"/>
            <a:ext cx="142876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6024566" y="3357562"/>
            <a:ext cx="1428760" cy="21431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6953260" y="3357562"/>
            <a:ext cx="142876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4" name="꺾인 연결선 13"/>
          <p:cNvCxnSpPr>
            <a:stCxn id="7" idx="3"/>
            <a:endCxn id="11" idx="1"/>
          </p:cNvCxnSpPr>
          <p:nvPr/>
        </p:nvCxnSpPr>
        <p:spPr bwMode="auto">
          <a:xfrm>
            <a:off x="2809856" y="3321843"/>
            <a:ext cx="321471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5524500" y="3071810"/>
            <a:ext cx="4764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 car</a:t>
            </a:r>
            <a:endParaRPr lang="ko-KR" altLang="en-US" sz="1000" b="1" dirty="0"/>
          </a:p>
        </p:txBody>
      </p:sp>
      <p:sp>
        <p:nvSpPr>
          <p:cNvPr id="18" name="직사각형 17"/>
          <p:cNvSpPr/>
          <p:nvPr/>
        </p:nvSpPr>
        <p:spPr>
          <a:xfrm>
            <a:off x="5453062" y="3643314"/>
            <a:ext cx="4572032" cy="132343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Car {</a:t>
            </a:r>
            <a:endParaRPr lang="ko-KR" altLang="en-US" sz="1000" b="1" dirty="0" smtClean="0">
              <a:latin typeface="Courier New"/>
            </a:endParaRP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private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String </a:t>
            </a:r>
            <a:r>
              <a:rPr lang="en-US" altLang="ko-KR" sz="1000" b="1" dirty="0" smtClean="0">
                <a:solidFill>
                  <a:srgbClr val="0000C0"/>
                </a:solidFill>
                <a:latin typeface="Courier New"/>
              </a:rPr>
              <a:t>name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 algn="l">
              <a:spcBef>
                <a:spcPts val="0"/>
              </a:spcBef>
            </a:pPr>
            <a:endParaRPr lang="ko-KR" altLang="en-US" sz="1000" b="1" dirty="0" smtClean="0">
              <a:latin typeface="Courier New"/>
            </a:endParaRP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Car(String name) {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this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.</a:t>
            </a:r>
            <a:r>
              <a:rPr lang="en-US" altLang="ko-KR" sz="1000" b="1" dirty="0" smtClean="0">
                <a:solidFill>
                  <a:srgbClr val="0000C0"/>
                </a:solidFill>
                <a:latin typeface="Courier New"/>
              </a:rPr>
              <a:t>name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= name; }</a:t>
            </a:r>
          </a:p>
          <a:p>
            <a:pPr algn="l">
              <a:spcBef>
                <a:spcPts val="0"/>
              </a:spcBef>
            </a:pPr>
            <a:endParaRPr lang="ko-KR" altLang="en-US" sz="1000" b="1" dirty="0" smtClean="0">
              <a:latin typeface="Courier New"/>
            </a:endParaRP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000000"/>
                </a:solidFill>
                <a:highlight>
                  <a:srgbClr val="D4D4D4"/>
                </a:highlight>
                <a:latin typeface="Courier New"/>
              </a:rPr>
              <a:t>String getName() { </a:t>
            </a:r>
            <a:r>
              <a:rPr lang="en-US" altLang="ko-KR" sz="1000" b="1" dirty="0" smtClean="0">
                <a:solidFill>
                  <a:srgbClr val="7F0055"/>
                </a:solidFill>
                <a:highlight>
                  <a:srgbClr val="D4D4D4"/>
                </a:highlight>
                <a:latin typeface="Courier New"/>
              </a:rPr>
              <a:t>return</a:t>
            </a:r>
            <a:r>
              <a:rPr lang="en-US" altLang="ko-KR" sz="1000" b="1" dirty="0" smtClean="0">
                <a:solidFill>
                  <a:srgbClr val="000000"/>
                </a:solidFill>
                <a:highlight>
                  <a:srgbClr val="D4D4D4"/>
                </a:highlight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0000C0"/>
                </a:solidFill>
                <a:highlight>
                  <a:srgbClr val="D4D4D4"/>
                </a:highlight>
                <a:latin typeface="Courier New"/>
              </a:rPr>
              <a:t>name</a:t>
            </a:r>
            <a:r>
              <a:rPr lang="en-US" altLang="ko-KR" sz="1000" b="1" dirty="0" smtClean="0">
                <a:solidFill>
                  <a:srgbClr val="000000"/>
                </a:solidFill>
                <a:highlight>
                  <a:srgbClr val="D4D4D4"/>
                </a:highlight>
                <a:latin typeface="Courier New"/>
              </a:rPr>
              <a:t>; 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ko-KR" altLang="en-US" sz="1000" b="1" dirty="0" smtClean="0">
              <a:latin typeface="Courier New"/>
            </a:endParaRP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setName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(String name) {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this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.</a:t>
            </a:r>
            <a:r>
              <a:rPr lang="en-US" altLang="ko-KR" sz="1000" b="1" dirty="0" smtClean="0">
                <a:solidFill>
                  <a:srgbClr val="0000C0"/>
                </a:solidFill>
                <a:latin typeface="Courier New"/>
              </a:rPr>
              <a:t>name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= name; }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}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96004" y="5786454"/>
            <a:ext cx="3143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java.lang.Object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클래스의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clone()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메소드 호출하여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Person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인스턴스를 복사한다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1381096" y="4643446"/>
            <a:ext cx="3929090" cy="663554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defTabSz="1038225" eaLnBrk="1" hangingPunct="1">
              <a:lnSpc>
                <a:spcPct val="100000"/>
              </a:lnSpc>
              <a:buSzTx/>
              <a:buFont typeface="Wingdings" pitchFamily="2" charset="2"/>
              <a:buNone/>
              <a:tabLst/>
            </a:pPr>
            <a:endParaRPr lang="ko-KR" altLang="en-US" sz="1200" smtClean="0">
              <a:solidFill>
                <a:schemeClr val="dk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5310186" y="5214950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6024566" y="5929330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3" name="구부러진 연결선 22"/>
          <p:cNvCxnSpPr>
            <a:stCxn id="22" idx="1"/>
            <a:endCxn id="21" idx="3"/>
          </p:cNvCxnSpPr>
          <p:nvPr/>
        </p:nvCxnSpPr>
        <p:spPr bwMode="auto">
          <a:xfrm rot="10800000">
            <a:off x="5381624" y="5250669"/>
            <a:ext cx="642942" cy="714380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2.3.4 </a:t>
            </a:r>
            <a:r>
              <a:rPr lang="ko-KR" altLang="en-US" dirty="0" smtClean="0"/>
              <a:t>패턴 소개 </a:t>
            </a:r>
            <a:r>
              <a:rPr lang="en-US" altLang="ko-KR" dirty="0" smtClean="0"/>
              <a:t>– Prototype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(5/11)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Shallow Copy</a:t>
            </a:r>
          </a:p>
          <a:p>
            <a:pPr lvl="1"/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clone()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메소드를 통해서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Person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인스턴스를 생성한 후 테스트한 결과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738286" y="1928802"/>
            <a:ext cx="8715436" cy="2708434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ShallowCopyTest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{</a:t>
            </a:r>
          </a:p>
          <a:p>
            <a:pPr algn="l">
              <a:spcBef>
                <a:spcPts val="0"/>
              </a:spcBef>
            </a:pPr>
            <a:endParaRPr lang="ko-KR" altLang="en-US" sz="1000" b="1" dirty="0" smtClean="0">
              <a:latin typeface="Courier New"/>
            </a:endParaRP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main(String[] args) {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    Person person =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Person(</a:t>
            </a:r>
            <a:r>
              <a:rPr lang="en-US" altLang="ko-KR" sz="10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000" b="1" dirty="0" smtClean="0">
                <a:solidFill>
                  <a:srgbClr val="2A00FF"/>
                </a:solidFill>
                <a:latin typeface="Courier New"/>
              </a:rPr>
              <a:t>송태국</a:t>
            </a:r>
            <a:r>
              <a:rPr lang="en-US" altLang="ko-KR" sz="10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ko-KR" sz="10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000" b="1" dirty="0" smtClean="0">
                <a:solidFill>
                  <a:srgbClr val="2A00FF"/>
                </a:solidFill>
                <a:latin typeface="Courier New"/>
              </a:rPr>
              <a:t>뉴 산타페</a:t>
            </a:r>
            <a:r>
              <a:rPr lang="en-US" altLang="ko-KR" sz="10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    System.</a:t>
            </a:r>
            <a:r>
              <a:rPr lang="en-US" altLang="ko-KR" sz="1000" b="1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.println(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"[</a:t>
            </a:r>
            <a:r>
              <a:rPr lang="ko-KR" altLang="en-US" sz="1000" b="1" i="1" dirty="0" smtClean="0">
                <a:solidFill>
                  <a:srgbClr val="2A00FF"/>
                </a:solidFill>
                <a:latin typeface="Courier New"/>
              </a:rPr>
              <a:t>원본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(</a:t>
            </a:r>
            <a:r>
              <a:rPr lang="ko-KR" altLang="en-US" sz="1000" b="1" i="1" dirty="0" smtClean="0">
                <a:solidFill>
                  <a:srgbClr val="2A00FF"/>
                </a:solidFill>
                <a:latin typeface="Courier New"/>
              </a:rPr>
              <a:t>변경전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)] </a:t>
            </a:r>
            <a:r>
              <a:rPr lang="ko-KR" altLang="en-US" sz="1000" b="1" i="1" dirty="0" smtClean="0">
                <a:solidFill>
                  <a:srgbClr val="2A00FF"/>
                </a:solidFill>
                <a:latin typeface="Courier New"/>
              </a:rPr>
              <a:t>이름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: "</a:t>
            </a:r>
            <a:r>
              <a:rPr lang="ko-KR" altLang="en-US" sz="1000" b="1" i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+ person.getName() + 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" </a:t>
            </a:r>
            <a:r>
              <a:rPr lang="ko-KR" altLang="en-US" sz="1000" b="1" i="1" dirty="0" smtClean="0">
                <a:solidFill>
                  <a:srgbClr val="2A00FF"/>
                </a:solidFill>
                <a:latin typeface="Courier New"/>
              </a:rPr>
              <a:t>자동차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: "</a:t>
            </a:r>
            <a:r>
              <a:rPr lang="ko-KR" altLang="en-US" sz="1000" b="1" i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+ person.getCar().getName());</a:t>
            </a:r>
          </a:p>
          <a:p>
            <a:pPr algn="l">
              <a:spcBef>
                <a:spcPts val="0"/>
              </a:spcBef>
            </a:pPr>
            <a:endParaRPr lang="ko-KR" altLang="en-US" sz="1000" b="1" dirty="0" smtClean="0">
              <a:latin typeface="Courier New"/>
            </a:endParaRP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    Person copyPerson = (Person) person.clone();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    System.</a:t>
            </a:r>
            <a:r>
              <a:rPr lang="en-US" altLang="ko-KR" sz="1000" b="1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.println(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"[</a:t>
            </a:r>
            <a:r>
              <a:rPr lang="ko-KR" altLang="en-US" sz="1000" b="1" i="1" dirty="0" smtClean="0">
                <a:solidFill>
                  <a:srgbClr val="2A00FF"/>
                </a:solidFill>
                <a:latin typeface="Courier New"/>
              </a:rPr>
              <a:t>복사본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(</a:t>
            </a:r>
            <a:r>
              <a:rPr lang="ko-KR" altLang="en-US" sz="1000" b="1" i="1" dirty="0" smtClean="0">
                <a:solidFill>
                  <a:srgbClr val="2A00FF"/>
                </a:solidFill>
                <a:latin typeface="Courier New"/>
              </a:rPr>
              <a:t>변경전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)] </a:t>
            </a:r>
            <a:r>
              <a:rPr lang="ko-KR" altLang="en-US" sz="1000" b="1" i="1" dirty="0" smtClean="0">
                <a:solidFill>
                  <a:srgbClr val="2A00FF"/>
                </a:solidFill>
                <a:latin typeface="Courier New"/>
              </a:rPr>
              <a:t>이름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: "</a:t>
            </a:r>
            <a:r>
              <a:rPr lang="ko-KR" altLang="en-US" sz="1000" b="1" i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+ copyPerson.getName() + 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" </a:t>
            </a:r>
            <a:r>
              <a:rPr lang="ko-KR" altLang="en-US" sz="1000" b="1" i="1" dirty="0" smtClean="0">
                <a:solidFill>
                  <a:srgbClr val="2A00FF"/>
                </a:solidFill>
                <a:latin typeface="Courier New"/>
              </a:rPr>
              <a:t>자동차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: "</a:t>
            </a:r>
            <a:r>
              <a:rPr lang="ko-KR" altLang="en-US" sz="1000" b="1" i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+ </a:t>
            </a:r>
            <a:r>
              <a:rPr lang="en-US" altLang="ko-KR" sz="800" b="1" i="1" dirty="0" err="1" smtClean="0">
                <a:solidFill>
                  <a:srgbClr val="000000"/>
                </a:solidFill>
                <a:latin typeface="Courier New"/>
              </a:rPr>
              <a:t>opyPerson.getCar</a:t>
            </a:r>
            <a:r>
              <a:rPr lang="en-US" altLang="ko-KR" sz="800" b="1" i="1" dirty="0" smtClean="0">
                <a:solidFill>
                  <a:srgbClr val="000000"/>
                </a:solidFill>
                <a:latin typeface="Courier New"/>
              </a:rPr>
              <a:t>().getName());</a:t>
            </a:r>
          </a:p>
          <a:p>
            <a:pPr algn="l">
              <a:spcBef>
                <a:spcPts val="0"/>
              </a:spcBef>
            </a:pPr>
            <a:endParaRPr lang="ko-KR" altLang="en-US" sz="1000" b="1" dirty="0" smtClean="0">
              <a:latin typeface="Courier New"/>
            </a:endParaRP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    copyPerson.setName(</a:t>
            </a:r>
            <a:r>
              <a:rPr lang="en-US" altLang="ko-KR" sz="10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000" b="1" dirty="0" smtClean="0">
                <a:solidFill>
                  <a:srgbClr val="2A00FF"/>
                </a:solidFill>
                <a:latin typeface="Courier New"/>
              </a:rPr>
              <a:t>김동열</a:t>
            </a:r>
            <a:r>
              <a:rPr lang="en-US" altLang="ko-KR" sz="10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    copyPerson.getCar().setName(</a:t>
            </a:r>
            <a:r>
              <a:rPr lang="en-US" altLang="ko-KR" sz="10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000" b="1" dirty="0" smtClean="0">
                <a:solidFill>
                  <a:srgbClr val="2A00FF"/>
                </a:solidFill>
                <a:latin typeface="Courier New"/>
              </a:rPr>
              <a:t>그랜져</a:t>
            </a:r>
            <a:r>
              <a:rPr lang="en-US" altLang="ko-KR" sz="1000" b="1" dirty="0" smtClean="0">
                <a:solidFill>
                  <a:srgbClr val="2A00FF"/>
                </a:solidFill>
                <a:latin typeface="Courier New"/>
              </a:rPr>
              <a:t>TG"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>
              <a:spcBef>
                <a:spcPts val="0"/>
              </a:spcBef>
            </a:pPr>
            <a:endParaRPr lang="ko-KR" altLang="en-US" sz="1000" b="1" dirty="0" smtClean="0">
              <a:latin typeface="Courier New"/>
            </a:endParaRP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    System.</a:t>
            </a:r>
            <a:r>
              <a:rPr lang="en-US" altLang="ko-KR" sz="1000" b="1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.println(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"[</a:t>
            </a:r>
            <a:r>
              <a:rPr lang="ko-KR" altLang="en-US" sz="1000" b="1" i="1" dirty="0" smtClean="0">
                <a:solidFill>
                  <a:srgbClr val="2A00FF"/>
                </a:solidFill>
                <a:latin typeface="Courier New"/>
              </a:rPr>
              <a:t>복사본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(</a:t>
            </a:r>
            <a:r>
              <a:rPr lang="ko-KR" altLang="en-US" sz="1000" b="1" i="1" dirty="0" smtClean="0">
                <a:solidFill>
                  <a:srgbClr val="2A00FF"/>
                </a:solidFill>
                <a:latin typeface="Courier New"/>
              </a:rPr>
              <a:t>변경후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)] </a:t>
            </a:r>
            <a:r>
              <a:rPr lang="ko-KR" altLang="en-US" sz="1000" b="1" i="1" dirty="0" smtClean="0">
                <a:solidFill>
                  <a:srgbClr val="2A00FF"/>
                </a:solidFill>
                <a:latin typeface="Courier New"/>
              </a:rPr>
              <a:t>이름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: "</a:t>
            </a:r>
            <a:r>
              <a:rPr lang="ko-KR" altLang="en-US" sz="1000" b="1" i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+ copyPerson.getName() + 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" </a:t>
            </a:r>
            <a:r>
              <a:rPr lang="ko-KR" altLang="en-US" sz="1000" b="1" i="1" dirty="0" smtClean="0">
                <a:solidFill>
                  <a:srgbClr val="2A00FF"/>
                </a:solidFill>
                <a:latin typeface="Courier New"/>
              </a:rPr>
              <a:t>자동차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: "</a:t>
            </a:r>
            <a:r>
              <a:rPr lang="ko-KR" altLang="en-US" sz="1000" b="1" i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+</a:t>
            </a:r>
            <a:r>
              <a:rPr lang="en-US" altLang="ko-KR" sz="800" b="1" i="1" dirty="0" err="1" smtClean="0">
                <a:solidFill>
                  <a:srgbClr val="000000"/>
                </a:solidFill>
                <a:latin typeface="Courier New"/>
              </a:rPr>
              <a:t>copyPerson.getCar</a:t>
            </a:r>
            <a:r>
              <a:rPr lang="en-US" altLang="ko-KR" sz="800" b="1" i="1" dirty="0" smtClean="0">
                <a:solidFill>
                  <a:srgbClr val="000000"/>
                </a:solidFill>
                <a:latin typeface="Courier New"/>
              </a:rPr>
              <a:t>().getName()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>
              <a:spcBef>
                <a:spcPts val="0"/>
              </a:spcBef>
            </a:pPr>
            <a:endParaRPr lang="ko-KR" altLang="en-US" sz="1000" b="1" dirty="0" smtClean="0">
              <a:latin typeface="Courier New"/>
            </a:endParaRP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    System.</a:t>
            </a:r>
            <a:r>
              <a:rPr lang="en-US" altLang="ko-KR" sz="1000" b="1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.println(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"[</a:t>
            </a:r>
            <a:r>
              <a:rPr lang="ko-KR" altLang="en-US" sz="1000" b="1" i="1" dirty="0" smtClean="0">
                <a:solidFill>
                  <a:srgbClr val="2A00FF"/>
                </a:solidFill>
                <a:latin typeface="Courier New"/>
              </a:rPr>
              <a:t>원본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(</a:t>
            </a:r>
            <a:r>
              <a:rPr lang="ko-KR" altLang="en-US" sz="1000" b="1" i="1" dirty="0" smtClean="0">
                <a:solidFill>
                  <a:srgbClr val="2A00FF"/>
                </a:solidFill>
                <a:latin typeface="Courier New"/>
              </a:rPr>
              <a:t>변경후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)] </a:t>
            </a:r>
            <a:r>
              <a:rPr lang="ko-KR" altLang="en-US" sz="1000" b="1" i="1" dirty="0" smtClean="0">
                <a:solidFill>
                  <a:srgbClr val="2A00FF"/>
                </a:solidFill>
                <a:latin typeface="Courier New"/>
              </a:rPr>
              <a:t>이름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: "</a:t>
            </a:r>
            <a:r>
              <a:rPr lang="ko-KR" altLang="en-US" sz="1000" b="1" i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+ person.getName() + 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" </a:t>
            </a:r>
            <a:r>
              <a:rPr lang="ko-KR" altLang="en-US" sz="1000" b="1" i="1" dirty="0" smtClean="0">
                <a:solidFill>
                  <a:srgbClr val="2A00FF"/>
                </a:solidFill>
                <a:latin typeface="Courier New"/>
              </a:rPr>
              <a:t>자동차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: "</a:t>
            </a:r>
            <a:r>
              <a:rPr lang="ko-KR" altLang="en-US" sz="1000" b="1" i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+ person.getCar().getName());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}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ko-KR" altLang="en-US" sz="1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80964" y="2000240"/>
            <a:ext cx="1714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①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Person </a:t>
            </a:r>
            <a:b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</a:br>
            <a:r>
              <a:rPr lang="ko-KR" altLang="en-US" sz="1200" b="1" dirty="0" err="1" smtClean="0">
                <a:latin typeface="휴먼편지체" pitchFamily="18" charset="-127"/>
                <a:ea typeface="휴먼편지체" pitchFamily="18" charset="-127"/>
              </a:rPr>
              <a:t>인스턴스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 생성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0964" y="3080563"/>
            <a:ext cx="1714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②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Person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인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/>
            </a:r>
            <a:b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</a:br>
            <a:r>
              <a:rPr lang="ko-KR" altLang="en-US" sz="1200" b="1" dirty="0" err="1" smtClean="0">
                <a:latin typeface="휴먼편지체" pitchFamily="18" charset="-127"/>
                <a:ea typeface="휴먼편지체" pitchFamily="18" charset="-127"/>
              </a:rPr>
              <a:t>스턴스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 복사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81888" y="3429000"/>
            <a:ext cx="1857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③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Person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복사본 속성 변경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0964" y="3929066"/>
            <a:ext cx="178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④ 변경 후 원본과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/>
            </a:r>
            <a:b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</a:b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복사본내용 비교 출력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2309790" y="2500306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1381096" y="2214554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2" name="구부러진 연결선 32"/>
          <p:cNvCxnSpPr>
            <a:stCxn id="11" idx="3"/>
            <a:endCxn id="10" idx="1"/>
          </p:cNvCxnSpPr>
          <p:nvPr/>
        </p:nvCxnSpPr>
        <p:spPr bwMode="auto">
          <a:xfrm>
            <a:off x="1452534" y="2250273"/>
            <a:ext cx="857256" cy="285752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13" name="직사각형 12"/>
          <p:cNvSpPr/>
          <p:nvPr/>
        </p:nvSpPr>
        <p:spPr bwMode="auto">
          <a:xfrm>
            <a:off x="2309790" y="2928934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1381096" y="3286124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5" name="구부러진 연결선 32"/>
          <p:cNvCxnSpPr>
            <a:stCxn id="14" idx="3"/>
            <a:endCxn id="13" idx="1"/>
          </p:cNvCxnSpPr>
          <p:nvPr/>
        </p:nvCxnSpPr>
        <p:spPr bwMode="auto">
          <a:xfrm flipV="1">
            <a:off x="1452534" y="2964653"/>
            <a:ext cx="857256" cy="357190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17" name="왼쪽 중괄호 16"/>
          <p:cNvSpPr/>
          <p:nvPr/>
        </p:nvSpPr>
        <p:spPr bwMode="auto">
          <a:xfrm>
            <a:off x="2192633" y="3786190"/>
            <a:ext cx="117157" cy="428628"/>
          </a:xfrm>
          <a:prstGeom prst="leftBrac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b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21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체" pitchFamily="49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2095476" y="4000504"/>
            <a:ext cx="71438" cy="71438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1523972" y="4000504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0" name="구부러진 연결선 32"/>
          <p:cNvCxnSpPr>
            <a:stCxn id="19" idx="3"/>
            <a:endCxn id="18" idx="1"/>
          </p:cNvCxnSpPr>
          <p:nvPr/>
        </p:nvCxnSpPr>
        <p:spPr bwMode="auto">
          <a:xfrm>
            <a:off x="1595410" y="4036223"/>
            <a:ext cx="500066" cy="1588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23" name="오른쪽 중괄호 22"/>
          <p:cNvSpPr/>
          <p:nvPr/>
        </p:nvSpPr>
        <p:spPr bwMode="auto">
          <a:xfrm>
            <a:off x="5524500" y="3429000"/>
            <a:ext cx="142876" cy="357190"/>
          </a:xfrm>
          <a:prstGeom prst="rightBrac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b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21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체" pitchFamily="49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5738814" y="3571876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7381888" y="3571876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6" name="구부러진 연결선 25"/>
          <p:cNvCxnSpPr>
            <a:stCxn id="25" idx="1"/>
            <a:endCxn id="24" idx="3"/>
          </p:cNvCxnSpPr>
          <p:nvPr/>
        </p:nvCxnSpPr>
        <p:spPr bwMode="auto">
          <a:xfrm rot="10800000">
            <a:off x="5810252" y="3607595"/>
            <a:ext cx="1571636" cy="1588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4104" y="4929198"/>
            <a:ext cx="616267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직사각형 29"/>
          <p:cNvSpPr/>
          <p:nvPr/>
        </p:nvSpPr>
        <p:spPr bwMode="auto">
          <a:xfrm>
            <a:off x="2524104" y="5259493"/>
            <a:ext cx="3214710" cy="214314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2524104" y="5616683"/>
            <a:ext cx="3214710" cy="357190"/>
          </a:xfrm>
          <a:prstGeom prst="rect">
            <a:avLst/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3" name="구부러진 연결선 32"/>
          <p:cNvCxnSpPr>
            <a:stCxn id="30" idx="3"/>
            <a:endCxn id="31" idx="3"/>
          </p:cNvCxnSpPr>
          <p:nvPr/>
        </p:nvCxnSpPr>
        <p:spPr bwMode="auto">
          <a:xfrm>
            <a:off x="5738814" y="5366650"/>
            <a:ext cx="1588" cy="428628"/>
          </a:xfrm>
          <a:prstGeom prst="curvedConnector3">
            <a:avLst>
              <a:gd name="adj1" fmla="val 14395466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6596070" y="5572140"/>
            <a:ext cx="3143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복사본 인스턴스의 속성을 변경하였으나 원본 인스턴스의 속성도 같이 변경되는 것은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clone()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메소드를 통해서 인스턴스 복사 시 속성은 참조만 복사되기 때문이다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5953128" y="5572140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6524632" y="5786454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7" name="구부러진 연결선 36"/>
          <p:cNvCxnSpPr>
            <a:stCxn id="36" idx="1"/>
            <a:endCxn id="35" idx="3"/>
          </p:cNvCxnSpPr>
          <p:nvPr/>
        </p:nvCxnSpPr>
        <p:spPr bwMode="auto">
          <a:xfrm rot="10800000">
            <a:off x="6024566" y="5607859"/>
            <a:ext cx="500066" cy="214314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2.3.4 </a:t>
            </a:r>
            <a:r>
              <a:rPr lang="ko-KR" altLang="en-US" dirty="0" smtClean="0"/>
              <a:t>패턴 소개 </a:t>
            </a:r>
            <a:r>
              <a:rPr lang="en-US" altLang="ko-KR" dirty="0" smtClean="0"/>
              <a:t>– Prototype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(6/11)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Deep Copy</a:t>
            </a:r>
          </a:p>
          <a:p>
            <a:pPr lvl="1"/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clone() 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메소드를 오버라이드 하여 인스턴스를 직접 생성</a:t>
            </a:r>
            <a:endParaRPr lang="en-US" altLang="ko-KR" sz="16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인스턴스를 직접 생성하기 때문에 해당 인스턴스의 </a:t>
            </a:r>
            <a:r>
              <a:rPr lang="ko-KR" altLang="en-US" sz="1600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생성자를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호출</a:t>
            </a:r>
            <a:endParaRPr lang="en-US" altLang="ko-KR" sz="16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이때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인스턴스의 속성은 </a:t>
            </a:r>
            <a:r>
              <a:rPr lang="en-US" altLang="ko-KR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Shallow Copy </a:t>
            </a:r>
            <a:r>
              <a:rPr lang="ko-KR" altLang="en-US" sz="16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처럼 참조만 생성하는 것이 아니라 요소 하나하나 생성하게 됨</a:t>
            </a:r>
            <a:endParaRPr lang="ko-KR" altLang="en-US" sz="16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09658" y="3415308"/>
            <a:ext cx="4929222" cy="255454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Person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implements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Cloneable {</a:t>
            </a:r>
            <a:endParaRPr lang="ko-KR" altLang="en-US" sz="1000" dirty="0" smtClean="0">
              <a:latin typeface="Courier New"/>
            </a:endParaRP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private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Car </a:t>
            </a:r>
            <a:r>
              <a:rPr lang="en-US" altLang="ko-KR" sz="1000" b="1" dirty="0" err="1" smtClean="0">
                <a:solidFill>
                  <a:srgbClr val="0000C0"/>
                </a:solidFill>
                <a:latin typeface="Courier New"/>
              </a:rPr>
              <a:t>car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;</a:t>
            </a:r>
            <a:endParaRPr lang="ko-KR" altLang="en-US" sz="1000" dirty="0" smtClean="0">
              <a:latin typeface="Courier New"/>
            </a:endParaRP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private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String </a:t>
            </a:r>
            <a:r>
              <a:rPr lang="en-US" altLang="ko-KR" sz="1000" b="1" dirty="0" smtClean="0">
                <a:solidFill>
                  <a:srgbClr val="0000C0"/>
                </a:solidFill>
                <a:latin typeface="Courier New"/>
              </a:rPr>
              <a:t>name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Person(String name, String carName) {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    this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.</a:t>
            </a:r>
            <a:r>
              <a:rPr lang="en-US" altLang="ko-KR" sz="1000" b="1" dirty="0" smtClean="0">
                <a:solidFill>
                  <a:srgbClr val="0000C0"/>
                </a:solidFill>
                <a:latin typeface="Courier New"/>
              </a:rPr>
              <a:t>name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= name;</a:t>
            </a:r>
          </a:p>
          <a:p>
            <a:pPr algn="l">
              <a:spcBef>
                <a:spcPts val="0"/>
              </a:spcBef>
            </a:pPr>
            <a:r>
              <a:rPr lang="en-US" altLang="ko-KR" sz="1000" dirty="0" smtClean="0">
                <a:solidFill>
                  <a:srgbClr val="0000C0"/>
                </a:solidFill>
                <a:latin typeface="Courier New"/>
              </a:rPr>
              <a:t>        car</a:t>
            </a: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Car(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carName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>
              <a:spcBef>
                <a:spcPts val="0"/>
              </a:spcBef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}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String getName() {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return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0000C0"/>
                </a:solidFill>
                <a:latin typeface="Courier New"/>
              </a:rPr>
              <a:t>name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; </a:t>
            </a: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ko-KR" altLang="en-US" sz="1000" dirty="0" smtClean="0">
              <a:latin typeface="Courier New"/>
            </a:endParaRP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setName(String name) {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this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.</a:t>
            </a:r>
            <a:r>
              <a:rPr lang="en-US" altLang="ko-KR" sz="1000" b="1" dirty="0" smtClean="0">
                <a:solidFill>
                  <a:srgbClr val="0000C0"/>
                </a:solidFill>
                <a:latin typeface="Courier New"/>
              </a:rPr>
              <a:t>name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= name; </a:t>
            </a: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ko-KR" altLang="en-US" sz="1000" dirty="0" smtClean="0">
              <a:latin typeface="Courier New"/>
            </a:endParaRP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Car getCar() {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return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0000C0"/>
                </a:solidFill>
                <a:latin typeface="Courier New"/>
              </a:rPr>
              <a:t>car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; </a:t>
            </a: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 algn="l">
              <a:spcBef>
                <a:spcPts val="0"/>
              </a:spcBef>
            </a:pPr>
            <a:endParaRPr lang="ko-KR" altLang="en-US" sz="1000" dirty="0" smtClean="0">
              <a:latin typeface="Courier New"/>
            </a:endParaRP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000000"/>
                </a:solidFill>
                <a:highlight>
                  <a:srgbClr val="D4D4D4"/>
                </a:highlight>
                <a:latin typeface="Courier New"/>
              </a:rPr>
              <a:t>Object clone() {</a:t>
            </a:r>
          </a:p>
          <a:p>
            <a:pPr algn="l">
              <a:spcBef>
                <a:spcPts val="0"/>
              </a:spcBef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    Person person =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Person(</a:t>
            </a:r>
            <a:r>
              <a:rPr lang="en-US" altLang="ko-KR" sz="1000" b="1" dirty="0" smtClean="0">
                <a:solidFill>
                  <a:srgbClr val="0000C0"/>
                </a:solidFill>
                <a:latin typeface="Courier New"/>
              </a:rPr>
              <a:t>name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ko-KR" sz="1000" b="1" dirty="0" smtClean="0">
                <a:solidFill>
                  <a:srgbClr val="0000C0"/>
                </a:solidFill>
                <a:latin typeface="Courier New"/>
              </a:rPr>
              <a:t>car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.getName());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highlight>
                  <a:srgbClr val="D4D4D4"/>
                </a:highlight>
                <a:latin typeface="Courier New"/>
              </a:rPr>
              <a:t>        return</a:t>
            </a:r>
            <a:r>
              <a:rPr lang="en-US" altLang="ko-KR" sz="1000" b="1" dirty="0" smtClean="0">
                <a:solidFill>
                  <a:srgbClr val="000000"/>
                </a:solidFill>
                <a:highlight>
                  <a:srgbClr val="D4D4D4"/>
                </a:highlight>
                <a:latin typeface="Courier New"/>
              </a:rPr>
              <a:t> person;</a:t>
            </a:r>
          </a:p>
          <a:p>
            <a:pPr algn="l">
              <a:spcBef>
                <a:spcPts val="0"/>
              </a:spcBef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    }</a:t>
            </a:r>
          </a:p>
          <a:p>
            <a:pPr algn="l">
              <a:spcBef>
                <a:spcPts val="0"/>
              </a:spcBef>
            </a:pPr>
            <a:r>
              <a:rPr lang="en-US" altLang="ko-KR" sz="1000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ko-KR" altLang="en-US" sz="1000" dirty="0"/>
          </a:p>
        </p:txBody>
      </p:sp>
      <p:sp>
        <p:nvSpPr>
          <p:cNvPr id="6" name="직사각형 5"/>
          <p:cNvSpPr/>
          <p:nvPr/>
        </p:nvSpPr>
        <p:spPr bwMode="auto">
          <a:xfrm>
            <a:off x="1809724" y="2636890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Person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1809724" y="2994080"/>
            <a:ext cx="142876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1809724" y="3065518"/>
            <a:ext cx="1428760" cy="21431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clone()</a:t>
            </a:r>
            <a:r>
              <a:rPr kumimoji="1" lang="en-US" altLang="ko-KR" sz="10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: Object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2738418" y="3065518"/>
            <a:ext cx="142876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6453194" y="2636890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Car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6453194" y="2994080"/>
            <a:ext cx="142876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6453194" y="3065518"/>
            <a:ext cx="1428760" cy="21431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7381888" y="3065518"/>
            <a:ext cx="142876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4" name="꺾인 연결선 13"/>
          <p:cNvCxnSpPr>
            <a:stCxn id="7" idx="3"/>
            <a:endCxn id="11" idx="1"/>
          </p:cNvCxnSpPr>
          <p:nvPr/>
        </p:nvCxnSpPr>
        <p:spPr bwMode="auto">
          <a:xfrm>
            <a:off x="3238484" y="3029799"/>
            <a:ext cx="3214710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5953128" y="2779766"/>
            <a:ext cx="4764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 car</a:t>
            </a:r>
            <a:endParaRPr lang="ko-KR" altLang="en-US" sz="1000" b="1" dirty="0"/>
          </a:p>
        </p:txBody>
      </p:sp>
      <p:sp>
        <p:nvSpPr>
          <p:cNvPr id="16" name="직사각형 15"/>
          <p:cNvSpPr/>
          <p:nvPr/>
        </p:nvSpPr>
        <p:spPr>
          <a:xfrm>
            <a:off x="6453194" y="3351270"/>
            <a:ext cx="3714776" cy="16312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Car {</a:t>
            </a:r>
            <a:endParaRPr lang="ko-KR" altLang="en-US" sz="1000" b="1" dirty="0" smtClean="0">
              <a:latin typeface="Courier New"/>
            </a:endParaRP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private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String </a:t>
            </a:r>
            <a:r>
              <a:rPr lang="en-US" altLang="ko-KR" sz="1000" b="1" dirty="0" smtClean="0">
                <a:solidFill>
                  <a:srgbClr val="0000C0"/>
                </a:solidFill>
                <a:latin typeface="Courier New"/>
              </a:rPr>
              <a:t>name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 algn="l">
              <a:spcBef>
                <a:spcPts val="0"/>
              </a:spcBef>
            </a:pPr>
            <a:endParaRPr lang="ko-KR" altLang="en-US" sz="1000" b="1" dirty="0" smtClean="0">
              <a:latin typeface="Courier New"/>
            </a:endParaRP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Car(String name) {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this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.</a:t>
            </a:r>
            <a:r>
              <a:rPr lang="en-US" altLang="ko-KR" sz="1000" b="1" dirty="0" smtClean="0">
                <a:solidFill>
                  <a:srgbClr val="0000C0"/>
                </a:solidFill>
                <a:latin typeface="Courier New"/>
              </a:rPr>
              <a:t>name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= name; }</a:t>
            </a:r>
          </a:p>
          <a:p>
            <a:pPr algn="l">
              <a:spcBef>
                <a:spcPts val="0"/>
              </a:spcBef>
            </a:pPr>
            <a:endParaRPr lang="ko-KR" altLang="en-US" sz="1000" b="1" dirty="0" smtClean="0">
              <a:latin typeface="Courier New"/>
            </a:endParaRP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000000"/>
                </a:solidFill>
                <a:highlight>
                  <a:srgbClr val="D4D4D4"/>
                </a:highlight>
                <a:latin typeface="Courier New"/>
              </a:rPr>
              <a:t>String getName() { </a:t>
            </a:r>
            <a:r>
              <a:rPr lang="en-US" altLang="ko-KR" sz="1000" b="1" dirty="0" smtClean="0">
                <a:solidFill>
                  <a:srgbClr val="7F0055"/>
                </a:solidFill>
                <a:highlight>
                  <a:srgbClr val="D4D4D4"/>
                </a:highlight>
                <a:latin typeface="Courier New"/>
              </a:rPr>
              <a:t>return</a:t>
            </a:r>
            <a:r>
              <a:rPr lang="en-US" altLang="ko-KR" sz="1000" b="1" dirty="0" smtClean="0">
                <a:solidFill>
                  <a:srgbClr val="000000"/>
                </a:solidFill>
                <a:highlight>
                  <a:srgbClr val="D4D4D4"/>
                </a:highlight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0000C0"/>
                </a:solidFill>
                <a:highlight>
                  <a:srgbClr val="D4D4D4"/>
                </a:highlight>
                <a:latin typeface="Courier New"/>
              </a:rPr>
              <a:t>name</a:t>
            </a:r>
            <a:r>
              <a:rPr lang="en-US" altLang="ko-KR" sz="1000" b="1" dirty="0" smtClean="0">
                <a:solidFill>
                  <a:srgbClr val="000000"/>
                </a:solidFill>
                <a:highlight>
                  <a:srgbClr val="D4D4D4"/>
                </a:highlight>
                <a:latin typeface="Courier New"/>
              </a:rPr>
              <a:t>; 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ko-KR" altLang="en-US" sz="1000" b="1" dirty="0" smtClean="0">
              <a:latin typeface="Courier New"/>
            </a:endParaRP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  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setName(String name) {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this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.</a:t>
            </a:r>
            <a:r>
              <a:rPr lang="en-US" altLang="ko-KR" sz="1000" b="1" dirty="0" smtClean="0">
                <a:solidFill>
                  <a:srgbClr val="0000C0"/>
                </a:solidFill>
                <a:latin typeface="Courier New"/>
              </a:rPr>
              <a:t>name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= name; }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}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24632" y="5351534"/>
            <a:ext cx="3357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java.lang.Object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클래스의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clone()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메소드를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오버라이드하여 직접 인스턴스를 생성한다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나머지 부분은 이전 소스와 동일하다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1595410" y="5065782"/>
            <a:ext cx="4143404" cy="71438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indent="-360363" defTabSz="1038225"/>
            <a:endParaRPr lang="ko-KR" altLang="en-US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5738814" y="5637286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6453194" y="5637286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1" name="구부러진 연결선 20"/>
          <p:cNvCxnSpPr>
            <a:stCxn id="20" idx="1"/>
            <a:endCxn id="19" idx="3"/>
          </p:cNvCxnSpPr>
          <p:nvPr/>
        </p:nvCxnSpPr>
        <p:spPr bwMode="auto">
          <a:xfrm rot="10800000">
            <a:off x="5810252" y="5673005"/>
            <a:ext cx="642942" cy="1588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2.3.4 </a:t>
            </a:r>
            <a:r>
              <a:rPr lang="ko-KR" altLang="en-US" dirty="0" smtClean="0"/>
              <a:t>패턴 소개 </a:t>
            </a:r>
            <a:r>
              <a:rPr lang="en-US" altLang="ko-KR" dirty="0" smtClean="0"/>
              <a:t>– Prototype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(7/11)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Deep Copy</a:t>
            </a:r>
          </a:p>
          <a:p>
            <a:pPr lvl="1"/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clone()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메소드를 오버라이드하여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Person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인스턴스를 생성한 후 테스트한 결과 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738286" y="2135716"/>
            <a:ext cx="8501122" cy="2246769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ShallowCopyTest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{</a:t>
            </a:r>
          </a:p>
          <a:p>
            <a:pPr algn="l">
              <a:spcBef>
                <a:spcPts val="0"/>
              </a:spcBef>
            </a:pPr>
            <a:endParaRPr lang="ko-KR" altLang="en-US" sz="1000" b="1" dirty="0" smtClean="0">
              <a:latin typeface="Courier New"/>
            </a:endParaRP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main(String[] args) {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Person person =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Person(</a:t>
            </a:r>
            <a:r>
              <a:rPr lang="en-US" altLang="ko-KR" sz="10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000" b="1" dirty="0" smtClean="0">
                <a:solidFill>
                  <a:srgbClr val="2A00FF"/>
                </a:solidFill>
                <a:latin typeface="Courier New"/>
              </a:rPr>
              <a:t>송태국</a:t>
            </a:r>
            <a:r>
              <a:rPr lang="en-US" altLang="ko-KR" sz="10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altLang="ko-KR" sz="10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000" b="1" dirty="0" smtClean="0">
                <a:solidFill>
                  <a:srgbClr val="2A00FF"/>
                </a:solidFill>
                <a:latin typeface="Courier New"/>
              </a:rPr>
              <a:t>뉴 산타페</a:t>
            </a:r>
            <a:r>
              <a:rPr lang="en-US" altLang="ko-KR" sz="10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System.</a:t>
            </a:r>
            <a:r>
              <a:rPr lang="en-US" altLang="ko-KR" sz="1000" b="1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.println(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"[</a:t>
            </a:r>
            <a:r>
              <a:rPr lang="ko-KR" altLang="en-US" sz="1000" b="1" i="1" dirty="0" smtClean="0">
                <a:solidFill>
                  <a:srgbClr val="2A00FF"/>
                </a:solidFill>
                <a:latin typeface="Courier New"/>
              </a:rPr>
              <a:t>원본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(</a:t>
            </a:r>
            <a:r>
              <a:rPr lang="ko-KR" altLang="en-US" sz="1000" b="1" i="1" dirty="0" smtClean="0">
                <a:solidFill>
                  <a:srgbClr val="2A00FF"/>
                </a:solidFill>
                <a:latin typeface="Courier New"/>
              </a:rPr>
              <a:t>변경전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)] </a:t>
            </a:r>
            <a:r>
              <a:rPr lang="ko-KR" altLang="en-US" sz="1000" b="1" i="1" dirty="0" smtClean="0">
                <a:solidFill>
                  <a:srgbClr val="2A00FF"/>
                </a:solidFill>
                <a:latin typeface="Courier New"/>
              </a:rPr>
              <a:t>이름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: "</a:t>
            </a:r>
            <a:r>
              <a:rPr lang="ko-KR" altLang="en-US" sz="1000" b="1" i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+ person.getName() + 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" </a:t>
            </a:r>
            <a:r>
              <a:rPr lang="ko-KR" altLang="en-US" sz="1000" b="1" i="1" dirty="0" smtClean="0">
                <a:solidFill>
                  <a:srgbClr val="2A00FF"/>
                </a:solidFill>
                <a:latin typeface="Courier New"/>
              </a:rPr>
              <a:t>자동차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: "</a:t>
            </a:r>
            <a:r>
              <a:rPr lang="ko-KR" altLang="en-US" sz="1000" b="1" i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+ person.getCar().getName());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Person copyPerson = (Person) person.clone();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System.</a:t>
            </a:r>
            <a:r>
              <a:rPr lang="en-US" altLang="ko-KR" sz="1000" b="1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.println(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"[</a:t>
            </a:r>
            <a:r>
              <a:rPr lang="ko-KR" altLang="en-US" sz="1000" b="1" i="1" dirty="0" smtClean="0">
                <a:solidFill>
                  <a:srgbClr val="2A00FF"/>
                </a:solidFill>
                <a:latin typeface="Courier New"/>
              </a:rPr>
              <a:t>복사본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(</a:t>
            </a:r>
            <a:r>
              <a:rPr lang="ko-KR" altLang="en-US" sz="1000" b="1" i="1" dirty="0" smtClean="0">
                <a:solidFill>
                  <a:srgbClr val="2A00FF"/>
                </a:solidFill>
                <a:latin typeface="Courier New"/>
              </a:rPr>
              <a:t>변경전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)] </a:t>
            </a:r>
            <a:r>
              <a:rPr lang="ko-KR" altLang="en-US" sz="1000" b="1" i="1" dirty="0" smtClean="0">
                <a:solidFill>
                  <a:srgbClr val="2A00FF"/>
                </a:solidFill>
                <a:latin typeface="Courier New"/>
              </a:rPr>
              <a:t>이름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: "</a:t>
            </a:r>
            <a:r>
              <a:rPr lang="ko-KR" altLang="en-US" sz="1000" b="1" i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+ copyPerson.getName() + 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" </a:t>
            </a:r>
            <a:r>
              <a:rPr lang="ko-KR" altLang="en-US" sz="1000" b="1" i="1" dirty="0" smtClean="0">
                <a:solidFill>
                  <a:srgbClr val="2A00FF"/>
                </a:solidFill>
                <a:latin typeface="Courier New"/>
              </a:rPr>
              <a:t>자동차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: "</a:t>
            </a:r>
            <a:r>
              <a:rPr lang="ko-KR" altLang="en-US" sz="1000" b="1" i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+ </a:t>
            </a:r>
            <a:r>
              <a:rPr lang="en-US" altLang="ko-KR" sz="800" b="1" i="1" dirty="0" err="1" smtClean="0">
                <a:solidFill>
                  <a:srgbClr val="000000"/>
                </a:solidFill>
                <a:latin typeface="Courier New"/>
              </a:rPr>
              <a:t>copyPerson.getCar</a:t>
            </a:r>
            <a:r>
              <a:rPr lang="en-US" altLang="ko-KR" sz="800" b="1" i="1" dirty="0" smtClean="0">
                <a:solidFill>
                  <a:srgbClr val="000000"/>
                </a:solidFill>
                <a:latin typeface="Courier New"/>
              </a:rPr>
              <a:t>().getName()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copyPerson.setName(</a:t>
            </a:r>
            <a:r>
              <a:rPr lang="en-US" altLang="ko-KR" sz="10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000" b="1" dirty="0" smtClean="0">
                <a:solidFill>
                  <a:srgbClr val="2A00FF"/>
                </a:solidFill>
                <a:latin typeface="Courier New"/>
              </a:rPr>
              <a:t>김동열</a:t>
            </a:r>
            <a:r>
              <a:rPr lang="en-US" altLang="ko-KR" sz="10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copyPerson.getCar().setName(</a:t>
            </a:r>
            <a:r>
              <a:rPr lang="en-US" altLang="ko-KR" sz="10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000" b="1" dirty="0" smtClean="0">
                <a:solidFill>
                  <a:srgbClr val="2A00FF"/>
                </a:solidFill>
                <a:latin typeface="Courier New"/>
              </a:rPr>
              <a:t>그랜져</a:t>
            </a:r>
            <a:r>
              <a:rPr lang="en-US" altLang="ko-KR" sz="1000" b="1" dirty="0" smtClean="0">
                <a:solidFill>
                  <a:srgbClr val="2A00FF"/>
                </a:solidFill>
                <a:latin typeface="Courier New"/>
              </a:rPr>
              <a:t>TG"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>
              <a:spcBef>
                <a:spcPts val="0"/>
              </a:spcBef>
            </a:pPr>
            <a:endParaRPr lang="ko-KR" altLang="en-US" sz="1000" b="1" dirty="0" smtClean="0">
              <a:latin typeface="Courier New"/>
            </a:endParaRP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altLang="ko-KR" sz="900" b="1" dirty="0" smtClean="0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altLang="ko-KR" sz="900" b="1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900" b="1" i="1" dirty="0" smtClean="0">
                <a:solidFill>
                  <a:srgbClr val="000000"/>
                </a:solidFill>
                <a:latin typeface="Courier New"/>
              </a:rPr>
              <a:t>.println(</a:t>
            </a:r>
            <a:r>
              <a:rPr lang="en-US" altLang="ko-KR" sz="900" b="1" i="1" dirty="0" smtClean="0">
                <a:solidFill>
                  <a:srgbClr val="2A00FF"/>
                </a:solidFill>
                <a:latin typeface="Courier New"/>
              </a:rPr>
              <a:t>"[</a:t>
            </a:r>
            <a:r>
              <a:rPr lang="ko-KR" altLang="en-US" sz="900" b="1" i="1" dirty="0" smtClean="0">
                <a:solidFill>
                  <a:srgbClr val="2A00FF"/>
                </a:solidFill>
                <a:latin typeface="Courier New"/>
              </a:rPr>
              <a:t>복사본</a:t>
            </a:r>
            <a:r>
              <a:rPr lang="en-US" altLang="ko-KR" sz="900" b="1" i="1" dirty="0" smtClean="0">
                <a:solidFill>
                  <a:srgbClr val="2A00FF"/>
                </a:solidFill>
                <a:latin typeface="Courier New"/>
              </a:rPr>
              <a:t>(</a:t>
            </a:r>
            <a:r>
              <a:rPr lang="ko-KR" altLang="en-US" sz="900" b="1" i="1" dirty="0" smtClean="0">
                <a:solidFill>
                  <a:srgbClr val="2A00FF"/>
                </a:solidFill>
                <a:latin typeface="Courier New"/>
              </a:rPr>
              <a:t>변경후</a:t>
            </a:r>
            <a:r>
              <a:rPr lang="en-US" altLang="ko-KR" sz="900" b="1" i="1" dirty="0" smtClean="0">
                <a:solidFill>
                  <a:srgbClr val="2A00FF"/>
                </a:solidFill>
                <a:latin typeface="Courier New"/>
              </a:rPr>
              <a:t>)] </a:t>
            </a:r>
            <a:r>
              <a:rPr lang="ko-KR" altLang="en-US" sz="900" b="1" i="1" dirty="0" smtClean="0">
                <a:solidFill>
                  <a:srgbClr val="2A00FF"/>
                </a:solidFill>
                <a:latin typeface="Courier New"/>
              </a:rPr>
              <a:t>이름</a:t>
            </a:r>
            <a:r>
              <a:rPr lang="en-US" altLang="ko-KR" sz="900" b="1" i="1" dirty="0" smtClean="0">
                <a:solidFill>
                  <a:srgbClr val="2A00FF"/>
                </a:solidFill>
                <a:latin typeface="Courier New"/>
              </a:rPr>
              <a:t>: "</a:t>
            </a:r>
            <a:r>
              <a:rPr lang="ko-KR" altLang="en-US" sz="900" b="1" i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900" b="1" i="1" dirty="0" smtClean="0">
                <a:solidFill>
                  <a:srgbClr val="000000"/>
                </a:solidFill>
                <a:latin typeface="Courier New"/>
              </a:rPr>
              <a:t>+ copyPerson.getName()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 + 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" </a:t>
            </a:r>
            <a:r>
              <a:rPr lang="ko-KR" altLang="en-US" sz="1000" b="1" i="1" dirty="0" smtClean="0">
                <a:solidFill>
                  <a:srgbClr val="2A00FF"/>
                </a:solidFill>
                <a:latin typeface="Courier New"/>
              </a:rPr>
              <a:t>자동차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: "</a:t>
            </a:r>
            <a:r>
              <a:rPr lang="ko-KR" altLang="en-US" sz="1000" b="1" i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+ </a:t>
            </a:r>
            <a:r>
              <a:rPr lang="en-US" altLang="ko-KR" sz="1000" b="1" i="1" dirty="0" err="1" smtClean="0">
                <a:solidFill>
                  <a:srgbClr val="000000"/>
                </a:solidFill>
                <a:latin typeface="Courier New"/>
              </a:rPr>
              <a:t>copyPerson.getCar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().getName());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System.</a:t>
            </a:r>
            <a:r>
              <a:rPr lang="en-US" altLang="ko-KR" sz="1000" b="1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.println(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"[</a:t>
            </a:r>
            <a:r>
              <a:rPr lang="ko-KR" altLang="en-US" sz="1000" b="1" i="1" dirty="0" smtClean="0">
                <a:solidFill>
                  <a:srgbClr val="2A00FF"/>
                </a:solidFill>
                <a:latin typeface="Courier New"/>
              </a:rPr>
              <a:t>원본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(</a:t>
            </a:r>
            <a:r>
              <a:rPr lang="ko-KR" altLang="en-US" sz="1000" b="1" i="1" dirty="0" smtClean="0">
                <a:solidFill>
                  <a:srgbClr val="2A00FF"/>
                </a:solidFill>
                <a:latin typeface="Courier New"/>
              </a:rPr>
              <a:t>변경후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)] </a:t>
            </a:r>
            <a:r>
              <a:rPr lang="ko-KR" altLang="en-US" sz="1000" b="1" i="1" dirty="0" smtClean="0">
                <a:solidFill>
                  <a:srgbClr val="2A00FF"/>
                </a:solidFill>
                <a:latin typeface="Courier New"/>
              </a:rPr>
              <a:t>이름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: "</a:t>
            </a:r>
            <a:r>
              <a:rPr lang="ko-KR" altLang="en-US" sz="1000" b="1" i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+ person.getName() + 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" </a:t>
            </a:r>
            <a:r>
              <a:rPr lang="ko-KR" altLang="en-US" sz="1000" b="1" i="1" dirty="0" smtClean="0">
                <a:solidFill>
                  <a:srgbClr val="2A00FF"/>
                </a:solidFill>
                <a:latin typeface="Courier New"/>
              </a:rPr>
              <a:t>자동차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: "</a:t>
            </a:r>
            <a:r>
              <a:rPr lang="ko-KR" altLang="en-US" sz="1000" b="1" i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+ person.getCar().getName());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ko-KR" altLang="en-US" sz="1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381888" y="3429000"/>
            <a:ext cx="1857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③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Person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복사본 속성 변경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2095476" y="2714620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1309658" y="2176153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2" name="구부러진 연결선 32"/>
          <p:cNvCxnSpPr>
            <a:stCxn id="11" idx="3"/>
            <a:endCxn id="10" idx="1"/>
          </p:cNvCxnSpPr>
          <p:nvPr/>
        </p:nvCxnSpPr>
        <p:spPr bwMode="auto">
          <a:xfrm>
            <a:off x="1381096" y="2211872"/>
            <a:ext cx="714380" cy="538467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13" name="직사각형 12"/>
          <p:cNvSpPr/>
          <p:nvPr/>
        </p:nvSpPr>
        <p:spPr bwMode="auto">
          <a:xfrm>
            <a:off x="2024038" y="300037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1309658" y="3286124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5" name="구부러진 연결선 32"/>
          <p:cNvCxnSpPr>
            <a:stCxn id="14" idx="3"/>
            <a:endCxn id="13" idx="1"/>
          </p:cNvCxnSpPr>
          <p:nvPr/>
        </p:nvCxnSpPr>
        <p:spPr bwMode="auto">
          <a:xfrm flipV="1">
            <a:off x="1381096" y="3036091"/>
            <a:ext cx="642942" cy="285752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16" name="왼쪽 중괄호 15"/>
          <p:cNvSpPr/>
          <p:nvPr/>
        </p:nvSpPr>
        <p:spPr bwMode="auto">
          <a:xfrm>
            <a:off x="1978319" y="3643314"/>
            <a:ext cx="117157" cy="428628"/>
          </a:xfrm>
          <a:prstGeom prst="leftBrac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b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21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체" pitchFamily="49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1881162" y="385762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1309658" y="4357694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구부러진 연결선 32"/>
          <p:cNvCxnSpPr>
            <a:stCxn id="18" idx="2"/>
            <a:endCxn id="17" idx="1"/>
          </p:cNvCxnSpPr>
          <p:nvPr/>
        </p:nvCxnSpPr>
        <p:spPr bwMode="auto">
          <a:xfrm rot="5400000" flipH="1" flipV="1">
            <a:off x="1345376" y="3893347"/>
            <a:ext cx="535785" cy="535785"/>
          </a:xfrm>
          <a:prstGeom prst="curvedConnector4">
            <a:avLst>
              <a:gd name="adj1" fmla="val -42666"/>
              <a:gd name="adj2" fmla="val 53333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20" name="오른쪽 중괄호 19"/>
          <p:cNvSpPr/>
          <p:nvPr/>
        </p:nvSpPr>
        <p:spPr bwMode="auto">
          <a:xfrm>
            <a:off x="5524500" y="3429000"/>
            <a:ext cx="142876" cy="357190"/>
          </a:xfrm>
          <a:prstGeom prst="rightBrac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b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21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체" pitchFamily="49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5738814" y="3571876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7381888" y="3571876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3" name="구부러진 연결선 22"/>
          <p:cNvCxnSpPr>
            <a:stCxn id="22" idx="1"/>
            <a:endCxn id="21" idx="3"/>
          </p:cNvCxnSpPr>
          <p:nvPr/>
        </p:nvCxnSpPr>
        <p:spPr bwMode="auto">
          <a:xfrm rot="10800000">
            <a:off x="5810252" y="3607595"/>
            <a:ext cx="1571636" cy="1588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1228" y="4643446"/>
            <a:ext cx="6143625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직사각형 24"/>
          <p:cNvSpPr/>
          <p:nvPr/>
        </p:nvSpPr>
        <p:spPr bwMode="auto">
          <a:xfrm>
            <a:off x="2381228" y="4973741"/>
            <a:ext cx="3214710" cy="214314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2381228" y="5330931"/>
            <a:ext cx="3214710" cy="357190"/>
          </a:xfrm>
          <a:prstGeom prst="rect">
            <a:avLst/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7" name="구부러진 연결선 26"/>
          <p:cNvCxnSpPr>
            <a:stCxn id="25" idx="3"/>
            <a:endCxn id="26" idx="3"/>
          </p:cNvCxnSpPr>
          <p:nvPr/>
        </p:nvCxnSpPr>
        <p:spPr bwMode="auto">
          <a:xfrm>
            <a:off x="5595938" y="5080898"/>
            <a:ext cx="1588" cy="428628"/>
          </a:xfrm>
          <a:prstGeom prst="curvedConnector3">
            <a:avLst>
              <a:gd name="adj1" fmla="val 14395466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6453194" y="5286388"/>
            <a:ext cx="3143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복사본 인스턴스의 속성을 변경하였으나 원본 인스턴스의 속성은 변화가 없다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이는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clone()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메소드를 오버라이드하여 인스턴스를 직접 생성할 수 있도록 했기 때문이다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5810252" y="528638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6381756" y="550070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1" name="구부러진 연결선 30"/>
          <p:cNvCxnSpPr>
            <a:stCxn id="30" idx="1"/>
            <a:endCxn id="29" idx="3"/>
          </p:cNvCxnSpPr>
          <p:nvPr/>
        </p:nvCxnSpPr>
        <p:spPr bwMode="auto">
          <a:xfrm rot="10800000">
            <a:off x="5881690" y="5322107"/>
            <a:ext cx="500066" cy="214314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380964" y="2000240"/>
            <a:ext cx="1714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①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Person </a:t>
            </a:r>
            <a:b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</a:br>
            <a:r>
              <a:rPr lang="ko-KR" altLang="en-US" sz="1200" b="1" dirty="0" err="1" smtClean="0">
                <a:latin typeface="휴먼편지체" pitchFamily="18" charset="-127"/>
                <a:ea typeface="휴먼편지체" pitchFamily="18" charset="-127"/>
              </a:rPr>
              <a:t>인스턴스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 생성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0964" y="3080563"/>
            <a:ext cx="1143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②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Person 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인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/>
            </a:r>
            <a:b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</a:br>
            <a:r>
              <a:rPr lang="ko-KR" altLang="en-US" sz="1200" b="1" dirty="0" err="1" smtClean="0">
                <a:latin typeface="휴먼편지체" pitchFamily="18" charset="-127"/>
                <a:ea typeface="휴먼편지체" pitchFamily="18" charset="-127"/>
              </a:rPr>
              <a:t>스턴스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 복사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0964" y="3929066"/>
            <a:ext cx="178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④ 변경 후 원본과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/>
            </a:r>
            <a:b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</a:b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복사본내용 비교 출력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2.3.4 </a:t>
            </a:r>
            <a:r>
              <a:rPr lang="ko-KR" altLang="en-US" dirty="0" smtClean="0"/>
              <a:t>패턴 소개 </a:t>
            </a:r>
            <a:r>
              <a:rPr lang="en-US" altLang="ko-KR" dirty="0" smtClean="0"/>
              <a:t>– Prototype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(8/11)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TVRemocon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클래스 실행 결과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38220" y="1781096"/>
            <a:ext cx="3714776" cy="1538883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main(String[] args) {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TVRemocon remocon =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TVRemocon();</a:t>
            </a:r>
          </a:p>
          <a:p>
            <a:pPr algn="l"/>
            <a:endParaRPr lang="ko-KR" altLang="en-US" sz="1000" b="1" dirty="0" smtClean="0"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SCompanyTV scompanyTV =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SCompanyTV();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System.</a:t>
            </a:r>
            <a:r>
              <a:rPr lang="en-US" altLang="ko-KR" sz="1000" b="1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.println(</a:t>
            </a:r>
            <a:r>
              <a:rPr lang="en-US" altLang="ko-KR" sz="1000" b="1" i="1" dirty="0" err="1" smtClean="0">
                <a:solidFill>
                  <a:srgbClr val="000000"/>
                </a:solidFill>
                <a:latin typeface="Courier New"/>
              </a:rPr>
              <a:t>scompanyTV.getCompany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() </a:t>
            </a:r>
          </a:p>
          <a:p>
            <a:pPr algn="l"/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                      + 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" TV </a:t>
            </a:r>
            <a:r>
              <a:rPr lang="ko-KR" altLang="en-US" sz="1000" b="1" i="1" dirty="0" smtClean="0">
                <a:solidFill>
                  <a:srgbClr val="2A00FF"/>
                </a:solidFill>
                <a:latin typeface="Courier New"/>
              </a:rPr>
              <a:t>시청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..."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remocon.watchingTV(scompanyTV);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ko-KR" altLang="en-US" sz="1000" b="1" dirty="0"/>
          </a:p>
        </p:txBody>
      </p:sp>
      <p:sp>
        <p:nvSpPr>
          <p:cNvPr id="19" name="직사각형 18"/>
          <p:cNvSpPr/>
          <p:nvPr/>
        </p:nvSpPr>
        <p:spPr>
          <a:xfrm>
            <a:off x="5667376" y="1810744"/>
            <a:ext cx="3643338" cy="1538883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main(String[] args) {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TVRemocon remocon =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TVRemocon();</a:t>
            </a:r>
          </a:p>
          <a:p>
            <a:pPr algn="l"/>
            <a:endParaRPr lang="en-US" altLang="ko-KR" sz="1000" b="1" dirty="0" smtClean="0">
              <a:solidFill>
                <a:srgbClr val="000000"/>
              </a:solidFill>
              <a:latin typeface="Courier New"/>
            </a:endParaRP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LCompanyTV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lcompanyTV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LCompanyTV();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System.</a:t>
            </a:r>
            <a:r>
              <a:rPr lang="en-US" altLang="ko-KR" sz="1000" b="1" i="1" dirty="0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.println(</a:t>
            </a:r>
            <a:r>
              <a:rPr lang="en-US" altLang="ko-KR" sz="1000" b="1" i="1" dirty="0" err="1" smtClean="0">
                <a:solidFill>
                  <a:srgbClr val="000000"/>
                </a:solidFill>
                <a:latin typeface="Courier New"/>
              </a:rPr>
              <a:t>lcompanyTV.getCompany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()</a:t>
            </a:r>
          </a:p>
          <a:p>
            <a:pPr algn="l"/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                      + 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" TV </a:t>
            </a:r>
            <a:r>
              <a:rPr lang="ko-KR" altLang="en-US" sz="1000" b="1" i="1" dirty="0" smtClean="0">
                <a:solidFill>
                  <a:srgbClr val="2A00FF"/>
                </a:solidFill>
                <a:latin typeface="Courier New"/>
              </a:rPr>
              <a:t>시청</a:t>
            </a:r>
            <a:r>
              <a:rPr lang="en-US" altLang="ko-KR" sz="1000" b="1" i="1" dirty="0" smtClean="0">
                <a:solidFill>
                  <a:srgbClr val="2A00FF"/>
                </a:solidFill>
                <a:latin typeface="Courier New"/>
              </a:rPr>
              <a:t>..."</a:t>
            </a:r>
            <a:r>
              <a:rPr lang="en-US" altLang="ko-KR" sz="1000" b="1" i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   remocon.watchingTV(lcompanyTV);</a:t>
            </a:r>
          </a:p>
          <a:p>
            <a:pPr algn="l"/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ko-KR" altLang="en-US" sz="1000" b="1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8246" y="3778272"/>
            <a:ext cx="3714750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27" y="3740172"/>
            <a:ext cx="3743325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이등변 삼각형 24"/>
          <p:cNvSpPr/>
          <p:nvPr/>
        </p:nvSpPr>
        <p:spPr bwMode="auto">
          <a:xfrm rot="10800000">
            <a:off x="2166914" y="3421065"/>
            <a:ext cx="1714512" cy="285752"/>
          </a:xfrm>
          <a:prstGeom prst="triangle">
            <a:avLst/>
          </a:prstGeom>
          <a:gradFill flip="none" rotWithShape="1">
            <a:gsLst>
              <a:gs pos="0">
                <a:srgbClr val="FFFF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99855" tIns="49928" rIns="99855" bIns="49928" anchor="b"/>
          <a:lstStyle/>
          <a:p>
            <a:pPr marL="360363" indent="-360363" defTabSz="1038225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이등변 삼각형 25"/>
          <p:cNvSpPr/>
          <p:nvPr/>
        </p:nvSpPr>
        <p:spPr bwMode="auto">
          <a:xfrm rot="10800000">
            <a:off x="6596071" y="3421064"/>
            <a:ext cx="1714512" cy="285752"/>
          </a:xfrm>
          <a:prstGeom prst="triangle">
            <a:avLst/>
          </a:prstGeom>
          <a:gradFill flip="none" rotWithShape="1">
            <a:gsLst>
              <a:gs pos="0">
                <a:srgbClr val="FFFF0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99855" tIns="49928" rIns="99855" bIns="49928" anchor="b"/>
          <a:lstStyle/>
          <a:p>
            <a:pPr marL="360363" indent="-360363" defTabSz="1038225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1238220" y="5331961"/>
            <a:ext cx="3714776" cy="357190"/>
          </a:xfrm>
          <a:prstGeom prst="rect">
            <a:avLst/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5667376" y="5305066"/>
            <a:ext cx="3714776" cy="357190"/>
          </a:xfrm>
          <a:prstGeom prst="rect">
            <a:avLst/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952864" y="5349891"/>
            <a:ext cx="1143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Shallow Copy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524896" y="5349891"/>
            <a:ext cx="1143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Deep Copy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1.1.3 </a:t>
            </a:r>
            <a:r>
              <a:rPr lang="ko-KR" altLang="en-US" dirty="0" smtClean="0"/>
              <a:t>객체지향 기술의 장점</a:t>
            </a:r>
            <a:r>
              <a:rPr lang="en-US" altLang="ko-KR" dirty="0" smtClean="0"/>
              <a:t>(2/2)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단일 패러다임이 의사소통에 긍정적인 영향을 줄 수 있음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pic>
        <p:nvPicPr>
          <p:cNvPr id="79874" name="Picture 2" descr="http://www.agiledeveloper.com/blog/content/binary/3260585819-project_managemen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38286" y="1306602"/>
            <a:ext cx="7620000" cy="4930788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881162" y="6237390"/>
            <a:ext cx="7358114" cy="46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i="1" dirty="0" smtClean="0">
                <a:latin typeface="맑은 고딕" pitchFamily="50" charset="-127"/>
                <a:ea typeface="맑은 고딕" pitchFamily="50" charset="-127"/>
              </a:rPr>
              <a:t>http://www.agiledeveloper.com/blog/content/binary/3260585819-project_management.jpg10</a:t>
            </a:r>
          </a:p>
          <a:p>
            <a:endParaRPr lang="ko-KR" altLang="en-US" sz="1100" i="1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2.3.4 </a:t>
            </a:r>
            <a:r>
              <a:rPr lang="ko-KR" altLang="en-US" dirty="0" smtClean="0"/>
              <a:t>패턴 소개 </a:t>
            </a:r>
            <a:r>
              <a:rPr lang="en-US" altLang="ko-KR" dirty="0" smtClean="0"/>
              <a:t>– Prototype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(9/11)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적용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>
              <a:buNone/>
            </a:pP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	Prototype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패턴을 쓸 경우는 제품의 생성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합성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표현 방법에 독립적인 제품을 만들고자 할 때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런타임 시 만들 인스턴스의 클래스를 명세할 수 있을 때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클래스 계층도와 병렬성을 갖는 팩토리 클래스의 계층을 피해야 할 경우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클래스의 인스턴스들이 서로 다른 상태 조합 중에 어느 하나를 가질 때 사용한다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이들을 미리 프로토타입으로 초기화해 두고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나중에 이를 복사해서 사용하는 것이 매번 필요한 상태 조합의 값들을 수동적으로 초기화하는 것보다 편한 경우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2.3.4 </a:t>
            </a:r>
            <a:r>
              <a:rPr lang="ko-KR" altLang="en-US" dirty="0" smtClean="0"/>
              <a:t>패턴 소개 </a:t>
            </a:r>
            <a:r>
              <a:rPr lang="en-US" altLang="ko-KR" dirty="0" smtClean="0"/>
              <a:t>– Prototype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(10/11)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클래스 구조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2024038" y="2357430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Client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2024038" y="2714620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2024038" y="2786058"/>
            <a:ext cx="1785950" cy="28575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operation()</a:t>
            </a:r>
            <a:r>
              <a:rPr kumimoji="1" lang="en-US" altLang="ko-KR" sz="10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: void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2952731" y="2786058"/>
            <a:ext cx="178595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5310186" y="2357430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Prototype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5310186" y="2714620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5310186" y="2786058"/>
            <a:ext cx="1785950" cy="28575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clone() : Prototype</a:t>
            </a:r>
            <a:endParaRPr kumimoji="1" lang="ko-KR" altLang="en-US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6238879" y="2786058"/>
            <a:ext cx="178595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4" name="꺾인 연결선 13"/>
          <p:cNvCxnSpPr>
            <a:stCxn id="6" idx="3"/>
            <a:endCxn id="10" idx="1"/>
          </p:cNvCxnSpPr>
          <p:nvPr/>
        </p:nvCxnSpPr>
        <p:spPr bwMode="auto">
          <a:xfrm>
            <a:off x="3809988" y="2750339"/>
            <a:ext cx="1500198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 w="med" len="med"/>
          </a:ln>
          <a:effectLst/>
        </p:spPr>
      </p:cxnSp>
      <p:sp>
        <p:nvSpPr>
          <p:cNvPr id="59" name="직사각형 58"/>
          <p:cNvSpPr/>
          <p:nvPr/>
        </p:nvSpPr>
        <p:spPr bwMode="auto">
          <a:xfrm>
            <a:off x="3738550" y="4214820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ConcretePrototype1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3738550" y="4572010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3738550" y="4643447"/>
            <a:ext cx="1785950" cy="28575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clone() : Prototype</a:t>
            </a:r>
            <a:endParaRPr kumimoji="1" lang="ko-KR" altLang="en-US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직사각형 61"/>
          <p:cNvSpPr/>
          <p:nvPr/>
        </p:nvSpPr>
        <p:spPr bwMode="auto">
          <a:xfrm>
            <a:off x="6881822" y="4214820"/>
            <a:ext cx="178595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ConcretePrototype2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직사각형 62"/>
          <p:cNvSpPr/>
          <p:nvPr/>
        </p:nvSpPr>
        <p:spPr bwMode="auto">
          <a:xfrm>
            <a:off x="6881822" y="4572010"/>
            <a:ext cx="1785950" cy="71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직사각형 63"/>
          <p:cNvSpPr/>
          <p:nvPr/>
        </p:nvSpPr>
        <p:spPr bwMode="auto">
          <a:xfrm>
            <a:off x="6881822" y="4643447"/>
            <a:ext cx="1785950" cy="28575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lvl="0" indent="-360363" algn="l" defTabSz="1038225">
              <a:buClr>
                <a:srgbClr val="333333"/>
              </a:buClr>
            </a:pPr>
            <a:r>
              <a:rPr lang="en-US" altLang="ko-KR" sz="1000" b="1" dirty="0" smtClean="0">
                <a:solidFill>
                  <a:srgbClr val="333333"/>
                </a:solidFill>
                <a:latin typeface="맑은 고딕" pitchFamily="50" charset="-127"/>
                <a:ea typeface="맑은 고딕" pitchFamily="50" charset="-127"/>
              </a:rPr>
              <a:t>+clone() : Prototype</a:t>
            </a:r>
            <a:endParaRPr lang="ko-KR" altLang="en-US" sz="1000" b="1" dirty="0" smtClean="0">
              <a:solidFill>
                <a:srgbClr val="333333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5" name="꺾인 연결선 64"/>
          <p:cNvCxnSpPr>
            <a:stCxn id="59" idx="0"/>
            <a:endCxn id="11" idx="2"/>
          </p:cNvCxnSpPr>
          <p:nvPr/>
        </p:nvCxnSpPr>
        <p:spPr bwMode="auto">
          <a:xfrm rot="5400000" flipH="1" flipV="1">
            <a:off x="4845838" y="2857497"/>
            <a:ext cx="1143010" cy="1571636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6" name="꺾인 연결선 65"/>
          <p:cNvCxnSpPr>
            <a:stCxn id="62" idx="0"/>
            <a:endCxn id="11" idx="2"/>
          </p:cNvCxnSpPr>
          <p:nvPr/>
        </p:nvCxnSpPr>
        <p:spPr bwMode="auto">
          <a:xfrm rot="16200000" flipV="1">
            <a:off x="6417474" y="2857497"/>
            <a:ext cx="1143010" cy="1571636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7" name="이등변 삼각형 66"/>
          <p:cNvSpPr/>
          <p:nvPr/>
        </p:nvSpPr>
        <p:spPr bwMode="auto">
          <a:xfrm>
            <a:off x="6024566" y="3071810"/>
            <a:ext cx="357190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2.3.4 </a:t>
            </a:r>
            <a:r>
              <a:rPr lang="ko-KR" altLang="en-US" dirty="0" smtClean="0"/>
              <a:t>패턴 소개 </a:t>
            </a:r>
            <a:r>
              <a:rPr lang="en-US" altLang="ko-KR" dirty="0" smtClean="0"/>
              <a:t>– Prototype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(11/11)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Sequence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1666848" y="1857364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: Client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4881558" y="1857364"/>
            <a:ext cx="1571636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original : Prototype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7810516" y="3286124"/>
            <a:ext cx="1571636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cloned : Prototype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2238352" y="4857760"/>
            <a:ext cx="285752" cy="142876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1" name="꺾인 연결선 20"/>
          <p:cNvCxnSpPr>
            <a:stCxn id="16" idx="2"/>
            <a:endCxn id="19" idx="0"/>
          </p:cNvCxnSpPr>
          <p:nvPr/>
        </p:nvCxnSpPr>
        <p:spPr bwMode="auto">
          <a:xfrm rot="5400000">
            <a:off x="1059625" y="3536157"/>
            <a:ext cx="2643206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직사각형 23"/>
          <p:cNvSpPr/>
          <p:nvPr/>
        </p:nvSpPr>
        <p:spPr bwMode="auto">
          <a:xfrm>
            <a:off x="5524500" y="4856966"/>
            <a:ext cx="285752" cy="142876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5" name="꺾인 연결선 24"/>
          <p:cNvCxnSpPr>
            <a:stCxn id="17" idx="2"/>
            <a:endCxn id="24" idx="0"/>
          </p:cNvCxnSpPr>
          <p:nvPr/>
        </p:nvCxnSpPr>
        <p:spPr bwMode="auto">
          <a:xfrm rot="5400000">
            <a:off x="4346170" y="3535760"/>
            <a:ext cx="2642412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직사각형 26"/>
          <p:cNvSpPr/>
          <p:nvPr/>
        </p:nvSpPr>
        <p:spPr bwMode="auto">
          <a:xfrm>
            <a:off x="8453458" y="4856172"/>
            <a:ext cx="285752" cy="142876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8" name="꺾인 연결선 27"/>
          <p:cNvCxnSpPr>
            <a:stCxn id="18" idx="2"/>
            <a:endCxn id="27" idx="0"/>
          </p:cNvCxnSpPr>
          <p:nvPr/>
        </p:nvCxnSpPr>
        <p:spPr bwMode="auto">
          <a:xfrm rot="5400000">
            <a:off x="7989905" y="4249743"/>
            <a:ext cx="1212858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직사각형 29"/>
          <p:cNvSpPr/>
          <p:nvPr/>
        </p:nvSpPr>
        <p:spPr bwMode="auto">
          <a:xfrm>
            <a:off x="2309790" y="2500306"/>
            <a:ext cx="142876" cy="221457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2381228" y="2714620"/>
            <a:ext cx="142876" cy="192882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2309790" y="2500306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2381228" y="2714620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6" name="꺾인 연결선 35"/>
          <p:cNvCxnSpPr>
            <a:stCxn id="33" idx="3"/>
            <a:endCxn id="34" idx="3"/>
          </p:cNvCxnSpPr>
          <p:nvPr/>
        </p:nvCxnSpPr>
        <p:spPr bwMode="auto">
          <a:xfrm>
            <a:off x="2462190" y="2566982"/>
            <a:ext cx="71438" cy="214314"/>
          </a:xfrm>
          <a:prstGeom prst="bentConnector3">
            <a:avLst>
              <a:gd name="adj1" fmla="val 733722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39" name="직사각형 38"/>
          <p:cNvSpPr/>
          <p:nvPr/>
        </p:nvSpPr>
        <p:spPr bwMode="auto">
          <a:xfrm>
            <a:off x="2381228" y="2928934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5586414" y="2928934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2" name="꺾인 연결선 41"/>
          <p:cNvCxnSpPr>
            <a:stCxn id="39" idx="3"/>
            <a:endCxn id="40" idx="1"/>
          </p:cNvCxnSpPr>
          <p:nvPr/>
        </p:nvCxnSpPr>
        <p:spPr bwMode="auto">
          <a:xfrm>
            <a:off x="2533628" y="2995610"/>
            <a:ext cx="3052786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43" name="직사각형 42"/>
          <p:cNvSpPr/>
          <p:nvPr/>
        </p:nvSpPr>
        <p:spPr bwMode="auto">
          <a:xfrm>
            <a:off x="5595938" y="3000372"/>
            <a:ext cx="142876" cy="150019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095608" y="2786058"/>
            <a:ext cx="17812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cloned = orignal.clone();</a:t>
            </a:r>
            <a:endParaRPr lang="ko-KR" altLang="en-US" sz="1000" b="1" dirty="0"/>
          </a:p>
        </p:txBody>
      </p:sp>
      <p:sp>
        <p:nvSpPr>
          <p:cNvPr id="45" name="직사각형 44"/>
          <p:cNvSpPr/>
          <p:nvPr/>
        </p:nvSpPr>
        <p:spPr bwMode="auto">
          <a:xfrm>
            <a:off x="5586414" y="3393699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직사각형 45"/>
          <p:cNvSpPr/>
          <p:nvPr/>
        </p:nvSpPr>
        <p:spPr bwMode="auto">
          <a:xfrm>
            <a:off x="7872430" y="3393699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7" name="꺾인 연결선 46"/>
          <p:cNvCxnSpPr>
            <a:stCxn id="45" idx="3"/>
            <a:endCxn id="46" idx="1"/>
          </p:cNvCxnSpPr>
          <p:nvPr/>
        </p:nvCxnSpPr>
        <p:spPr bwMode="auto">
          <a:xfrm>
            <a:off x="5738814" y="3460375"/>
            <a:ext cx="2133616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48" name="TextBox 47"/>
          <p:cNvSpPr txBox="1"/>
          <p:nvPr/>
        </p:nvSpPr>
        <p:spPr>
          <a:xfrm>
            <a:off x="6343590" y="3214686"/>
            <a:ext cx="591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create</a:t>
            </a:r>
            <a:endParaRPr lang="ko-KR" altLang="en-US" sz="1000" b="1" dirty="0"/>
          </a:p>
        </p:txBody>
      </p:sp>
      <p:sp>
        <p:nvSpPr>
          <p:cNvPr id="49" name="직사각형 48"/>
          <p:cNvSpPr/>
          <p:nvPr/>
        </p:nvSpPr>
        <p:spPr bwMode="auto">
          <a:xfrm>
            <a:off x="5595938" y="3929066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직사각형 49"/>
          <p:cNvSpPr/>
          <p:nvPr/>
        </p:nvSpPr>
        <p:spPr bwMode="auto">
          <a:xfrm>
            <a:off x="8515372" y="3929066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1" name="꺾인 연결선 50"/>
          <p:cNvCxnSpPr>
            <a:stCxn id="49" idx="3"/>
            <a:endCxn id="50" idx="1"/>
          </p:cNvCxnSpPr>
          <p:nvPr/>
        </p:nvCxnSpPr>
        <p:spPr bwMode="auto">
          <a:xfrm>
            <a:off x="5748338" y="3995742"/>
            <a:ext cx="2767034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52" name="직사각형 51"/>
          <p:cNvSpPr/>
          <p:nvPr/>
        </p:nvSpPr>
        <p:spPr bwMode="auto">
          <a:xfrm>
            <a:off x="8524896" y="4000504"/>
            <a:ext cx="142876" cy="28575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379481" y="3785060"/>
            <a:ext cx="11576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copy attributes</a:t>
            </a:r>
            <a:endParaRPr lang="ko-KR" altLang="en-US" sz="1000" b="1" dirty="0"/>
          </a:p>
        </p:txBody>
      </p:sp>
      <p:sp>
        <p:nvSpPr>
          <p:cNvPr id="54" name="직사각형 53"/>
          <p:cNvSpPr/>
          <p:nvPr/>
        </p:nvSpPr>
        <p:spPr bwMode="auto">
          <a:xfrm>
            <a:off x="2381228" y="4438656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5586414" y="4438656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6" name="꺾인 연결선 55"/>
          <p:cNvCxnSpPr>
            <a:stCxn id="54" idx="3"/>
            <a:endCxn id="55" idx="1"/>
          </p:cNvCxnSpPr>
          <p:nvPr/>
        </p:nvCxnSpPr>
        <p:spPr bwMode="auto">
          <a:xfrm>
            <a:off x="2533628" y="4505332"/>
            <a:ext cx="3052786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arrow" w="med" len="med"/>
            <a:tailEnd type="non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2.4 Builder </a:t>
            </a:r>
            <a:r>
              <a:rPr lang="ko-KR" altLang="en-US" dirty="0" smtClean="0"/>
              <a:t>패턴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1652633" y="836640"/>
            <a:ext cx="9272617" cy="152063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2.4.1 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상황이해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2.4.2 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솔루션 찾기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2.4.3 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솔루션 발표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2.4.4 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패턴 소개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77" y="836613"/>
            <a:ext cx="1395384" cy="5688817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2.4.1 </a:t>
            </a:r>
            <a:r>
              <a:rPr lang="ko-KR" altLang="en-US" dirty="0" smtClean="0"/>
              <a:t>상황이해</a:t>
            </a:r>
            <a:r>
              <a:rPr lang="en-US" altLang="ko-KR" dirty="0" smtClean="0"/>
              <a:t>(1/5)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Problem  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제시</a:t>
            </a:r>
            <a:endParaRPr lang="en-US" altLang="ko-KR" sz="1800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>
              <a:buNone/>
            </a:pP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	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식당은 운영하는 </a:t>
            </a: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A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씨는 매일 식단을 바꾸고 이를 출력하는 프로그램을 만들었다</a:t>
            </a: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 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최근 </a:t>
            </a:r>
            <a:r>
              <a:rPr lang="ko-KR" altLang="en-US" sz="1800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웹페이지를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통해 식단을 확인하려는 사람들이 많아져서 식단을 텍스트 포맷으로 뿐만 아니라 </a:t>
            </a:r>
            <a:r>
              <a:rPr lang="en-US" altLang="ko-KR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HTML </a:t>
            </a:r>
            <a:r>
              <a:rPr lang="ko-KR" altLang="en-US" sz="1800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포맷으로도 만들기로 하고 현재 프로그램을 확장하려고 한다</a:t>
            </a:r>
            <a:endParaRPr lang="ko-KR" altLang="en-US" sz="1800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23906" y="2928934"/>
            <a:ext cx="3143272" cy="2936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ko-KR" sz="1200" b="1" dirty="0" smtClean="0">
                <a:solidFill>
                  <a:schemeClr val="tx1"/>
                </a:solidFill>
                <a:latin typeface="Courier New"/>
              </a:rPr>
              <a:t>==========================</a:t>
            </a:r>
          </a:p>
          <a:p>
            <a:pPr algn="l"/>
            <a:r>
              <a:rPr lang="en-US" altLang="ko-KR" sz="1200" b="1" dirty="0" smtClean="0">
                <a:solidFill>
                  <a:schemeClr val="tx1"/>
                </a:solidFill>
                <a:latin typeface="Courier New"/>
              </a:rPr>
              <a:t>『11</a:t>
            </a:r>
            <a:r>
              <a:rPr lang="ko-KR" altLang="en-US" sz="1200" b="1" dirty="0" smtClean="0">
                <a:solidFill>
                  <a:schemeClr val="tx1"/>
                </a:solidFill>
                <a:latin typeface="Courier New"/>
              </a:rPr>
              <a:t>월 </a:t>
            </a:r>
            <a:r>
              <a:rPr lang="en-US" altLang="ko-KR" sz="1200" b="1" dirty="0" smtClean="0">
                <a:solidFill>
                  <a:schemeClr val="tx1"/>
                </a:solidFill>
                <a:latin typeface="Courier New"/>
              </a:rPr>
              <a:t>27</a:t>
            </a:r>
            <a:r>
              <a:rPr lang="ko-KR" altLang="en-US" sz="1200" b="1" dirty="0" smtClean="0">
                <a:solidFill>
                  <a:schemeClr val="tx1"/>
                </a:solidFill>
                <a:latin typeface="Courier New"/>
              </a:rPr>
              <a:t>일 식단</a:t>
            </a:r>
            <a:r>
              <a:rPr lang="en-US" altLang="ko-KR" sz="1200" b="1" dirty="0" smtClean="0">
                <a:solidFill>
                  <a:schemeClr val="tx1"/>
                </a:solidFill>
                <a:latin typeface="Courier New"/>
              </a:rPr>
              <a:t>』</a:t>
            </a:r>
          </a:p>
          <a:p>
            <a:pPr algn="l"/>
            <a:endParaRPr lang="en-US" altLang="ko-KR" sz="1200" b="1" dirty="0" smtClean="0">
              <a:solidFill>
                <a:schemeClr val="tx1"/>
              </a:solidFill>
              <a:latin typeface="Courier New"/>
            </a:endParaRPr>
          </a:p>
          <a:p>
            <a:pPr algn="l"/>
            <a:r>
              <a:rPr lang="ko-KR" altLang="en-US" sz="1200" b="1" dirty="0" smtClean="0">
                <a:solidFill>
                  <a:schemeClr val="tx1"/>
                </a:solidFill>
                <a:latin typeface="Courier New"/>
              </a:rPr>
              <a:t>■ 아침식단</a:t>
            </a:r>
          </a:p>
          <a:p>
            <a:pPr algn="l"/>
            <a:r>
              <a:rPr lang="en-US" altLang="ko-KR" sz="1200" b="1" dirty="0" smtClean="0">
                <a:solidFill>
                  <a:schemeClr val="tx1"/>
                </a:solidFill>
                <a:latin typeface="Courier New"/>
              </a:rPr>
              <a:t>-</a:t>
            </a:r>
            <a:r>
              <a:rPr lang="ko-KR" altLang="en-US" sz="1200" b="1" dirty="0" smtClean="0">
                <a:solidFill>
                  <a:schemeClr val="tx1"/>
                </a:solidFill>
                <a:latin typeface="Courier New"/>
              </a:rPr>
              <a:t>토스트</a:t>
            </a:r>
          </a:p>
          <a:p>
            <a:pPr algn="l"/>
            <a:r>
              <a:rPr lang="en-US" altLang="ko-KR" sz="1200" b="1" dirty="0" smtClean="0">
                <a:solidFill>
                  <a:schemeClr val="tx1"/>
                </a:solidFill>
                <a:latin typeface="Courier New"/>
              </a:rPr>
              <a:t>-</a:t>
            </a:r>
            <a:r>
              <a:rPr lang="ko-KR" altLang="en-US" sz="1200" b="1" dirty="0" err="1" smtClean="0">
                <a:solidFill>
                  <a:schemeClr val="tx1"/>
                </a:solidFill>
                <a:latin typeface="Courier New"/>
              </a:rPr>
              <a:t>유우</a:t>
            </a:r>
            <a:endParaRPr lang="ko-KR" altLang="en-US" sz="1200" b="1" dirty="0" smtClean="0">
              <a:solidFill>
                <a:schemeClr val="tx1"/>
              </a:solidFill>
              <a:latin typeface="Courier New"/>
            </a:endParaRPr>
          </a:p>
          <a:p>
            <a:pPr algn="l"/>
            <a:r>
              <a:rPr lang="en-US" altLang="ko-KR" sz="1200" b="1" dirty="0" smtClean="0">
                <a:solidFill>
                  <a:schemeClr val="tx1"/>
                </a:solidFill>
                <a:latin typeface="Courier New"/>
              </a:rPr>
              <a:t>-</a:t>
            </a:r>
            <a:r>
              <a:rPr lang="ko-KR" altLang="en-US" sz="1200" b="1" dirty="0" smtClean="0">
                <a:solidFill>
                  <a:schemeClr val="tx1"/>
                </a:solidFill>
                <a:latin typeface="Courier New"/>
              </a:rPr>
              <a:t>달걀</a:t>
            </a:r>
          </a:p>
          <a:p>
            <a:pPr algn="l"/>
            <a:endParaRPr lang="ko-KR" altLang="en-US" sz="1200" b="1" dirty="0" smtClean="0">
              <a:solidFill>
                <a:schemeClr val="tx1"/>
              </a:solidFill>
              <a:latin typeface="Courier New"/>
            </a:endParaRPr>
          </a:p>
          <a:p>
            <a:pPr algn="l"/>
            <a:r>
              <a:rPr lang="ko-KR" altLang="en-US" sz="1200" b="1" dirty="0" smtClean="0">
                <a:solidFill>
                  <a:schemeClr val="tx1"/>
                </a:solidFill>
                <a:latin typeface="Courier New"/>
              </a:rPr>
              <a:t>■ 점심식단</a:t>
            </a:r>
          </a:p>
          <a:p>
            <a:pPr algn="l"/>
            <a:r>
              <a:rPr lang="en-US" altLang="ko-KR" sz="1200" b="1" dirty="0" smtClean="0">
                <a:solidFill>
                  <a:schemeClr val="tx1"/>
                </a:solidFill>
                <a:latin typeface="Courier New"/>
              </a:rPr>
              <a:t>-</a:t>
            </a:r>
            <a:r>
              <a:rPr lang="ko-KR" altLang="en-US" sz="1200" b="1" dirty="0" err="1" smtClean="0">
                <a:solidFill>
                  <a:schemeClr val="tx1"/>
                </a:solidFill>
                <a:latin typeface="Courier New"/>
              </a:rPr>
              <a:t>된장찌게</a:t>
            </a:r>
            <a:endParaRPr lang="ko-KR" altLang="en-US" sz="1200" b="1" dirty="0" smtClean="0">
              <a:solidFill>
                <a:schemeClr val="tx1"/>
              </a:solidFill>
              <a:latin typeface="Courier New"/>
            </a:endParaRPr>
          </a:p>
          <a:p>
            <a:pPr algn="l"/>
            <a:r>
              <a:rPr lang="en-US" altLang="ko-KR" sz="1200" b="1" dirty="0" smtClean="0">
                <a:solidFill>
                  <a:schemeClr val="tx1"/>
                </a:solidFill>
                <a:latin typeface="Courier New"/>
              </a:rPr>
              <a:t>-</a:t>
            </a:r>
            <a:r>
              <a:rPr lang="ko-KR" altLang="en-US" sz="1200" b="1" dirty="0" smtClean="0">
                <a:solidFill>
                  <a:schemeClr val="tx1"/>
                </a:solidFill>
                <a:latin typeface="Courier New"/>
              </a:rPr>
              <a:t>김치</a:t>
            </a:r>
          </a:p>
          <a:p>
            <a:pPr algn="l"/>
            <a:r>
              <a:rPr lang="en-US" altLang="ko-KR" sz="1200" b="1" dirty="0" smtClean="0">
                <a:solidFill>
                  <a:schemeClr val="tx1"/>
                </a:solidFill>
                <a:latin typeface="Courier New"/>
              </a:rPr>
              <a:t>-</a:t>
            </a:r>
            <a:r>
              <a:rPr lang="ko-KR" altLang="en-US" sz="1200" b="1" dirty="0" smtClean="0">
                <a:solidFill>
                  <a:schemeClr val="tx1"/>
                </a:solidFill>
                <a:latin typeface="Courier New"/>
              </a:rPr>
              <a:t>고등어 조림</a:t>
            </a:r>
            <a:endParaRPr lang="en-US" altLang="ko-KR" sz="1200" b="1" dirty="0" smtClean="0">
              <a:solidFill>
                <a:schemeClr val="tx1"/>
              </a:solidFill>
              <a:latin typeface="Courier New"/>
            </a:endParaRPr>
          </a:p>
          <a:p>
            <a:pPr algn="l"/>
            <a:r>
              <a:rPr lang="en-US" altLang="ko-KR" sz="1200" b="1" dirty="0" smtClean="0">
                <a:solidFill>
                  <a:schemeClr val="tx1"/>
                </a:solidFill>
                <a:latin typeface="Courier New"/>
              </a:rPr>
              <a:t>==========================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53062" y="2857496"/>
            <a:ext cx="3862381" cy="3178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2.4.1 </a:t>
            </a:r>
            <a:r>
              <a:rPr lang="ko-KR" altLang="en-US" dirty="0" smtClean="0"/>
              <a:t>상황이해 </a:t>
            </a:r>
            <a:r>
              <a:rPr lang="en-US" altLang="ko-KR" dirty="0" smtClean="0"/>
              <a:t>2/5)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현재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Model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식단의 구조는 제목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(title),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소제목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(string),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식단아이템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(item)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으로 구성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en-US" altLang="ko-KR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TodayMenu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는 이를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private </a:t>
            </a:r>
            <a:r>
              <a:rPr lang="ko-KR" altLang="en-US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메소드로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나눠서 구현함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49584" y="2686036"/>
            <a:ext cx="6054504" cy="2171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2.4.1 </a:t>
            </a:r>
            <a:r>
              <a:rPr lang="ko-KR" altLang="en-US" dirty="0" smtClean="0"/>
              <a:t>상황이해</a:t>
            </a:r>
            <a:r>
              <a:rPr lang="en-US" altLang="ko-KR" dirty="0" smtClean="0"/>
              <a:t>(3/5)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err="1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TodayMenu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소스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66782" y="1571612"/>
            <a:ext cx="8715436" cy="44442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StringBuilder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0000C0"/>
                </a:solidFill>
                <a:latin typeface="Courier New"/>
              </a:rPr>
              <a:t>buffer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StringBuilder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String construct() {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makeTitle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"11</a:t>
            </a:r>
            <a:r>
              <a:rPr lang="ko-KR" altLang="en-US" sz="1400" b="1" dirty="0" smtClean="0">
                <a:solidFill>
                  <a:srgbClr val="2A00FF"/>
                </a:solidFill>
                <a:latin typeface="Courier New"/>
              </a:rPr>
              <a:t>월 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27</a:t>
            </a:r>
            <a:r>
              <a:rPr lang="ko-KR" altLang="en-US" sz="1400" b="1" dirty="0" smtClean="0">
                <a:solidFill>
                  <a:srgbClr val="2A00FF"/>
                </a:solidFill>
                <a:latin typeface="Courier New"/>
              </a:rPr>
              <a:t>일 식단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makeString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400" b="1" dirty="0" smtClean="0">
                <a:solidFill>
                  <a:srgbClr val="2A00FF"/>
                </a:solidFill>
                <a:latin typeface="Courier New"/>
              </a:rPr>
              <a:t>아침식단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makeItems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String[]{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400" b="1" dirty="0" smtClean="0">
                <a:solidFill>
                  <a:srgbClr val="2A00FF"/>
                </a:solidFill>
                <a:latin typeface="Courier New"/>
              </a:rPr>
              <a:t>토스트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“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,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400" b="1" dirty="0" err="1" smtClean="0">
                <a:solidFill>
                  <a:srgbClr val="2A00FF"/>
                </a:solidFill>
                <a:latin typeface="Courier New"/>
              </a:rPr>
              <a:t>유우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“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,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400" b="1" dirty="0" smtClean="0">
                <a:solidFill>
                  <a:srgbClr val="2A00FF"/>
                </a:solidFill>
                <a:latin typeface="Courier New"/>
              </a:rPr>
              <a:t>달걀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”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});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makeString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400" b="1" dirty="0" smtClean="0">
                <a:solidFill>
                  <a:srgbClr val="2A00FF"/>
                </a:solidFill>
                <a:latin typeface="Courier New"/>
              </a:rPr>
              <a:t>점심식단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makeItems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String[] {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400" b="1" dirty="0" err="1" smtClean="0">
                <a:solidFill>
                  <a:srgbClr val="2A00FF"/>
                </a:solidFill>
                <a:latin typeface="Courier New"/>
              </a:rPr>
              <a:t>된장찌게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“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,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400" b="1" dirty="0" smtClean="0">
                <a:solidFill>
                  <a:srgbClr val="2A00FF"/>
                </a:solidFill>
                <a:latin typeface="Courier New"/>
              </a:rPr>
              <a:t>김치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“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,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400" b="1" dirty="0" smtClean="0">
                <a:solidFill>
                  <a:srgbClr val="2A00FF"/>
                </a:solidFill>
                <a:latin typeface="Courier New"/>
              </a:rPr>
              <a:t>고등어 조림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”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});</a:t>
            </a:r>
          </a:p>
          <a:p>
            <a:pPr algn="l"/>
            <a:r>
              <a:rPr lang="en-US" altLang="ko-KR" sz="1400" b="1" dirty="0" smtClean="0">
                <a:solidFill>
                  <a:srgbClr val="0000C0"/>
                </a:solidFill>
                <a:latin typeface="Courier New"/>
              </a:rPr>
              <a:t>  </a:t>
            </a:r>
            <a:r>
              <a:rPr lang="en-US" altLang="ko-KR" sz="1400" b="1" dirty="0" err="1" smtClean="0">
                <a:solidFill>
                  <a:srgbClr val="0000C0"/>
                </a:solidFill>
                <a:latin typeface="Courier New"/>
              </a:rPr>
              <a:t>buffer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.append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"==========================\n"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return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err="1" smtClean="0">
                <a:solidFill>
                  <a:srgbClr val="0000C0"/>
                </a:solidFill>
                <a:latin typeface="Courier New"/>
              </a:rPr>
              <a:t>buffer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.toString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makeTitle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(String title) {</a:t>
            </a:r>
            <a:r>
              <a:rPr lang="en-US" altLang="ko-KR" sz="1400" b="1" dirty="0" smtClean="0">
                <a:solidFill>
                  <a:schemeClr val="tx1"/>
                </a:solidFill>
                <a:latin typeface="Courier New"/>
              </a:rPr>
              <a:t>...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makeString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(String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str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) {</a:t>
            </a:r>
            <a:r>
              <a:rPr lang="en-US" altLang="ko-KR" sz="1400" b="1" dirty="0" smtClean="0">
                <a:solidFill>
                  <a:srgbClr val="0000C0"/>
                </a:solidFill>
                <a:latin typeface="Courier New"/>
              </a:rPr>
              <a:t>...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makeItems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(String[] items) {</a:t>
            </a:r>
            <a:endParaRPr lang="en-US" altLang="ko-KR" sz="1400" b="1" dirty="0" smtClean="0">
              <a:solidFill>
                <a:schemeClr val="tx1"/>
              </a:solidFill>
              <a:latin typeface="Courier New"/>
            </a:endParaRPr>
          </a:p>
          <a:p>
            <a:pPr algn="l"/>
            <a:r>
              <a:rPr lang="nn-NO" altLang="ko-KR" sz="1400" b="1" dirty="0" smtClean="0">
                <a:solidFill>
                  <a:srgbClr val="7F0055"/>
                </a:solidFill>
                <a:latin typeface="Courier New"/>
              </a:rPr>
              <a:t>  for</a:t>
            </a:r>
            <a:r>
              <a:rPr lang="nn-NO" altLang="ko-KR" sz="1400" b="1" dirty="0" smtClean="0">
                <a:solidFill>
                  <a:srgbClr val="000000"/>
                </a:solidFill>
                <a:latin typeface="Courier New"/>
              </a:rPr>
              <a:t> (</a:t>
            </a:r>
            <a:r>
              <a:rPr lang="nn-NO" altLang="ko-KR" sz="1400" b="1" dirty="0" smtClean="0">
                <a:solidFill>
                  <a:srgbClr val="7F0055"/>
                </a:solidFill>
                <a:latin typeface="Courier New"/>
              </a:rPr>
              <a:t>int</a:t>
            </a:r>
            <a:r>
              <a:rPr lang="nn-NO" altLang="ko-KR" sz="1400" b="1" dirty="0" smtClean="0">
                <a:solidFill>
                  <a:srgbClr val="000000"/>
                </a:solidFill>
                <a:latin typeface="Courier New"/>
              </a:rPr>
              <a:t> i = 0; i &lt; items.</a:t>
            </a:r>
            <a:r>
              <a:rPr lang="nn-NO" altLang="ko-KR" sz="1400" b="1" dirty="0" smtClean="0">
                <a:solidFill>
                  <a:srgbClr val="0000C0"/>
                </a:solidFill>
                <a:latin typeface="Courier New"/>
              </a:rPr>
              <a:t>length</a:t>
            </a:r>
            <a:r>
              <a:rPr lang="nn-NO" altLang="ko-KR" sz="1400" b="1" dirty="0" smtClean="0">
                <a:solidFill>
                  <a:srgbClr val="000000"/>
                </a:solidFill>
                <a:latin typeface="Courier New"/>
              </a:rPr>
              <a:t>; i++) {</a:t>
            </a:r>
          </a:p>
          <a:p>
            <a:pPr algn="l"/>
            <a:r>
              <a:rPr lang="en-US" altLang="ko-KR" sz="1400" b="1" dirty="0" smtClean="0">
                <a:solidFill>
                  <a:srgbClr val="0000C0"/>
                </a:solidFill>
                <a:latin typeface="Courier New"/>
              </a:rPr>
              <a:t>    </a:t>
            </a:r>
            <a:r>
              <a:rPr lang="en-US" altLang="ko-KR" sz="1400" b="1" dirty="0" err="1" smtClean="0">
                <a:solidFill>
                  <a:srgbClr val="0000C0"/>
                </a:solidFill>
                <a:latin typeface="Courier New"/>
              </a:rPr>
              <a:t>buffer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.append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"-"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+ items[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i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] + </a:t>
            </a:r>
            <a:r>
              <a:rPr lang="en-US" altLang="ko-KR" sz="1400" b="1" dirty="0" smtClean="0">
                <a:solidFill>
                  <a:srgbClr val="2A00FF"/>
                </a:solidFill>
                <a:latin typeface="Courier New"/>
              </a:rPr>
              <a:t>"\n"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ko-KR" altLang="en-US" sz="1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2.4.1 </a:t>
            </a:r>
            <a:r>
              <a:rPr lang="ko-KR" altLang="en-US" dirty="0" smtClean="0"/>
              <a:t>상황이해</a:t>
            </a:r>
            <a:r>
              <a:rPr lang="en-US" altLang="ko-KR" dirty="0" smtClean="0"/>
              <a:t>(4/5)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Client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소스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66782" y="1571612"/>
            <a:ext cx="8715436" cy="185897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class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Client {</a:t>
            </a:r>
          </a:p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  public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main(String[]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args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TodayMenu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todayMenu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TodayMenu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 String result =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todayMenu.construct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altLang="ko-KR" sz="1400" b="1" i="1" dirty="0" err="1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400" b="1" i="1" dirty="0" err="1" smtClean="0">
                <a:solidFill>
                  <a:srgbClr val="000000"/>
                </a:solidFill>
                <a:latin typeface="Courier New"/>
              </a:rPr>
              <a:t>.println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(result);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}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}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2.4.1 </a:t>
            </a:r>
            <a:r>
              <a:rPr lang="ko-KR" altLang="en-US" dirty="0" smtClean="0"/>
              <a:t>상황이해</a:t>
            </a:r>
            <a:r>
              <a:rPr lang="en-US" altLang="ko-KR" dirty="0" smtClean="0"/>
              <a:t>(5/5)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Client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클래스 실행 결과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2975" y="1714488"/>
            <a:ext cx="9163050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2.4.2 </a:t>
            </a:r>
            <a:r>
              <a:rPr lang="ko-KR" altLang="en-US" dirty="0" smtClean="0"/>
              <a:t>솔루션 찾기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Problem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솔루션 찾기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문제해결 실습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결과 객체 생성 패턴 찾기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모든 출력이 양식에 상관없이  해야 할 일들은 무엇인가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?</a:t>
            </a: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식단을 출력하는 일반적인 패턴을 찾으시오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추상화하기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출력 양식에 따라 변하지 않는 공통점을 찾아 이를 추상화하고 다이어그램으로 표현하시오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공통점 중 구현이 동일한 것과 동일하지 않을 것을 분리하시오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이 두 가지를  어떻게 정의해야 하는지 결정하시오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1.1.4 </a:t>
            </a:r>
            <a:r>
              <a:rPr lang="ko-KR" altLang="en-US" dirty="0" smtClean="0"/>
              <a:t>객체지향의 </a:t>
            </a:r>
            <a:r>
              <a:rPr lang="ko-KR" altLang="en-US" dirty="0"/>
              <a:t>기본 </a:t>
            </a:r>
            <a:r>
              <a:rPr lang="ko-KR" altLang="en-US" dirty="0" smtClean="0"/>
              <a:t>개념들</a:t>
            </a:r>
            <a:endParaRPr lang="ko-KR" altLang="en-US" dirty="0"/>
          </a:p>
        </p:txBody>
      </p:sp>
      <p:sp>
        <p:nvSpPr>
          <p:cNvPr id="503811" name="Rectangle 3"/>
          <p:cNvSpPr>
            <a:spLocks noGrp="1" noChangeArrowheads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추상화 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(Abstraction)</a:t>
            </a:r>
          </a:p>
          <a:p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캡슐화 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(Encapsulation)</a:t>
            </a:r>
          </a:p>
          <a:p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모듈화 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(Modularity)</a:t>
            </a:r>
          </a:p>
          <a:p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계층화 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(Hierarchy)</a:t>
            </a:r>
          </a:p>
          <a:p>
            <a:r>
              <a:rPr lang="ko-KR" altLang="en-US" dirty="0" err="1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다형성</a:t>
            </a:r>
            <a:r>
              <a:rPr lang="ko-KR" altLang="en-US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r>
              <a:rPr lang="en-US" altLang="ko-KR" dirty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(Polymorphism)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2.4.3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솔루션 발표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문제해결을 위해 디자인한 다이어그램과 개발 소스를 기준으로 발표할 것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.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2.4.4 </a:t>
            </a:r>
            <a:r>
              <a:rPr lang="ko-KR" altLang="en-US" dirty="0" smtClean="0"/>
              <a:t>패턴 소개 </a:t>
            </a:r>
            <a:r>
              <a:rPr lang="en-US" altLang="ko-KR" dirty="0" smtClean="0"/>
              <a:t>– Builder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(1/8)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2381027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의도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복잡한 객체를 생성하는 방법을 별도의 클래스로 분리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서로 다른 구현이라도 동일한 구축 공정을 사용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marL="230188" lvl="1" indent="0">
              <a:buNone/>
            </a:pP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동기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Problem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을 통해서 나타난 문제점을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Builder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패턴을 통해 그 대안을 찾고자 함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복잡한 객체 생성 패턴 찾기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생성 패턴 추상화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2.4.4 </a:t>
            </a:r>
            <a:r>
              <a:rPr lang="ko-KR" altLang="en-US" dirty="0" smtClean="0"/>
              <a:t>패턴 소개 </a:t>
            </a:r>
            <a:r>
              <a:rPr lang="en-US" altLang="ko-KR" dirty="0" smtClean="0"/>
              <a:t>– Builder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(2/8)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복잡한 객체 생성 패턴 찾기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식단은 식단제목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소제목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,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아이템으로 구성되어 있으며 그 양식에 상관 없이 제공되어야 할 기능은 아래와 같음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 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95740" y="2643182"/>
            <a:ext cx="1147210" cy="2857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ko-KR" altLang="en-US" sz="1400" b="1" dirty="0" smtClean="0"/>
              <a:t>식단 제목</a:t>
            </a:r>
            <a:endParaRPr lang="ko-KR" altLang="en-US" sz="1400" b="1" dirty="0"/>
          </a:p>
        </p:txBody>
      </p:sp>
      <p:sp>
        <p:nvSpPr>
          <p:cNvPr id="6" name="직사각형 5"/>
          <p:cNvSpPr/>
          <p:nvPr/>
        </p:nvSpPr>
        <p:spPr>
          <a:xfrm>
            <a:off x="1238220" y="2285993"/>
            <a:ext cx="2357454" cy="209288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Courier New"/>
              </a:rPr>
              <a:t>==========================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Courier New"/>
              </a:rPr>
              <a:t>『11</a:t>
            </a:r>
            <a:r>
              <a:rPr lang="ko-KR" altLang="en-US" sz="1000" b="1" dirty="0" smtClean="0">
                <a:solidFill>
                  <a:schemeClr val="tx1"/>
                </a:solidFill>
                <a:latin typeface="Courier New"/>
              </a:rPr>
              <a:t>월 </a:t>
            </a:r>
            <a:r>
              <a:rPr lang="en-US" altLang="ko-KR" sz="1000" b="1" dirty="0" smtClean="0">
                <a:solidFill>
                  <a:schemeClr val="tx1"/>
                </a:solidFill>
                <a:latin typeface="Courier New"/>
              </a:rPr>
              <a:t>27</a:t>
            </a:r>
            <a:r>
              <a:rPr lang="ko-KR" altLang="en-US" sz="1000" b="1" dirty="0" smtClean="0">
                <a:solidFill>
                  <a:schemeClr val="tx1"/>
                </a:solidFill>
                <a:latin typeface="Courier New"/>
              </a:rPr>
              <a:t>일 식단</a:t>
            </a:r>
            <a:r>
              <a:rPr lang="en-US" altLang="ko-KR" sz="1000" b="1" dirty="0" smtClean="0">
                <a:solidFill>
                  <a:schemeClr val="tx1"/>
                </a:solidFill>
                <a:latin typeface="Courier New"/>
              </a:rPr>
              <a:t>』</a:t>
            </a:r>
          </a:p>
          <a:p>
            <a:pPr algn="l">
              <a:spcBef>
                <a:spcPts val="0"/>
              </a:spcBef>
            </a:pPr>
            <a:endParaRPr lang="en-US" altLang="ko-KR" sz="1000" b="1" dirty="0" smtClean="0">
              <a:solidFill>
                <a:schemeClr val="tx1"/>
              </a:solidFill>
              <a:latin typeface="Courier New"/>
            </a:endParaRPr>
          </a:p>
          <a:p>
            <a:pPr algn="l">
              <a:spcBef>
                <a:spcPts val="0"/>
              </a:spcBef>
            </a:pPr>
            <a:r>
              <a:rPr lang="ko-KR" altLang="en-US" sz="1000" b="1" dirty="0" smtClean="0">
                <a:solidFill>
                  <a:schemeClr val="tx1"/>
                </a:solidFill>
                <a:latin typeface="Courier New"/>
              </a:rPr>
              <a:t>■ 아침식단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Courier New"/>
              </a:rPr>
              <a:t>-</a:t>
            </a:r>
            <a:r>
              <a:rPr lang="ko-KR" altLang="en-US" sz="1000" b="1" dirty="0" smtClean="0">
                <a:solidFill>
                  <a:schemeClr val="tx1"/>
                </a:solidFill>
                <a:latin typeface="Courier New"/>
              </a:rPr>
              <a:t>토스트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Courier New"/>
              </a:rPr>
              <a:t>-</a:t>
            </a:r>
            <a:r>
              <a:rPr lang="ko-KR" altLang="en-US" sz="1000" b="1" dirty="0" err="1" smtClean="0">
                <a:solidFill>
                  <a:schemeClr val="tx1"/>
                </a:solidFill>
                <a:latin typeface="Courier New"/>
              </a:rPr>
              <a:t>유우</a:t>
            </a:r>
            <a:endParaRPr lang="ko-KR" altLang="en-US" sz="1000" b="1" dirty="0" smtClean="0">
              <a:solidFill>
                <a:schemeClr val="tx1"/>
              </a:solidFill>
              <a:latin typeface="Courier New"/>
            </a:endParaRP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Courier New"/>
              </a:rPr>
              <a:t>-</a:t>
            </a:r>
            <a:r>
              <a:rPr lang="ko-KR" altLang="en-US" sz="1000" b="1" dirty="0" smtClean="0">
                <a:solidFill>
                  <a:schemeClr val="tx1"/>
                </a:solidFill>
                <a:latin typeface="Courier New"/>
              </a:rPr>
              <a:t>달걀</a:t>
            </a:r>
          </a:p>
          <a:p>
            <a:pPr algn="l">
              <a:spcBef>
                <a:spcPts val="0"/>
              </a:spcBef>
            </a:pPr>
            <a:endParaRPr lang="ko-KR" altLang="en-US" sz="1000" b="1" dirty="0" smtClean="0">
              <a:solidFill>
                <a:schemeClr val="tx1"/>
              </a:solidFill>
              <a:latin typeface="Courier New"/>
            </a:endParaRPr>
          </a:p>
          <a:p>
            <a:pPr algn="l">
              <a:spcBef>
                <a:spcPts val="0"/>
              </a:spcBef>
            </a:pPr>
            <a:r>
              <a:rPr lang="ko-KR" altLang="en-US" sz="1000" b="1" dirty="0" smtClean="0">
                <a:solidFill>
                  <a:schemeClr val="tx1"/>
                </a:solidFill>
                <a:latin typeface="Courier New"/>
              </a:rPr>
              <a:t>■ 점심식단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Courier New"/>
              </a:rPr>
              <a:t>-</a:t>
            </a:r>
            <a:r>
              <a:rPr lang="ko-KR" altLang="en-US" sz="1000" b="1" dirty="0" err="1" smtClean="0">
                <a:solidFill>
                  <a:schemeClr val="tx1"/>
                </a:solidFill>
                <a:latin typeface="Courier New"/>
              </a:rPr>
              <a:t>된장찌게</a:t>
            </a:r>
            <a:endParaRPr lang="ko-KR" altLang="en-US" sz="1000" b="1" dirty="0" smtClean="0">
              <a:solidFill>
                <a:schemeClr val="tx1"/>
              </a:solidFill>
              <a:latin typeface="Courier New"/>
            </a:endParaRP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Courier New"/>
              </a:rPr>
              <a:t>-</a:t>
            </a:r>
            <a:r>
              <a:rPr lang="ko-KR" altLang="en-US" sz="1000" b="1" dirty="0" smtClean="0">
                <a:solidFill>
                  <a:schemeClr val="tx1"/>
                </a:solidFill>
                <a:latin typeface="Courier New"/>
              </a:rPr>
              <a:t>김치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Courier New"/>
              </a:rPr>
              <a:t>-</a:t>
            </a:r>
            <a:r>
              <a:rPr lang="ko-KR" altLang="en-US" sz="1000" b="1" dirty="0" smtClean="0">
                <a:solidFill>
                  <a:schemeClr val="tx1"/>
                </a:solidFill>
                <a:latin typeface="Courier New"/>
              </a:rPr>
              <a:t>고등어 조림</a:t>
            </a:r>
            <a:endParaRPr lang="en-US" altLang="ko-KR" sz="1000" b="1" dirty="0" smtClean="0">
              <a:solidFill>
                <a:schemeClr val="tx1"/>
              </a:solidFill>
              <a:latin typeface="Courier New"/>
            </a:endParaRP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chemeClr val="tx1"/>
                </a:solidFill>
                <a:latin typeface="Courier New"/>
              </a:rPr>
              <a:t>==========================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8220" y="4357694"/>
            <a:ext cx="2357454" cy="194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4810120" y="3143248"/>
            <a:ext cx="928694" cy="2857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ko-KR" altLang="en-US" sz="1400" b="1" dirty="0" smtClean="0"/>
              <a:t>소제목</a:t>
            </a:r>
            <a:endParaRPr lang="ko-KR" altLang="en-US" sz="1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810120" y="4357694"/>
            <a:ext cx="928694" cy="2857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ko-KR" altLang="en-US" sz="1400" b="1" dirty="0" smtClean="0"/>
              <a:t>소제목</a:t>
            </a:r>
            <a:endParaRPr lang="ko-KR" alt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381624" y="3571876"/>
            <a:ext cx="928694" cy="2857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ko-KR" altLang="en-US" sz="1400" b="1" dirty="0" smtClean="0"/>
              <a:t>아이템</a:t>
            </a:r>
            <a:endParaRPr lang="ko-KR" alt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381624" y="3929066"/>
            <a:ext cx="928694" cy="2857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ko-KR" altLang="en-US" sz="1400" b="1" smtClean="0"/>
              <a:t>아이템</a:t>
            </a:r>
            <a:endParaRPr lang="ko-KR" altLang="en-US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381624" y="4786322"/>
            <a:ext cx="928694" cy="2857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ko-KR" altLang="en-US" sz="1400" b="1" dirty="0" smtClean="0"/>
              <a:t>아이템</a:t>
            </a:r>
            <a:endParaRPr lang="ko-KR" altLang="en-US" sz="1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381624" y="5143512"/>
            <a:ext cx="928694" cy="2857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noAutofit/>
          </a:bodyPr>
          <a:lstStyle/>
          <a:p>
            <a:r>
              <a:rPr lang="ko-KR" altLang="en-US" sz="1400" b="1" smtClean="0"/>
              <a:t>아이템</a:t>
            </a:r>
            <a:endParaRPr lang="ko-KR" altLang="en-US" sz="1400" b="1" dirty="0"/>
          </a:p>
        </p:txBody>
      </p:sp>
      <p:cxnSp>
        <p:nvCxnSpPr>
          <p:cNvPr id="17" name="Shape 16"/>
          <p:cNvCxnSpPr>
            <a:stCxn id="5" idx="2"/>
            <a:endCxn id="8" idx="1"/>
          </p:cNvCxnSpPr>
          <p:nvPr/>
        </p:nvCxnSpPr>
        <p:spPr bwMode="auto">
          <a:xfrm rot="16200000" flipH="1">
            <a:off x="4561137" y="3037141"/>
            <a:ext cx="357190" cy="140775"/>
          </a:xfrm>
          <a:prstGeom prst="bentConnector2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hape 17"/>
          <p:cNvCxnSpPr>
            <a:stCxn id="8" idx="2"/>
            <a:endCxn id="10" idx="1"/>
          </p:cNvCxnSpPr>
          <p:nvPr/>
        </p:nvCxnSpPr>
        <p:spPr bwMode="auto">
          <a:xfrm rot="16200000" flipH="1">
            <a:off x="5185169" y="3518297"/>
            <a:ext cx="285752" cy="107157"/>
          </a:xfrm>
          <a:prstGeom prst="bentConnector2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hape 20"/>
          <p:cNvCxnSpPr>
            <a:stCxn id="8" idx="2"/>
            <a:endCxn id="11" idx="1"/>
          </p:cNvCxnSpPr>
          <p:nvPr/>
        </p:nvCxnSpPr>
        <p:spPr bwMode="auto">
          <a:xfrm rot="16200000" flipH="1">
            <a:off x="5006574" y="3696892"/>
            <a:ext cx="642942" cy="107157"/>
          </a:xfrm>
          <a:prstGeom prst="bentConnector2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hape 23"/>
          <p:cNvCxnSpPr>
            <a:stCxn id="5" idx="2"/>
            <a:endCxn id="9" idx="1"/>
          </p:cNvCxnSpPr>
          <p:nvPr/>
        </p:nvCxnSpPr>
        <p:spPr bwMode="auto">
          <a:xfrm rot="16200000" flipH="1">
            <a:off x="3953914" y="3644364"/>
            <a:ext cx="1571636" cy="140775"/>
          </a:xfrm>
          <a:prstGeom prst="bentConnector2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hape 26"/>
          <p:cNvCxnSpPr>
            <a:stCxn id="9" idx="2"/>
            <a:endCxn id="12" idx="1"/>
          </p:cNvCxnSpPr>
          <p:nvPr/>
        </p:nvCxnSpPr>
        <p:spPr bwMode="auto">
          <a:xfrm rot="16200000" flipH="1">
            <a:off x="5185169" y="4732743"/>
            <a:ext cx="285752" cy="107157"/>
          </a:xfrm>
          <a:prstGeom prst="bentConnector2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hape 29"/>
          <p:cNvCxnSpPr>
            <a:stCxn id="9" idx="2"/>
            <a:endCxn id="13" idx="1"/>
          </p:cNvCxnSpPr>
          <p:nvPr/>
        </p:nvCxnSpPr>
        <p:spPr bwMode="auto">
          <a:xfrm rot="16200000" flipH="1">
            <a:off x="5006574" y="4911338"/>
            <a:ext cx="642942" cy="107157"/>
          </a:xfrm>
          <a:prstGeom prst="bentConnector2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6881822" y="3000372"/>
            <a:ext cx="3214710" cy="134190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ko-KR" altLang="en-US" sz="1400" dirty="0" smtClean="0">
                <a:solidFill>
                  <a:srgbClr val="000000"/>
                </a:solidFill>
                <a:latin typeface="Courier New"/>
              </a:rPr>
              <a:t>제목생성 </a:t>
            </a:r>
            <a:r>
              <a:rPr lang="en-US" altLang="ko-KR" sz="1400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400" dirty="0" err="1" smtClean="0">
                <a:solidFill>
                  <a:srgbClr val="000000"/>
                </a:solidFill>
                <a:latin typeface="Courier New"/>
              </a:rPr>
              <a:t>makeTitle</a:t>
            </a:r>
            <a:r>
              <a:rPr lang="en-US" altLang="ko-KR" sz="1400" dirty="0" smtClean="0">
                <a:solidFill>
                  <a:srgbClr val="000000"/>
                </a:solidFill>
                <a:latin typeface="Courier New"/>
              </a:rPr>
              <a:t>)</a:t>
            </a:r>
          </a:p>
          <a:p>
            <a:pPr algn="l"/>
            <a:r>
              <a:rPr lang="ko-KR" altLang="en-US" sz="1400" dirty="0" smtClean="0">
                <a:solidFill>
                  <a:srgbClr val="000000"/>
                </a:solidFill>
                <a:latin typeface="Courier New"/>
              </a:rPr>
              <a:t>  소제목생성 </a:t>
            </a:r>
            <a:r>
              <a:rPr lang="en-US" altLang="ko-KR" sz="1400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400" dirty="0" err="1" smtClean="0">
                <a:solidFill>
                  <a:srgbClr val="000000"/>
                </a:solidFill>
                <a:latin typeface="Courier New"/>
              </a:rPr>
              <a:t>makeString</a:t>
            </a:r>
            <a:r>
              <a:rPr lang="en-US" altLang="ko-KR" sz="1400" dirty="0" smtClean="0">
                <a:solidFill>
                  <a:srgbClr val="000000"/>
                </a:solidFill>
                <a:latin typeface="Courier New"/>
              </a:rPr>
              <a:t>)</a:t>
            </a:r>
          </a:p>
          <a:p>
            <a:pPr algn="l"/>
            <a:r>
              <a:rPr lang="en-US" altLang="ko-KR" sz="1400" dirty="0" smtClean="0">
                <a:solidFill>
                  <a:srgbClr val="000000"/>
                </a:solidFill>
                <a:latin typeface="Courier New"/>
              </a:rPr>
              <a:t>    </a:t>
            </a:r>
            <a:r>
              <a:rPr lang="ko-KR" altLang="en-US" sz="1400" dirty="0" smtClean="0">
                <a:solidFill>
                  <a:srgbClr val="000000"/>
                </a:solidFill>
                <a:latin typeface="Courier New"/>
              </a:rPr>
              <a:t>아이템들 생성 </a:t>
            </a:r>
            <a:r>
              <a:rPr lang="en-US" altLang="ko-KR" sz="1400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400" dirty="0" err="1" smtClean="0">
                <a:solidFill>
                  <a:srgbClr val="000000"/>
                </a:solidFill>
                <a:latin typeface="Courier New"/>
              </a:rPr>
              <a:t>makeItems</a:t>
            </a:r>
            <a:r>
              <a:rPr lang="en-US" altLang="ko-KR" sz="1400" dirty="0" smtClean="0">
                <a:solidFill>
                  <a:srgbClr val="000000"/>
                </a:solidFill>
                <a:latin typeface="Courier New"/>
              </a:rPr>
              <a:t>)</a:t>
            </a:r>
          </a:p>
          <a:p>
            <a:pPr algn="l"/>
            <a:endParaRPr lang="en-US" altLang="ko-KR" sz="1400" dirty="0" smtClean="0">
              <a:solidFill>
                <a:srgbClr val="000000"/>
              </a:solidFill>
              <a:latin typeface="Courier New"/>
            </a:endParaRPr>
          </a:p>
          <a:p>
            <a:pPr algn="l"/>
            <a:r>
              <a:rPr lang="ko-KR" altLang="en-US" sz="1400" dirty="0" smtClean="0">
                <a:solidFill>
                  <a:srgbClr val="000000"/>
                </a:solidFill>
                <a:latin typeface="Courier New"/>
              </a:rPr>
              <a:t>결과생성 </a:t>
            </a:r>
            <a:r>
              <a:rPr lang="en-US" altLang="ko-KR" sz="1400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400" dirty="0" err="1" smtClean="0">
                <a:solidFill>
                  <a:srgbClr val="000000"/>
                </a:solidFill>
                <a:latin typeface="Courier New"/>
              </a:rPr>
              <a:t>getResult</a:t>
            </a:r>
            <a:r>
              <a:rPr lang="en-US" altLang="ko-KR" sz="1400" dirty="0" smtClean="0">
                <a:solidFill>
                  <a:srgbClr val="000000"/>
                </a:solidFill>
                <a:latin typeface="Courier New"/>
              </a:rPr>
              <a:t>)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2.4.4 </a:t>
            </a:r>
            <a:r>
              <a:rPr lang="ko-KR" altLang="en-US" dirty="0" smtClean="0"/>
              <a:t>패턴 소개 </a:t>
            </a:r>
            <a:r>
              <a:rPr lang="en-US" altLang="ko-KR" dirty="0" smtClean="0"/>
              <a:t>– Builder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(3/8)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생성 패턴 추상화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공통점 중 동일한 행위를 하는 것과 동일하지 않는 부분을 분리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추상화된 행위와 구체화된 구현을 분리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4595806" y="2571744"/>
            <a:ext cx="1785950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i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MenuBuilder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4595806" y="2928935"/>
            <a:ext cx="1785950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4595806" y="3000373"/>
            <a:ext cx="1785950" cy="78581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makeTitle</a:t>
            </a: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(title)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i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makeString</a:t>
            </a: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000" b="1" i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str</a:t>
            </a: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makeItems</a:t>
            </a: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(items)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i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getResult</a:t>
            </a: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 : Object</a:t>
            </a:r>
            <a:endParaRPr kumimoji="1" lang="ko-KR" altLang="en-US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2095476" y="2571744"/>
            <a:ext cx="1643074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TodayMenu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2095476" y="2928935"/>
            <a:ext cx="1643074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2095476" y="3000373"/>
            <a:ext cx="1643074" cy="28575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construct() : Object</a:t>
            </a:r>
            <a:endParaRPr kumimoji="1" lang="ko-KR" altLang="en-US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3238484" y="4500569"/>
            <a:ext cx="1928826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TextMenuBuilder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3238484" y="4857760"/>
            <a:ext cx="1928826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3238484" y="4929198"/>
            <a:ext cx="1928826" cy="78581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makeTitle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(title)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makeString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str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makeItems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(items)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getResult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 : Object</a:t>
            </a:r>
            <a:endParaRPr kumimoji="1" lang="ko-KR" altLang="en-US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5810252" y="4500569"/>
            <a:ext cx="1928826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HtmlMenuBuilder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5810252" y="4857760"/>
            <a:ext cx="1928826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5810252" y="4929198"/>
            <a:ext cx="1928826" cy="78581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makeTitle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(title)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makeString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str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makeItems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(items) : void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getResult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 : Object</a:t>
            </a:r>
            <a:endParaRPr kumimoji="1" lang="ko-KR" altLang="en-US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5" name="꺾인 연결선 24"/>
          <p:cNvCxnSpPr>
            <a:stCxn id="20" idx="0"/>
            <a:endCxn id="7" idx="2"/>
          </p:cNvCxnSpPr>
          <p:nvPr/>
        </p:nvCxnSpPr>
        <p:spPr bwMode="auto">
          <a:xfrm rot="16200000" flipV="1">
            <a:off x="5774534" y="3500438"/>
            <a:ext cx="714378" cy="1285884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꺾인 연결선 28"/>
          <p:cNvCxnSpPr>
            <a:stCxn id="15" idx="0"/>
            <a:endCxn id="7" idx="2"/>
          </p:cNvCxnSpPr>
          <p:nvPr/>
        </p:nvCxnSpPr>
        <p:spPr bwMode="auto">
          <a:xfrm rot="5400000" flipH="1" flipV="1">
            <a:off x="4488650" y="3500438"/>
            <a:ext cx="714378" cy="1285884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이등변 삼각형 25"/>
          <p:cNvSpPr/>
          <p:nvPr/>
        </p:nvSpPr>
        <p:spPr bwMode="auto">
          <a:xfrm>
            <a:off x="5363059" y="3786190"/>
            <a:ext cx="259774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3" name="꺾인 연결선 32"/>
          <p:cNvCxnSpPr>
            <a:stCxn id="10" idx="3"/>
            <a:endCxn id="5" idx="1"/>
          </p:cNvCxnSpPr>
          <p:nvPr/>
        </p:nvCxnSpPr>
        <p:spPr bwMode="auto">
          <a:xfrm>
            <a:off x="3738550" y="2772664"/>
            <a:ext cx="857256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3881426" y="2539837"/>
            <a:ext cx="7296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 builder</a:t>
            </a:r>
            <a:endParaRPr lang="ko-KR" altLang="en-US" sz="1000" b="1" dirty="0"/>
          </a:p>
        </p:txBody>
      </p:sp>
      <p:sp>
        <p:nvSpPr>
          <p:cNvPr id="37" name="구름 36"/>
          <p:cNvSpPr/>
          <p:nvPr/>
        </p:nvSpPr>
        <p:spPr bwMode="auto">
          <a:xfrm>
            <a:off x="595278" y="3429000"/>
            <a:ext cx="2500330" cy="1357322"/>
          </a:xfrm>
          <a:prstGeom prst="cloud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95278" y="3500438"/>
            <a:ext cx="250033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Object construct() {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C0"/>
                </a:solidFill>
                <a:latin typeface="Courier New"/>
              </a:rPr>
              <a:t>  </a:t>
            </a:r>
            <a:r>
              <a:rPr lang="en-US" altLang="ko-KR" sz="1000" b="1" dirty="0" err="1" smtClean="0">
                <a:solidFill>
                  <a:srgbClr val="0000C0"/>
                </a:solidFill>
                <a:latin typeface="Courier New"/>
              </a:rPr>
              <a:t>builder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.makeTitle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000" b="1" dirty="0" smtClean="0">
                <a:solidFill>
                  <a:srgbClr val="2A00FF"/>
                </a:solidFill>
                <a:latin typeface="Courier New"/>
              </a:rPr>
              <a:t>“..."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C0"/>
                </a:solidFill>
                <a:latin typeface="Courier New"/>
              </a:rPr>
              <a:t>  </a:t>
            </a:r>
            <a:r>
              <a:rPr lang="en-US" altLang="ko-KR" sz="1000" b="1" dirty="0" err="1" smtClean="0">
                <a:solidFill>
                  <a:srgbClr val="0000C0"/>
                </a:solidFill>
                <a:latin typeface="Courier New"/>
              </a:rPr>
              <a:t>builder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.makeString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000" b="1" dirty="0" smtClean="0">
                <a:solidFill>
                  <a:srgbClr val="2A00FF"/>
                </a:solidFill>
                <a:latin typeface="Courier New"/>
              </a:rPr>
              <a:t>“..."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C0"/>
                </a:solidFill>
                <a:latin typeface="Courier New"/>
              </a:rPr>
              <a:t>  </a:t>
            </a:r>
            <a:r>
              <a:rPr lang="en-US" altLang="ko-KR" sz="1000" b="1" dirty="0" err="1" smtClean="0">
                <a:solidFill>
                  <a:srgbClr val="0000C0"/>
                </a:solidFill>
                <a:latin typeface="Courier New"/>
              </a:rPr>
              <a:t>builder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.makeItems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...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C0"/>
                </a:solidFill>
                <a:latin typeface="Courier New"/>
              </a:rPr>
              <a:t>  </a:t>
            </a:r>
            <a:r>
              <a:rPr lang="en-US" altLang="ko-KR" sz="1000" b="1" dirty="0" err="1" smtClean="0">
                <a:solidFill>
                  <a:srgbClr val="0000C0"/>
                </a:solidFill>
                <a:latin typeface="Courier New"/>
              </a:rPr>
              <a:t>builder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.makeString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000" b="1" dirty="0" smtClean="0">
                <a:solidFill>
                  <a:srgbClr val="2A00FF"/>
                </a:solidFill>
                <a:latin typeface="Courier New"/>
              </a:rPr>
              <a:t>“..."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C0"/>
                </a:solidFill>
                <a:latin typeface="Courier New"/>
              </a:rPr>
              <a:t>  ...</a:t>
            </a:r>
            <a:endParaRPr lang="ko-KR" altLang="en-US" sz="1000" b="1" dirty="0" smtClean="0">
              <a:latin typeface="Courier New"/>
            </a:endParaRP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  return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err="1" smtClean="0">
                <a:solidFill>
                  <a:srgbClr val="0000C0"/>
                </a:solidFill>
                <a:latin typeface="Courier New"/>
              </a:rPr>
              <a:t>builder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.getResult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en-US" altLang="ko-KR" sz="1000" b="1" dirty="0" smtClean="0">
              <a:latin typeface="Courier New"/>
            </a:endParaRPr>
          </a:p>
        </p:txBody>
      </p:sp>
      <p:cxnSp>
        <p:nvCxnSpPr>
          <p:cNvPr id="39" name="구부러진 연결선 110"/>
          <p:cNvCxnSpPr>
            <a:stCxn id="41" idx="0"/>
            <a:endCxn id="40" idx="1"/>
          </p:cNvCxnSpPr>
          <p:nvPr/>
        </p:nvCxnSpPr>
        <p:spPr bwMode="auto">
          <a:xfrm rot="5400000" flipH="1" flipV="1">
            <a:off x="1702567" y="2893216"/>
            <a:ext cx="178595" cy="750099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0" name="직사각형 39"/>
          <p:cNvSpPr/>
          <p:nvPr/>
        </p:nvSpPr>
        <p:spPr bwMode="auto">
          <a:xfrm>
            <a:off x="2166914" y="314324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1381096" y="335756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38154" y="4857760"/>
            <a:ext cx="2357454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양식에 상관없이 메뉴를 구성한다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</a:p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양식에 따라 결과를 생성하는 것은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builder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에게 맡긴다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(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위임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).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cxnSp>
        <p:nvCxnSpPr>
          <p:cNvPr id="46" name="구부러진 연결선 110"/>
          <p:cNvCxnSpPr>
            <a:stCxn id="48" idx="1"/>
            <a:endCxn id="47" idx="3"/>
          </p:cNvCxnSpPr>
          <p:nvPr/>
        </p:nvCxnSpPr>
        <p:spPr bwMode="auto">
          <a:xfrm rot="10800000" flipV="1">
            <a:off x="6453194" y="2464587"/>
            <a:ext cx="357190" cy="250032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7" name="직사각형 46"/>
          <p:cNvSpPr/>
          <p:nvPr/>
        </p:nvSpPr>
        <p:spPr bwMode="auto">
          <a:xfrm>
            <a:off x="6381756" y="2678900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6810384" y="242886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810384" y="2214554"/>
            <a:ext cx="2357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양식에 따라 구현이 변경되어야 할 행위들을 정의한다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sp>
        <p:nvSpPr>
          <p:cNvPr id="53" name="구름 52"/>
          <p:cNvSpPr/>
          <p:nvPr/>
        </p:nvSpPr>
        <p:spPr bwMode="auto">
          <a:xfrm>
            <a:off x="6953260" y="2571744"/>
            <a:ext cx="3286148" cy="1643074"/>
          </a:xfrm>
          <a:prstGeom prst="cloud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810384" y="2786058"/>
            <a:ext cx="342902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makeTitle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(String title) {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C0"/>
                </a:solidFill>
                <a:latin typeface="Courier New"/>
              </a:rPr>
              <a:t>...</a:t>
            </a:r>
            <a:endParaRPr lang="en-US" altLang="ko-KR" sz="1000" b="1" dirty="0" smtClean="0">
              <a:solidFill>
                <a:srgbClr val="000000"/>
              </a:solidFill>
              <a:latin typeface="Courier New"/>
            </a:endParaRP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makeString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(String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str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C0"/>
                </a:solidFill>
                <a:latin typeface="Courier New"/>
              </a:rPr>
              <a:t>  </a:t>
            </a:r>
            <a:r>
              <a:rPr lang="en-US" altLang="ko-KR" sz="1000" b="1" dirty="0" err="1" smtClean="0">
                <a:solidFill>
                  <a:srgbClr val="0000C0"/>
                </a:solidFill>
                <a:latin typeface="Courier New"/>
              </a:rPr>
              <a:t>writer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.println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000" b="1" dirty="0" smtClean="0">
                <a:solidFill>
                  <a:srgbClr val="2A00FF"/>
                </a:solidFill>
                <a:latin typeface="Courier New"/>
              </a:rPr>
              <a:t>"&lt;p&gt;"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+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str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+ </a:t>
            </a:r>
            <a:r>
              <a:rPr lang="en-US" altLang="ko-KR" sz="1000" b="1" dirty="0" smtClean="0">
                <a:solidFill>
                  <a:srgbClr val="2A00FF"/>
                </a:solidFill>
                <a:latin typeface="Courier New"/>
              </a:rPr>
              <a:t>"&lt;/p&gt;"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makeItems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(String[] items) {...}</a:t>
            </a:r>
            <a:endParaRPr lang="en-US" altLang="ko-KR" sz="1000" b="1" dirty="0" smtClean="0">
              <a:solidFill>
                <a:srgbClr val="646464"/>
              </a:solidFill>
              <a:latin typeface="Courier New"/>
            </a:endParaRPr>
          </a:p>
          <a:p>
            <a:pPr algn="l">
              <a:spcBef>
                <a:spcPts val="0"/>
              </a:spcBef>
            </a:pPr>
            <a:r>
              <a:rPr lang="en-US" altLang="ko-KR" sz="10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 String </a:t>
            </a:r>
            <a:r>
              <a:rPr lang="en-US" altLang="ko-KR" sz="1000" b="1" dirty="0" err="1" smtClean="0">
                <a:solidFill>
                  <a:srgbClr val="000000"/>
                </a:solidFill>
                <a:latin typeface="Courier New"/>
              </a:rPr>
              <a:t>getResult</a:t>
            </a:r>
            <a:r>
              <a:rPr lang="en-US" altLang="ko-KR" sz="1000" b="1" dirty="0" smtClean="0">
                <a:solidFill>
                  <a:srgbClr val="000000"/>
                </a:solidFill>
                <a:latin typeface="Courier New"/>
              </a:rPr>
              <a:t>() {...}</a:t>
            </a:r>
            <a:endParaRPr lang="en-US" altLang="ko-KR" sz="1000" b="1" dirty="0" smtClean="0">
              <a:latin typeface="Courier New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9310714" y="385762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6810384" y="3286124"/>
            <a:ext cx="3357586" cy="42862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810516" y="4396095"/>
            <a:ext cx="2357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양식에 따라 달라지는 부분을 실제 구현한다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  <a:endParaRPr lang="ko-KR" altLang="en-US" sz="1200" b="1" dirty="0">
              <a:latin typeface="휴먼편지체" pitchFamily="18" charset="-127"/>
              <a:ea typeface="휴먼편지체" pitchFamily="18" charset="-127"/>
            </a:endParaRPr>
          </a:p>
        </p:txBody>
      </p:sp>
      <p:cxnSp>
        <p:nvCxnSpPr>
          <p:cNvPr id="58" name="구부러진 연결선 110"/>
          <p:cNvCxnSpPr>
            <a:stCxn id="60" idx="2"/>
            <a:endCxn id="59" idx="3"/>
          </p:cNvCxnSpPr>
          <p:nvPr/>
        </p:nvCxnSpPr>
        <p:spPr bwMode="auto">
          <a:xfrm rot="5400000">
            <a:off x="7989112" y="4893479"/>
            <a:ext cx="392908" cy="321471"/>
          </a:xfrm>
          <a:prstGeom prst="curved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9" name="직사각형 58"/>
          <p:cNvSpPr/>
          <p:nvPr/>
        </p:nvSpPr>
        <p:spPr bwMode="auto">
          <a:xfrm>
            <a:off x="7953392" y="5214949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8310582" y="4786322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2.4.4 </a:t>
            </a:r>
            <a:r>
              <a:rPr lang="ko-KR" altLang="en-US" dirty="0" smtClean="0"/>
              <a:t>패턴 소개 </a:t>
            </a:r>
            <a:r>
              <a:rPr lang="en-US" altLang="ko-KR" dirty="0" smtClean="0"/>
              <a:t>– Builder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(4/8)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동작방법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1666848" y="1635115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: Client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3952864" y="1635115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:</a:t>
            </a:r>
            <a:r>
              <a:rPr kumimoji="1" lang="en-US" altLang="ko-KR" sz="1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TodayMenu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" name="꺾인 연결선 6"/>
          <p:cNvCxnSpPr>
            <a:stCxn id="5" idx="2"/>
          </p:cNvCxnSpPr>
          <p:nvPr/>
        </p:nvCxnSpPr>
        <p:spPr bwMode="auto">
          <a:xfrm rot="5400000">
            <a:off x="233666" y="4138957"/>
            <a:ext cx="4294215" cy="910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꺾인 연결선 7"/>
          <p:cNvCxnSpPr>
            <a:stCxn id="6" idx="2"/>
          </p:cNvCxnSpPr>
          <p:nvPr/>
        </p:nvCxnSpPr>
        <p:spPr bwMode="auto">
          <a:xfrm rot="5400000">
            <a:off x="2519682" y="4138957"/>
            <a:ext cx="4294215" cy="911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9" name="직사각형 8"/>
          <p:cNvSpPr/>
          <p:nvPr/>
        </p:nvSpPr>
        <p:spPr bwMode="auto">
          <a:xfrm>
            <a:off x="2309790" y="2278056"/>
            <a:ext cx="142876" cy="39370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2309790" y="2278057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4595806" y="2278056"/>
            <a:ext cx="142876" cy="393702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6096004" y="1635115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:</a:t>
            </a:r>
            <a:r>
              <a:rPr kumimoji="1" lang="en-US" altLang="ko-KR" sz="1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TextMenuBuilder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4" name="꺾인 연결선 13"/>
          <p:cNvCxnSpPr>
            <a:stCxn id="13" idx="2"/>
          </p:cNvCxnSpPr>
          <p:nvPr/>
        </p:nvCxnSpPr>
        <p:spPr bwMode="auto">
          <a:xfrm rot="5400000">
            <a:off x="4663277" y="4139412"/>
            <a:ext cx="4294215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직사각형 14"/>
          <p:cNvSpPr/>
          <p:nvPr/>
        </p:nvSpPr>
        <p:spPr bwMode="auto">
          <a:xfrm>
            <a:off x="8167706" y="1635115"/>
            <a:ext cx="1428760" cy="3571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:</a:t>
            </a:r>
            <a:r>
              <a:rPr kumimoji="1" lang="en-US" altLang="ko-KR" sz="1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HtmlMenuBuilder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6" name="꺾인 연결선 15"/>
          <p:cNvCxnSpPr>
            <a:stCxn id="15" idx="2"/>
          </p:cNvCxnSpPr>
          <p:nvPr/>
        </p:nvCxnSpPr>
        <p:spPr bwMode="auto">
          <a:xfrm rot="5400000">
            <a:off x="6734979" y="4139412"/>
            <a:ext cx="4294215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직사각형 16"/>
          <p:cNvSpPr/>
          <p:nvPr/>
        </p:nvSpPr>
        <p:spPr bwMode="auto">
          <a:xfrm>
            <a:off x="6738946" y="2278057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42438" y="2135181"/>
            <a:ext cx="12602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Text Builder </a:t>
            </a:r>
            <a:r>
              <a:rPr lang="ko-KR" altLang="en-US" sz="1000" b="1" dirty="0" smtClean="0"/>
              <a:t>생성</a:t>
            </a:r>
            <a:endParaRPr lang="ko-KR" altLang="en-US" sz="1000" b="1" dirty="0"/>
          </a:p>
        </p:txBody>
      </p:sp>
      <p:sp>
        <p:nvSpPr>
          <p:cNvPr id="23" name="직사각형 22"/>
          <p:cNvSpPr/>
          <p:nvPr/>
        </p:nvSpPr>
        <p:spPr bwMode="auto">
          <a:xfrm>
            <a:off x="6738946" y="2278056"/>
            <a:ext cx="142876" cy="39370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4667244" y="3635379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5" name="꺾인 연결선 24"/>
          <p:cNvCxnSpPr>
            <a:stCxn id="26" idx="3"/>
            <a:endCxn id="24" idx="3"/>
          </p:cNvCxnSpPr>
          <p:nvPr/>
        </p:nvCxnSpPr>
        <p:spPr bwMode="auto">
          <a:xfrm>
            <a:off x="4748206" y="2917367"/>
            <a:ext cx="71438" cy="784688"/>
          </a:xfrm>
          <a:prstGeom prst="bentConnector3">
            <a:avLst>
              <a:gd name="adj1" fmla="val 419998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6" name="직사각형 25"/>
          <p:cNvSpPr/>
          <p:nvPr/>
        </p:nvSpPr>
        <p:spPr bwMode="auto">
          <a:xfrm>
            <a:off x="4595806" y="2850691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18566" y="2706685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메뉴 구성</a:t>
            </a:r>
            <a:endParaRPr lang="ko-KR" altLang="en-US" sz="1000" b="1" dirty="0"/>
          </a:p>
        </p:txBody>
      </p:sp>
      <p:sp>
        <p:nvSpPr>
          <p:cNvPr id="32" name="직사각형 31"/>
          <p:cNvSpPr/>
          <p:nvPr/>
        </p:nvSpPr>
        <p:spPr bwMode="auto">
          <a:xfrm>
            <a:off x="8810648" y="2278056"/>
            <a:ext cx="142876" cy="39370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2309790" y="2497133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4" name="꺾인 연결선 33"/>
          <p:cNvCxnSpPr>
            <a:stCxn id="33" idx="3"/>
            <a:endCxn id="35" idx="1"/>
          </p:cNvCxnSpPr>
          <p:nvPr/>
        </p:nvCxnSpPr>
        <p:spPr bwMode="auto">
          <a:xfrm>
            <a:off x="2462190" y="2563809"/>
            <a:ext cx="2133616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35" name="직사각형 34"/>
          <p:cNvSpPr/>
          <p:nvPr/>
        </p:nvSpPr>
        <p:spPr bwMode="auto">
          <a:xfrm>
            <a:off x="4595806" y="2497133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51567" y="2349495"/>
            <a:ext cx="12602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Text Builder </a:t>
            </a:r>
            <a:r>
              <a:rPr lang="ko-KR" altLang="en-US" sz="1000" b="1" dirty="0" smtClean="0"/>
              <a:t>전달</a:t>
            </a:r>
            <a:endParaRPr lang="ko-KR" altLang="en-US" sz="1000" b="1" dirty="0"/>
          </a:p>
        </p:txBody>
      </p:sp>
      <p:sp>
        <p:nvSpPr>
          <p:cNvPr id="37" name="직사각형 36"/>
          <p:cNvSpPr/>
          <p:nvPr/>
        </p:nvSpPr>
        <p:spPr bwMode="auto">
          <a:xfrm>
            <a:off x="2309790" y="3787779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8" name="꺾인 연결선 37"/>
          <p:cNvCxnSpPr>
            <a:stCxn id="37" idx="3"/>
            <a:endCxn id="39" idx="1"/>
          </p:cNvCxnSpPr>
          <p:nvPr/>
        </p:nvCxnSpPr>
        <p:spPr bwMode="auto">
          <a:xfrm>
            <a:off x="2462190" y="3854455"/>
            <a:ext cx="2133616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arrow" w="med" len="med"/>
            <a:tailEnd type="none" w="med" len="med"/>
          </a:ln>
          <a:effectLst/>
        </p:spPr>
      </p:cxnSp>
      <p:sp>
        <p:nvSpPr>
          <p:cNvPr id="39" name="직사각형 38"/>
          <p:cNvSpPr/>
          <p:nvPr/>
        </p:nvSpPr>
        <p:spPr bwMode="auto">
          <a:xfrm>
            <a:off x="4595806" y="3787779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751567" y="3635379"/>
            <a:ext cx="10567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Text </a:t>
            </a:r>
            <a:r>
              <a:rPr lang="ko-KR" altLang="en-US" sz="1000" b="1" dirty="0" smtClean="0"/>
              <a:t>메뉴 반환</a:t>
            </a:r>
            <a:endParaRPr lang="ko-KR" altLang="en-US" sz="1000" b="1" dirty="0"/>
          </a:p>
        </p:txBody>
      </p:sp>
      <p:cxnSp>
        <p:nvCxnSpPr>
          <p:cNvPr id="11" name="꺾인 연결선 10"/>
          <p:cNvCxnSpPr>
            <a:stCxn id="10" idx="3"/>
            <a:endCxn id="17" idx="1"/>
          </p:cNvCxnSpPr>
          <p:nvPr/>
        </p:nvCxnSpPr>
        <p:spPr bwMode="auto">
          <a:xfrm>
            <a:off x="2462190" y="2344733"/>
            <a:ext cx="4276756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57" name="직사각형 56"/>
          <p:cNvSpPr/>
          <p:nvPr/>
        </p:nvSpPr>
        <p:spPr bwMode="auto">
          <a:xfrm>
            <a:off x="2309790" y="2711447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8" name="꺾인 연결선 57"/>
          <p:cNvCxnSpPr>
            <a:stCxn id="57" idx="3"/>
            <a:endCxn id="59" idx="1"/>
          </p:cNvCxnSpPr>
          <p:nvPr/>
        </p:nvCxnSpPr>
        <p:spPr bwMode="auto">
          <a:xfrm>
            <a:off x="2462190" y="2778123"/>
            <a:ext cx="2133616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59" name="직사각형 58"/>
          <p:cNvSpPr/>
          <p:nvPr/>
        </p:nvSpPr>
        <p:spPr bwMode="auto">
          <a:xfrm>
            <a:off x="4595806" y="2711447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751567" y="2563809"/>
            <a:ext cx="14911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메뉴 구성 </a:t>
            </a:r>
            <a:r>
              <a:rPr lang="en-US" altLang="ko-KR" sz="1000" b="1" dirty="0" smtClean="0"/>
              <a:t>(construct)</a:t>
            </a:r>
            <a:endParaRPr lang="ko-KR" altLang="en-US" sz="1000" b="1" dirty="0"/>
          </a:p>
        </p:txBody>
      </p:sp>
      <p:sp>
        <p:nvSpPr>
          <p:cNvPr id="61" name="직사각형 60"/>
          <p:cNvSpPr/>
          <p:nvPr/>
        </p:nvSpPr>
        <p:spPr bwMode="auto">
          <a:xfrm>
            <a:off x="4624915" y="3001961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2" name="꺾인 연결선 61"/>
          <p:cNvCxnSpPr>
            <a:stCxn id="61" idx="3"/>
            <a:endCxn id="63" idx="1"/>
          </p:cNvCxnSpPr>
          <p:nvPr/>
        </p:nvCxnSpPr>
        <p:spPr bwMode="auto">
          <a:xfrm>
            <a:off x="4777315" y="3068637"/>
            <a:ext cx="1961631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63" name="직사각형 62"/>
          <p:cNvSpPr/>
          <p:nvPr/>
        </p:nvSpPr>
        <p:spPr bwMode="auto">
          <a:xfrm>
            <a:off x="6738946" y="3001961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066692" y="2854323"/>
            <a:ext cx="12715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제목 생성 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텍스트</a:t>
            </a:r>
            <a:r>
              <a:rPr lang="en-US" altLang="ko-KR" sz="1000" b="1" dirty="0" smtClean="0"/>
              <a:t>)</a:t>
            </a:r>
            <a:endParaRPr lang="ko-KR" altLang="en-US" sz="1000" b="1" dirty="0"/>
          </a:p>
        </p:txBody>
      </p:sp>
      <p:sp>
        <p:nvSpPr>
          <p:cNvPr id="65" name="직사각형 64"/>
          <p:cNvSpPr/>
          <p:nvPr/>
        </p:nvSpPr>
        <p:spPr bwMode="auto">
          <a:xfrm>
            <a:off x="4624915" y="3211513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6" name="꺾인 연결선 65"/>
          <p:cNvCxnSpPr>
            <a:stCxn id="65" idx="3"/>
            <a:endCxn id="67" idx="1"/>
          </p:cNvCxnSpPr>
          <p:nvPr/>
        </p:nvCxnSpPr>
        <p:spPr bwMode="auto">
          <a:xfrm>
            <a:off x="4777315" y="3278189"/>
            <a:ext cx="1961631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67" name="직사각형 66"/>
          <p:cNvSpPr/>
          <p:nvPr/>
        </p:nvSpPr>
        <p:spPr bwMode="auto">
          <a:xfrm>
            <a:off x="6738946" y="3211513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066692" y="3063875"/>
            <a:ext cx="13997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소제목 생성 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텍스트</a:t>
            </a:r>
            <a:r>
              <a:rPr lang="en-US" altLang="ko-KR" sz="1000" b="1" dirty="0" smtClean="0"/>
              <a:t>)</a:t>
            </a:r>
            <a:endParaRPr lang="ko-KR" altLang="en-US" sz="1000" b="1" dirty="0"/>
          </a:p>
        </p:txBody>
      </p:sp>
      <p:sp>
        <p:nvSpPr>
          <p:cNvPr id="69" name="직사각형 68"/>
          <p:cNvSpPr/>
          <p:nvPr/>
        </p:nvSpPr>
        <p:spPr bwMode="auto">
          <a:xfrm>
            <a:off x="4624915" y="3425827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0" name="꺾인 연결선 69"/>
          <p:cNvCxnSpPr>
            <a:stCxn id="69" idx="3"/>
            <a:endCxn id="71" idx="1"/>
          </p:cNvCxnSpPr>
          <p:nvPr/>
        </p:nvCxnSpPr>
        <p:spPr bwMode="auto">
          <a:xfrm>
            <a:off x="4777315" y="3492503"/>
            <a:ext cx="1961631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71" name="직사각형 70"/>
          <p:cNvSpPr/>
          <p:nvPr/>
        </p:nvSpPr>
        <p:spPr bwMode="auto">
          <a:xfrm>
            <a:off x="6738946" y="3425827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066692" y="3278189"/>
            <a:ext cx="1362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아이템생성 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텍스트</a:t>
            </a:r>
            <a:r>
              <a:rPr lang="en-US" altLang="ko-KR" sz="1000" b="1" dirty="0" smtClean="0"/>
              <a:t>)</a:t>
            </a:r>
            <a:endParaRPr lang="ko-KR" altLang="en-US" sz="1000" b="1" dirty="0"/>
          </a:p>
        </p:txBody>
      </p:sp>
      <p:sp>
        <p:nvSpPr>
          <p:cNvPr id="73" name="직사각형 72"/>
          <p:cNvSpPr/>
          <p:nvPr/>
        </p:nvSpPr>
        <p:spPr bwMode="auto">
          <a:xfrm>
            <a:off x="2309790" y="4148142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직사각형 73"/>
          <p:cNvSpPr/>
          <p:nvPr/>
        </p:nvSpPr>
        <p:spPr bwMode="auto">
          <a:xfrm>
            <a:off x="8801124" y="4148142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직사각형 74"/>
          <p:cNvSpPr/>
          <p:nvPr/>
        </p:nvSpPr>
        <p:spPr bwMode="auto">
          <a:xfrm>
            <a:off x="2309790" y="4367218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6" name="꺾인 연결선 75"/>
          <p:cNvCxnSpPr>
            <a:stCxn id="75" idx="3"/>
            <a:endCxn id="77" idx="1"/>
          </p:cNvCxnSpPr>
          <p:nvPr/>
        </p:nvCxnSpPr>
        <p:spPr bwMode="auto">
          <a:xfrm>
            <a:off x="2462190" y="4433894"/>
            <a:ext cx="2133616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77" name="직사각형 76"/>
          <p:cNvSpPr/>
          <p:nvPr/>
        </p:nvSpPr>
        <p:spPr bwMode="auto">
          <a:xfrm>
            <a:off x="4595806" y="4367218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751567" y="4219580"/>
            <a:ext cx="13019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 smtClean="0"/>
              <a:t>HTMLBuilder</a:t>
            </a:r>
            <a:r>
              <a:rPr lang="en-US" altLang="ko-KR" sz="1000" b="1" dirty="0" smtClean="0"/>
              <a:t> </a:t>
            </a:r>
            <a:r>
              <a:rPr lang="ko-KR" altLang="en-US" sz="1000" b="1" dirty="0" smtClean="0"/>
              <a:t>전달</a:t>
            </a:r>
            <a:endParaRPr lang="ko-KR" altLang="en-US" sz="1000" b="1" dirty="0"/>
          </a:p>
        </p:txBody>
      </p:sp>
      <p:cxnSp>
        <p:nvCxnSpPr>
          <p:cNvPr id="79" name="꺾인 연결선 78"/>
          <p:cNvCxnSpPr>
            <a:stCxn id="73" idx="3"/>
            <a:endCxn id="74" idx="1"/>
          </p:cNvCxnSpPr>
          <p:nvPr/>
        </p:nvCxnSpPr>
        <p:spPr bwMode="auto">
          <a:xfrm>
            <a:off x="2462190" y="4214818"/>
            <a:ext cx="6338934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80" name="TextBox 79"/>
          <p:cNvSpPr txBox="1"/>
          <p:nvPr/>
        </p:nvSpPr>
        <p:spPr>
          <a:xfrm>
            <a:off x="2742438" y="4000504"/>
            <a:ext cx="13388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HTML Builder </a:t>
            </a:r>
            <a:r>
              <a:rPr lang="ko-KR" altLang="en-US" sz="1000" b="1" dirty="0" smtClean="0"/>
              <a:t>생성</a:t>
            </a:r>
            <a:endParaRPr lang="ko-KR" altLang="en-US" sz="1000" b="1" dirty="0"/>
          </a:p>
        </p:txBody>
      </p:sp>
      <p:sp>
        <p:nvSpPr>
          <p:cNvPr id="135" name="직사각형 134"/>
          <p:cNvSpPr/>
          <p:nvPr/>
        </p:nvSpPr>
        <p:spPr bwMode="auto">
          <a:xfrm>
            <a:off x="4667244" y="5500702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36" name="꺾인 연결선 135"/>
          <p:cNvCxnSpPr>
            <a:stCxn id="137" idx="3"/>
            <a:endCxn id="135" idx="3"/>
          </p:cNvCxnSpPr>
          <p:nvPr/>
        </p:nvCxnSpPr>
        <p:spPr bwMode="auto">
          <a:xfrm>
            <a:off x="4748206" y="4782690"/>
            <a:ext cx="71438" cy="784688"/>
          </a:xfrm>
          <a:prstGeom prst="bentConnector3">
            <a:avLst>
              <a:gd name="adj1" fmla="val 419998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37" name="직사각형 136"/>
          <p:cNvSpPr/>
          <p:nvPr/>
        </p:nvSpPr>
        <p:spPr bwMode="auto">
          <a:xfrm>
            <a:off x="4595806" y="4716014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4718566" y="4572008"/>
            <a:ext cx="734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메뉴 구성</a:t>
            </a:r>
            <a:endParaRPr lang="ko-KR" altLang="en-US" sz="1000" b="1" dirty="0"/>
          </a:p>
        </p:txBody>
      </p:sp>
      <p:sp>
        <p:nvSpPr>
          <p:cNvPr id="139" name="직사각형 138"/>
          <p:cNvSpPr/>
          <p:nvPr/>
        </p:nvSpPr>
        <p:spPr bwMode="auto">
          <a:xfrm>
            <a:off x="2309790" y="5653102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40" name="꺾인 연결선 139"/>
          <p:cNvCxnSpPr>
            <a:stCxn id="139" idx="3"/>
            <a:endCxn id="141" idx="1"/>
          </p:cNvCxnSpPr>
          <p:nvPr/>
        </p:nvCxnSpPr>
        <p:spPr bwMode="auto">
          <a:xfrm>
            <a:off x="2462190" y="5719778"/>
            <a:ext cx="2133616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arrow" w="med" len="med"/>
            <a:tailEnd type="none" w="med" len="med"/>
          </a:ln>
          <a:effectLst/>
        </p:spPr>
      </p:cxnSp>
      <p:sp>
        <p:nvSpPr>
          <p:cNvPr id="141" name="직사각형 140"/>
          <p:cNvSpPr/>
          <p:nvPr/>
        </p:nvSpPr>
        <p:spPr bwMode="auto">
          <a:xfrm>
            <a:off x="4595806" y="5653102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2751567" y="5500702"/>
            <a:ext cx="11352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HTML </a:t>
            </a:r>
            <a:r>
              <a:rPr lang="ko-KR" altLang="en-US" sz="1000" b="1" dirty="0" smtClean="0"/>
              <a:t>파일 반환</a:t>
            </a:r>
            <a:endParaRPr lang="ko-KR" altLang="en-US" sz="1000" b="1" dirty="0"/>
          </a:p>
        </p:txBody>
      </p:sp>
      <p:sp>
        <p:nvSpPr>
          <p:cNvPr id="143" name="직사각형 142"/>
          <p:cNvSpPr/>
          <p:nvPr/>
        </p:nvSpPr>
        <p:spPr bwMode="auto">
          <a:xfrm>
            <a:off x="2309790" y="4576770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44" name="꺾인 연결선 143"/>
          <p:cNvCxnSpPr>
            <a:stCxn id="143" idx="3"/>
            <a:endCxn id="145" idx="1"/>
          </p:cNvCxnSpPr>
          <p:nvPr/>
        </p:nvCxnSpPr>
        <p:spPr bwMode="auto">
          <a:xfrm>
            <a:off x="2462190" y="4643446"/>
            <a:ext cx="2133616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45" name="직사각형 144"/>
          <p:cNvSpPr/>
          <p:nvPr/>
        </p:nvSpPr>
        <p:spPr bwMode="auto">
          <a:xfrm>
            <a:off x="4595806" y="4576770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2751567" y="4429132"/>
            <a:ext cx="14911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메뉴 구성 </a:t>
            </a:r>
            <a:r>
              <a:rPr lang="en-US" altLang="ko-KR" sz="1000" b="1" dirty="0" smtClean="0"/>
              <a:t>(construct)</a:t>
            </a:r>
            <a:endParaRPr lang="ko-KR" altLang="en-US" sz="1000" b="1" dirty="0"/>
          </a:p>
        </p:txBody>
      </p:sp>
      <p:sp>
        <p:nvSpPr>
          <p:cNvPr id="147" name="직사각형 146"/>
          <p:cNvSpPr/>
          <p:nvPr/>
        </p:nvSpPr>
        <p:spPr bwMode="auto">
          <a:xfrm>
            <a:off x="4624915" y="4867284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48" name="꺾인 연결선 147"/>
          <p:cNvCxnSpPr>
            <a:stCxn id="147" idx="3"/>
            <a:endCxn id="149" idx="1"/>
          </p:cNvCxnSpPr>
          <p:nvPr/>
        </p:nvCxnSpPr>
        <p:spPr bwMode="auto">
          <a:xfrm>
            <a:off x="4777315" y="4933960"/>
            <a:ext cx="4033333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49" name="직사각형 148"/>
          <p:cNvSpPr/>
          <p:nvPr/>
        </p:nvSpPr>
        <p:spPr bwMode="auto">
          <a:xfrm>
            <a:off x="8810648" y="4867284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924080" y="4719646"/>
            <a:ext cx="15440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제목 생성 </a:t>
            </a:r>
            <a:r>
              <a:rPr lang="en-US" altLang="ko-KR" sz="1000" b="1" dirty="0" smtClean="0"/>
              <a:t>(HTML </a:t>
            </a:r>
            <a:r>
              <a:rPr lang="ko-KR" altLang="en-US" sz="1000" b="1" dirty="0" smtClean="0"/>
              <a:t>파일</a:t>
            </a:r>
            <a:r>
              <a:rPr lang="en-US" altLang="ko-KR" sz="1000" b="1" dirty="0" smtClean="0"/>
              <a:t>)</a:t>
            </a:r>
            <a:endParaRPr lang="ko-KR" altLang="en-US" sz="1000" b="1" dirty="0"/>
          </a:p>
        </p:txBody>
      </p:sp>
      <p:sp>
        <p:nvSpPr>
          <p:cNvPr id="151" name="직사각형 150"/>
          <p:cNvSpPr/>
          <p:nvPr/>
        </p:nvSpPr>
        <p:spPr bwMode="auto">
          <a:xfrm>
            <a:off x="4624915" y="5076836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52" name="꺾인 연결선 151"/>
          <p:cNvCxnSpPr>
            <a:stCxn id="151" idx="3"/>
            <a:endCxn id="153" idx="1"/>
          </p:cNvCxnSpPr>
          <p:nvPr/>
        </p:nvCxnSpPr>
        <p:spPr bwMode="auto">
          <a:xfrm>
            <a:off x="4777315" y="5143512"/>
            <a:ext cx="4033333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53" name="직사각형 152"/>
          <p:cNvSpPr/>
          <p:nvPr/>
        </p:nvSpPr>
        <p:spPr bwMode="auto">
          <a:xfrm>
            <a:off x="8810648" y="5076836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6924080" y="4929198"/>
            <a:ext cx="16722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소제목 생성 </a:t>
            </a:r>
            <a:r>
              <a:rPr lang="en-US" altLang="ko-KR" sz="1000" b="1" dirty="0" smtClean="0"/>
              <a:t>(HTML </a:t>
            </a:r>
            <a:r>
              <a:rPr lang="ko-KR" altLang="en-US" sz="1000" b="1" dirty="0" smtClean="0"/>
              <a:t>파일</a:t>
            </a:r>
            <a:r>
              <a:rPr lang="en-US" altLang="ko-KR" sz="1000" b="1" dirty="0" smtClean="0"/>
              <a:t>)</a:t>
            </a:r>
            <a:endParaRPr lang="ko-KR" altLang="en-US" sz="1000" b="1" dirty="0"/>
          </a:p>
        </p:txBody>
      </p:sp>
      <p:sp>
        <p:nvSpPr>
          <p:cNvPr id="155" name="직사각형 154"/>
          <p:cNvSpPr/>
          <p:nvPr/>
        </p:nvSpPr>
        <p:spPr bwMode="auto">
          <a:xfrm>
            <a:off x="4624915" y="5291150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56" name="꺾인 연결선 155"/>
          <p:cNvCxnSpPr>
            <a:stCxn id="155" idx="3"/>
            <a:endCxn id="157" idx="1"/>
          </p:cNvCxnSpPr>
          <p:nvPr/>
        </p:nvCxnSpPr>
        <p:spPr bwMode="auto">
          <a:xfrm>
            <a:off x="4777315" y="5357826"/>
            <a:ext cx="4033333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57" name="직사각형 156"/>
          <p:cNvSpPr/>
          <p:nvPr/>
        </p:nvSpPr>
        <p:spPr bwMode="auto">
          <a:xfrm>
            <a:off x="8810648" y="5291150"/>
            <a:ext cx="152400" cy="13335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6924080" y="5143512"/>
            <a:ext cx="16353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아이템생성 </a:t>
            </a:r>
            <a:r>
              <a:rPr lang="en-US" altLang="ko-KR" sz="1000" b="1" dirty="0" smtClean="0"/>
              <a:t>(HTML </a:t>
            </a:r>
            <a:r>
              <a:rPr lang="ko-KR" altLang="en-US" sz="1000" b="1" dirty="0" smtClean="0"/>
              <a:t>파일</a:t>
            </a:r>
            <a:r>
              <a:rPr lang="en-US" altLang="ko-KR" sz="1000" b="1" dirty="0" smtClean="0"/>
              <a:t>)</a:t>
            </a:r>
            <a:endParaRPr lang="ko-KR" altLang="en-US" sz="1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2.4.4 </a:t>
            </a:r>
            <a:r>
              <a:rPr lang="ko-KR" altLang="en-US" dirty="0" smtClean="0"/>
              <a:t>패턴 소개 </a:t>
            </a:r>
            <a:r>
              <a:rPr lang="en-US" altLang="ko-KR" dirty="0" smtClean="0"/>
              <a:t>– Builder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(5/8)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Client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클래스 실행 결과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66782" y="1571612"/>
            <a:ext cx="8715436" cy="341016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void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main(String[]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args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TodayMenu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todayMenu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TodayMenu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 algn="l"/>
            <a:endParaRPr lang="ko-KR" altLang="en-US" sz="1400" b="1" dirty="0" smtClean="0">
              <a:latin typeface="Courier New"/>
            </a:endParaRP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todayMenu.setBuilder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TextMenuBuilder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());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String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textResult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= (String)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todayMenu.construct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altLang="ko-KR" sz="1400" b="1" i="1" dirty="0" err="1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400" b="1" i="1" dirty="0" err="1" smtClean="0">
                <a:solidFill>
                  <a:srgbClr val="000000"/>
                </a:solidFill>
                <a:latin typeface="Courier New"/>
              </a:rPr>
              <a:t>.println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400" b="1" i="1" dirty="0" err="1" smtClean="0">
                <a:solidFill>
                  <a:srgbClr val="000000"/>
                </a:solidFill>
                <a:latin typeface="Courier New"/>
              </a:rPr>
              <a:t>textResult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/>
            <a:endParaRPr lang="ko-KR" altLang="en-US" sz="1400" b="1" dirty="0" smtClean="0">
              <a:latin typeface="Courier New"/>
            </a:endParaRP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altLang="ko-KR" sz="1400" b="1" i="1" dirty="0" err="1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400" b="1" i="1" dirty="0" err="1" smtClean="0">
                <a:solidFill>
                  <a:srgbClr val="000000"/>
                </a:solidFill>
                <a:latin typeface="Courier New"/>
              </a:rPr>
              <a:t>.println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 algn="l"/>
            <a:endParaRPr lang="ko-KR" altLang="en-US" sz="1400" b="1" dirty="0" smtClean="0">
              <a:latin typeface="Courier New"/>
            </a:endParaRP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todayMenu.setBuilder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400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HtmlMenuBuilder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());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String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htmlResult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= (String)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todayMenu.construct</a:t>
            </a:r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altLang="ko-KR" sz="1400" b="1" dirty="0" err="1" smtClean="0">
                <a:solidFill>
                  <a:srgbClr val="000000"/>
                </a:solidFill>
                <a:latin typeface="Courier New"/>
              </a:rPr>
              <a:t>System.</a:t>
            </a:r>
            <a:r>
              <a:rPr lang="en-US" altLang="ko-KR" sz="1400" b="1" i="1" dirty="0" err="1" smtClean="0">
                <a:solidFill>
                  <a:srgbClr val="0000C0"/>
                </a:solidFill>
                <a:latin typeface="Courier New"/>
              </a:rPr>
              <a:t>out</a:t>
            </a:r>
            <a:r>
              <a:rPr lang="en-US" altLang="ko-KR" sz="1400" b="1" i="1" dirty="0" err="1" smtClean="0">
                <a:solidFill>
                  <a:srgbClr val="000000"/>
                </a:solidFill>
                <a:latin typeface="Courier New"/>
              </a:rPr>
              <a:t>.println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altLang="ko-KR" sz="1400" b="1" i="1" dirty="0" smtClean="0">
                <a:solidFill>
                  <a:srgbClr val="2A00FF"/>
                </a:solidFill>
                <a:latin typeface="Courier New"/>
              </a:rPr>
              <a:t>"</a:t>
            </a:r>
            <a:r>
              <a:rPr lang="ko-KR" altLang="en-US" sz="1400" b="1" i="1" dirty="0" smtClean="0">
                <a:solidFill>
                  <a:srgbClr val="2A00FF"/>
                </a:solidFill>
                <a:latin typeface="Courier New"/>
              </a:rPr>
              <a:t>메뉴가 작성되었습니다</a:t>
            </a:r>
            <a:r>
              <a:rPr lang="en-US" altLang="ko-KR" sz="1400" b="1" i="1" dirty="0" smtClean="0">
                <a:solidFill>
                  <a:srgbClr val="2A00FF"/>
                </a:solidFill>
                <a:latin typeface="Courier New"/>
              </a:rPr>
              <a:t>. ("</a:t>
            </a:r>
            <a:r>
              <a:rPr lang="ko-KR" altLang="en-US" sz="1400" b="1" i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+ </a:t>
            </a:r>
            <a:r>
              <a:rPr lang="en-US" altLang="ko-KR" sz="1400" b="1" i="1" dirty="0" err="1" smtClean="0">
                <a:solidFill>
                  <a:srgbClr val="000000"/>
                </a:solidFill>
                <a:latin typeface="Courier New"/>
              </a:rPr>
              <a:t>htmlResult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 + </a:t>
            </a:r>
            <a:r>
              <a:rPr lang="en-US" altLang="ko-KR" sz="1400" b="1" i="1" dirty="0" smtClean="0">
                <a:solidFill>
                  <a:srgbClr val="2A00FF"/>
                </a:solidFill>
                <a:latin typeface="Courier New"/>
              </a:rPr>
              <a:t>")"</a:t>
            </a:r>
            <a:r>
              <a:rPr lang="en-US" altLang="ko-KR" sz="1400" b="1" i="1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Courier New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 bwMode="auto">
          <a:xfrm>
            <a:off x="1309658" y="2357430"/>
            <a:ext cx="6572296" cy="500066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1309658" y="3929066"/>
            <a:ext cx="6572296" cy="500066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2.4.4 </a:t>
            </a:r>
            <a:r>
              <a:rPr lang="ko-KR" altLang="en-US" dirty="0" smtClean="0"/>
              <a:t>패턴 소개 </a:t>
            </a:r>
            <a:r>
              <a:rPr lang="en-US" altLang="ko-KR" dirty="0" smtClean="0"/>
              <a:t>– Builder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(6/8)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Client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클래스 실행 결과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5278" y="1785926"/>
            <a:ext cx="4819650" cy="332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10252" y="1785925"/>
            <a:ext cx="4357718" cy="3586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2.4.4 </a:t>
            </a:r>
            <a:r>
              <a:rPr lang="ko-KR" altLang="en-US" dirty="0" smtClean="0"/>
              <a:t>패턴 소개 </a:t>
            </a:r>
            <a:r>
              <a:rPr lang="en-US" altLang="ko-KR" dirty="0" smtClean="0"/>
              <a:t>– Builder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(7/8)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xfrm>
            <a:off x="339725" y="836613"/>
            <a:ext cx="10513515" cy="267649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적용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복합 객체의 생성 알고리즘이 합성하는 요소와 독립적일 때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합성하는 요소가 무엇인지는 생성 알고리즘이 관여하지 않음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2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합성하는 요소가 무엇인지는 나중에 동적으로 결정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합성할 객체들의 표현이 다르더라도 동일한 구축 공정을 가져야 할 때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marL="230188" lvl="1" indent="0">
              <a:buNone/>
            </a:pP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고려사항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위 요구 사항을 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Template Method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패턴으로 해결해 보자</a:t>
            </a:r>
            <a:endParaRPr lang="en-US" altLang="ko-KR" dirty="0" smtClean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  <a:p>
            <a:pPr lvl="1"/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Builder </a:t>
            </a:r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패턴과 어떤 점이 다른가</a:t>
            </a:r>
            <a:r>
              <a:rPr lang="en-US" altLang="ko-KR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?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2.4.4 </a:t>
            </a:r>
            <a:r>
              <a:rPr lang="ko-KR" altLang="en-US" dirty="0" smtClean="0"/>
              <a:t>패턴 소개 </a:t>
            </a:r>
            <a:r>
              <a:rPr lang="en-US" altLang="ko-KR" dirty="0" smtClean="0"/>
              <a:t>– Builder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(8/8)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smtClean="0">
                <a:latin typeface="가는각진제목체" panose="02030600000101010101" pitchFamily="18" charset="-127"/>
                <a:ea typeface="가는각진제목체" panose="02030600000101010101" pitchFamily="18" charset="-127"/>
              </a:rPr>
              <a:t>구조</a:t>
            </a:r>
            <a:endParaRPr lang="ko-KR" altLang="en-US" dirty="0">
              <a:latin typeface="가는각진제목체" panose="02030600000101010101" pitchFamily="18" charset="-127"/>
              <a:ea typeface="가는각진제목체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2738418" y="2428867"/>
            <a:ext cx="1643074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Director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2738418" y="2786058"/>
            <a:ext cx="1643074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2738418" y="2857496"/>
            <a:ext cx="1643074" cy="28575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construct() </a:t>
            </a:r>
            <a:endParaRPr kumimoji="1" lang="ko-KR" altLang="en-US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3238484" y="3143248"/>
            <a:ext cx="82154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9" name="꺾인 연결선 8"/>
          <p:cNvCxnSpPr>
            <a:stCxn id="21" idx="0"/>
            <a:endCxn id="15" idx="2"/>
          </p:cNvCxnSpPr>
          <p:nvPr/>
        </p:nvCxnSpPr>
        <p:spPr bwMode="auto">
          <a:xfrm rot="5400000" flipH="1" flipV="1">
            <a:off x="6167443" y="3607595"/>
            <a:ext cx="500065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이등변 삼각형 9"/>
          <p:cNvSpPr/>
          <p:nvPr/>
        </p:nvSpPr>
        <p:spPr bwMode="auto">
          <a:xfrm>
            <a:off x="6301353" y="3357562"/>
            <a:ext cx="259774" cy="142876"/>
          </a:xfrm>
          <a:prstGeom prst="triangl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5595938" y="2428867"/>
            <a:ext cx="1643074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Builder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5595938" y="2786058"/>
            <a:ext cx="1643074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5595938" y="2857496"/>
            <a:ext cx="1643074" cy="50006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buildPart</a:t>
            </a:r>
            <a:r>
              <a:rPr kumimoji="1" lang="en-US" altLang="ko-KR" sz="1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i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getResult</a:t>
            </a:r>
            <a:r>
              <a:rPr lang="en-US" altLang="ko-KR" sz="10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</a:t>
            </a:r>
            <a:endParaRPr kumimoji="1" lang="ko-KR" altLang="en-US" sz="1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5595938" y="2795022"/>
            <a:ext cx="82154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5595938" y="3857627"/>
            <a:ext cx="1643074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ConcreteBuilder</a:t>
            </a: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5595938" y="4214818"/>
            <a:ext cx="1643074" cy="8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5595938" y="4286256"/>
            <a:ext cx="1643074" cy="50006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1" lang="en-US" altLang="ko-KR" sz="10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buildPart</a:t>
            </a:r>
            <a:r>
              <a:rPr kumimoji="1" lang="en-US" altLang="ko-KR" sz="1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360363" marR="0" indent="-360363" algn="l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en-US" altLang="ko-KR" sz="1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getResult</a:t>
            </a:r>
            <a:r>
              <a:rPr lang="en-US" altLang="ko-KR" sz="1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()</a:t>
            </a:r>
            <a:endParaRPr kumimoji="1" lang="ko-KR" altLang="en-US" sz="1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5595938" y="4223782"/>
            <a:ext cx="82154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7881954" y="3857627"/>
            <a:ext cx="1643074" cy="4018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R="0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200" b="1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Product</a:t>
            </a:r>
            <a:endParaRPr kumimoji="1" lang="ko-KR" altLang="en-US" sz="12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9" name="꺾인 연결선 28"/>
          <p:cNvCxnSpPr>
            <a:stCxn id="5" idx="3"/>
            <a:endCxn id="13" idx="1"/>
          </p:cNvCxnSpPr>
          <p:nvPr/>
        </p:nvCxnSpPr>
        <p:spPr bwMode="auto">
          <a:xfrm>
            <a:off x="4381492" y="2629787"/>
            <a:ext cx="1214446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4810120" y="2357430"/>
            <a:ext cx="7296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- builder</a:t>
            </a:r>
            <a:endParaRPr lang="ko-KR" altLang="en-US" sz="10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1452534" y="3929066"/>
            <a:ext cx="2428892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복합객체의 생성 알고리즘을 담당한다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</a:p>
          <a:p>
            <a:pPr algn="l"/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복합객체를 구성하는 단위객체는 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builder</a:t>
            </a:r>
            <a:r>
              <a:rPr lang="ko-KR" altLang="en-US" sz="1200" b="1" dirty="0" smtClean="0">
                <a:latin typeface="휴먼편지체" pitchFamily="18" charset="-127"/>
                <a:ea typeface="휴먼편지체" pitchFamily="18" charset="-127"/>
              </a:rPr>
              <a:t>에게 위임한다</a:t>
            </a:r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.</a:t>
            </a:r>
          </a:p>
          <a:p>
            <a:pPr algn="l"/>
            <a:endParaRPr lang="en-US" altLang="ko-KR" sz="1200" b="1" dirty="0" smtClean="0">
              <a:latin typeface="휴먼편지체" pitchFamily="18" charset="-127"/>
              <a:ea typeface="휴먼편지체" pitchFamily="18" charset="-127"/>
            </a:endParaRPr>
          </a:p>
          <a:p>
            <a:pPr algn="l"/>
            <a:r>
              <a:rPr lang="en-US" altLang="ko-KR" sz="1200" b="1" dirty="0" smtClean="0">
                <a:latin typeface="휴먼편지체" pitchFamily="18" charset="-127"/>
                <a:ea typeface="휴먼편지체" pitchFamily="18" charset="-127"/>
              </a:rPr>
              <a:t>builder . </a:t>
            </a:r>
            <a:r>
              <a:rPr lang="en-US" altLang="ko-KR" sz="1200" b="1" dirty="0" err="1" smtClean="0">
                <a:latin typeface="휴먼편지체" pitchFamily="18" charset="-127"/>
                <a:ea typeface="휴먼편지체" pitchFamily="18" charset="-127"/>
              </a:rPr>
              <a:t>buildPart</a:t>
            </a:r>
            <a:endParaRPr lang="en-US" altLang="ko-KR" sz="1200" b="1" dirty="0" smtClean="0">
              <a:latin typeface="휴먼편지체" pitchFamily="18" charset="-127"/>
              <a:ea typeface="휴먼편지체" pitchFamily="18" charset="-127"/>
            </a:endParaRPr>
          </a:p>
        </p:txBody>
      </p:sp>
      <p:cxnSp>
        <p:nvCxnSpPr>
          <p:cNvPr id="34" name="꺾인 연결선 33"/>
          <p:cNvCxnSpPr>
            <a:stCxn id="21" idx="3"/>
            <a:endCxn id="28" idx="1"/>
          </p:cNvCxnSpPr>
          <p:nvPr/>
        </p:nvCxnSpPr>
        <p:spPr bwMode="auto">
          <a:xfrm>
            <a:off x="7239012" y="4058547"/>
            <a:ext cx="642942" cy="1588"/>
          </a:xfrm>
          <a:prstGeom prst="bent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 w="med" len="med"/>
          </a:ln>
          <a:effectLst/>
        </p:spPr>
      </p:cxnSp>
      <p:cxnSp>
        <p:nvCxnSpPr>
          <p:cNvPr id="37" name="구부러진 연결선 110"/>
          <p:cNvCxnSpPr>
            <a:stCxn id="8" idx="2"/>
            <a:endCxn id="38" idx="0"/>
          </p:cNvCxnSpPr>
          <p:nvPr/>
        </p:nvCxnSpPr>
        <p:spPr bwMode="auto">
          <a:xfrm rot="5400000">
            <a:off x="2419626" y="2997693"/>
            <a:ext cx="642942" cy="1076928"/>
          </a:xfrm>
          <a:prstGeom prst="curvedConnector3">
            <a:avLst>
              <a:gd name="adj1" fmla="val 50000"/>
            </a:avLst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38" name="직사각형 37"/>
          <p:cNvSpPr/>
          <p:nvPr/>
        </p:nvSpPr>
        <p:spPr bwMode="auto">
          <a:xfrm>
            <a:off x="2166914" y="3857628"/>
            <a:ext cx="71438" cy="7143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1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2.5 </a:t>
            </a:r>
            <a:r>
              <a:rPr lang="ko-KR" altLang="en-US" dirty="0" smtClean="0"/>
              <a:t>기타 생성 패턴 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1652633" y="836640"/>
            <a:ext cx="9272617" cy="41263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2.5.1  Factory Method </a:t>
            </a:r>
            <a:r>
              <a:rPr lang="ko-KR" altLang="en-US" dirty="0" smtClean="0">
                <a:latin typeface="Optima" panose="00000400000000000000" pitchFamily="2" charset="2"/>
                <a:ea typeface="가는각진제목체" panose="02030600000101010101" pitchFamily="18" charset="-127"/>
              </a:rPr>
              <a:t>패턴</a:t>
            </a:r>
            <a:endParaRPr lang="en-US" altLang="ko-KR" dirty="0" smtClean="0">
              <a:latin typeface="Optima" panose="00000400000000000000" pitchFamily="2" charset="2"/>
              <a:ea typeface="가는각진제목체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77" y="836613"/>
            <a:ext cx="1395384" cy="5688817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amp"/>
  <p:tag name="DATE" val="2008-04-28 오후 3:22:4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amp"/>
  <p:tag name="DATE" val="2008-04-28 오후 3:22:4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heme/theme1.xml><?xml version="1.0" encoding="utf-8"?>
<a:theme xmlns:a="http://schemas.openxmlformats.org/drawingml/2006/main" name="교육교재템플릿040323">
  <a:themeElements>
    <a:clrScheme name="교육교재템플릿040323 6">
      <a:dk1>
        <a:srgbClr val="333333"/>
      </a:dk1>
      <a:lt1>
        <a:srgbClr val="FFFFFF"/>
      </a:lt1>
      <a:dk2>
        <a:srgbClr val="003399"/>
      </a:dk2>
      <a:lt2>
        <a:srgbClr val="336600"/>
      </a:lt2>
      <a:accent1>
        <a:srgbClr val="EFA001"/>
      </a:accent1>
      <a:accent2>
        <a:srgbClr val="006699"/>
      </a:accent2>
      <a:accent3>
        <a:srgbClr val="FFFFFF"/>
      </a:accent3>
      <a:accent4>
        <a:srgbClr val="2A2A2A"/>
      </a:accent4>
      <a:accent5>
        <a:srgbClr val="F6CDAA"/>
      </a:accent5>
      <a:accent6>
        <a:srgbClr val="005C8A"/>
      </a:accent6>
      <a:hlink>
        <a:srgbClr val="FF0000"/>
      </a:hlink>
      <a:folHlink>
        <a:srgbClr val="969696"/>
      </a:folHlink>
    </a:clrScheme>
    <a:fontScheme name="교육교재템플릿040323">
      <a:majorFont>
        <a:latin typeface="휴먼엑스포"/>
        <a:ea typeface="휴먼엑스포"/>
        <a:cs typeface=""/>
      </a:majorFont>
      <a:minorFont>
        <a:latin typeface="Tahoma"/>
        <a:ea typeface="굴림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rotWithShape="1">
          <a:gsLst>
            <a:gs pos="0">
              <a:srgbClr val="CCFFFF"/>
            </a:gs>
            <a:gs pos="50000">
              <a:srgbClr val="FFFFFF"/>
            </a:gs>
            <a:gs pos="100000">
              <a:srgbClr val="CCFFFF"/>
            </a:gs>
          </a:gsLst>
          <a:lin ang="5400000" scaled="1"/>
        </a:gradFill>
        <a:ln w="19050" cap="flat" cmpd="sng" algn="ctr">
          <a:solidFill>
            <a:srgbClr val="96969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9855" tIns="49928" rIns="99855" bIns="49928" numCol="1" rtlCol="0" anchor="ctr" anchorCtr="0" compatLnSpc="1">
        <a:prstTxWarp prst="textNoShape">
          <a:avLst/>
        </a:prstTxWarp>
      </a:bodyPr>
      <a:lstStyle>
        <a:defPPr marL="360363" marR="0" indent="-360363" algn="ctr" defTabSz="1038225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Tx/>
          <a:buFont typeface="Wingdings" pitchFamily="2" charset="2"/>
          <a:buNone/>
          <a:tabLst/>
          <a:defRPr kumimoji="1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맑은 고딕" pitchFamily="50" charset="-127"/>
            <a:ea typeface="맑은 고딕" pitchFamily="50" charset="-127"/>
          </a:defRPr>
        </a:defPPr>
      </a:lstStyle>
    </a:spDef>
    <a:lnDef>
      <a:spPr bwMode="auto">
        <a:gradFill rotWithShape="1">
          <a:gsLst>
            <a:gs pos="0">
              <a:srgbClr val="CCFFFF"/>
            </a:gs>
            <a:gs pos="50000">
              <a:srgbClr val="FFFFFF"/>
            </a:gs>
            <a:gs pos="100000">
              <a:srgbClr val="CCFFFF"/>
            </a:gs>
          </a:gsLst>
          <a:lin ang="5400000" scaled="1"/>
        </a:gradFill>
        <a:ln w="19050" cap="flat" cmpd="sng" algn="ctr">
          <a:solidFill>
            <a:schemeClr val="tx1">
              <a:lumMod val="75000"/>
            </a:schemeClr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교육교재템플릿040323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교육교재템플릿040323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교육교재템플릿04032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교육교재템플릿040323 4">
        <a:dk1>
          <a:srgbClr val="000000"/>
        </a:dk1>
        <a:lt1>
          <a:srgbClr val="FFFFFF"/>
        </a:lt1>
        <a:dk2>
          <a:srgbClr val="006600"/>
        </a:dk2>
        <a:lt2>
          <a:srgbClr val="808080"/>
        </a:lt2>
        <a:accent1>
          <a:srgbClr val="7797FF"/>
        </a:accent1>
        <a:accent2>
          <a:srgbClr val="F167E4"/>
        </a:accent2>
        <a:accent3>
          <a:srgbClr val="FFFFFF"/>
        </a:accent3>
        <a:accent4>
          <a:srgbClr val="000000"/>
        </a:accent4>
        <a:accent5>
          <a:srgbClr val="BDC9FF"/>
        </a:accent5>
        <a:accent6>
          <a:srgbClr val="DA5DCF"/>
        </a:accent6>
        <a:hlink>
          <a:srgbClr val="2EE43B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교육교재템플릿040323 5">
        <a:dk1>
          <a:srgbClr val="3C3C5A"/>
        </a:dk1>
        <a:lt1>
          <a:srgbClr val="FFFFFF"/>
        </a:lt1>
        <a:dk2>
          <a:srgbClr val="000099"/>
        </a:dk2>
        <a:lt2>
          <a:srgbClr val="336699"/>
        </a:lt2>
        <a:accent1>
          <a:srgbClr val="CCCC00"/>
        </a:accent1>
        <a:accent2>
          <a:srgbClr val="CCFFCC"/>
        </a:accent2>
        <a:accent3>
          <a:srgbClr val="FFFFFF"/>
        </a:accent3>
        <a:accent4>
          <a:srgbClr val="32324C"/>
        </a:accent4>
        <a:accent5>
          <a:srgbClr val="E2E2AA"/>
        </a:accent5>
        <a:accent6>
          <a:srgbClr val="B9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교육교재템플릿040323 6">
        <a:dk1>
          <a:srgbClr val="333333"/>
        </a:dk1>
        <a:lt1>
          <a:srgbClr val="FFFFFF"/>
        </a:lt1>
        <a:dk2>
          <a:srgbClr val="003399"/>
        </a:dk2>
        <a:lt2>
          <a:srgbClr val="336600"/>
        </a:lt2>
        <a:accent1>
          <a:srgbClr val="EFA001"/>
        </a:accent1>
        <a:accent2>
          <a:srgbClr val="006699"/>
        </a:accent2>
        <a:accent3>
          <a:srgbClr val="FFFFFF"/>
        </a:accent3>
        <a:accent4>
          <a:srgbClr val="2A2A2A"/>
        </a:accent4>
        <a:accent5>
          <a:srgbClr val="F6CDAA"/>
        </a:accent5>
        <a:accent6>
          <a:srgbClr val="005C8A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19569</TotalTime>
  <Words>22823</Words>
  <Application>Microsoft Office PowerPoint</Application>
  <PresentationFormat>사용자 지정</PresentationFormat>
  <Paragraphs>5023</Paragraphs>
  <Slides>333</Slides>
  <Notes>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333</vt:i4>
      </vt:variant>
    </vt:vector>
  </HeadingPairs>
  <TitlesOfParts>
    <vt:vector size="334" baseType="lpstr">
      <vt:lpstr>교육교재템플릿040323</vt:lpstr>
      <vt:lpstr>PowerPoint 프레젠테이션</vt:lpstr>
      <vt:lpstr>PowerPoint 프레젠테이션</vt:lpstr>
      <vt:lpstr>1.1 객체-지향 개념 </vt:lpstr>
      <vt:lpstr>1.1.1 객체-지향(Object-Oriented) 정의(1/2)</vt:lpstr>
      <vt:lpstr>1.1.1 객체-지향(Object-Oriented) 정의(2/2)</vt:lpstr>
      <vt:lpstr>1.1.2 패러다임 차이(gap)</vt:lpstr>
      <vt:lpstr>1.1.3 객체지향 기술의 장점(1/2)</vt:lpstr>
      <vt:lpstr>1.1.3 객체지향 기술의 장점(2/2)</vt:lpstr>
      <vt:lpstr>1.1.4 객체지향의 기본 개념들</vt:lpstr>
      <vt:lpstr>1.1.3.1 추상화(Abstraction) (1/2)</vt:lpstr>
      <vt:lpstr>1.1.3.1 추상화(Abstraction) (2/2)</vt:lpstr>
      <vt:lpstr>1.1.3.2 캡슐화(Encapsulation=information hiding) (1/2)</vt:lpstr>
      <vt:lpstr>1.1.3.2 캡슐화(Encapsulation=information hiding) (2/2)</vt:lpstr>
      <vt:lpstr>1.1.3.3 모듈화(Modularity) (1/2)</vt:lpstr>
      <vt:lpstr>1.1.3.3 모듈화(Modularity) (2/2)</vt:lpstr>
      <vt:lpstr>1.1.3.4 계층(Hierarchy)</vt:lpstr>
      <vt:lpstr>1.1.3.5 다형성(Polymorphism) (1/2)</vt:lpstr>
      <vt:lpstr>1.1.3.5 다형성(Polymorphism) (2/2)</vt:lpstr>
      <vt:lpstr>1.2 디자인 패턴 정의</vt:lpstr>
      <vt:lpstr>1.2.1 들어가기 전에...</vt:lpstr>
      <vt:lpstr>1.2.2 디자인 패턴 정의 (1/2)</vt:lpstr>
      <vt:lpstr>1.2.2 디자인 패턴 정의(wikipedia) (2/2)</vt:lpstr>
      <vt:lpstr>1.2.3 디자인 패턴의 역할</vt:lpstr>
      <vt:lpstr>1.2.4 디자인 패턴 유래 (1/2)</vt:lpstr>
      <vt:lpstr>1.2.4.디자인 패턴 유래 (2/2)</vt:lpstr>
      <vt:lpstr>1.2.5 디자인 패턴 활용</vt:lpstr>
      <vt:lpstr>1.2.6 디자인 패턴 문제점</vt:lpstr>
      <vt:lpstr>1.3 디자인 패턴 분류</vt:lpstr>
      <vt:lpstr>1.3.1 생성 패턴(creational patterns)</vt:lpstr>
      <vt:lpstr>1.3.2 구조 패턴(structural patterns)</vt:lpstr>
      <vt:lpstr>1.3.3 행위 패턴(behavioral patterns) (1/2)</vt:lpstr>
      <vt:lpstr>1.3.3 행위 패턴(behavioral patterns) (2/2)</vt:lpstr>
      <vt:lpstr>1.3.4 디자인 패턴 맵</vt:lpstr>
      <vt:lpstr>1.3.5 디자인 패턴 키워드</vt:lpstr>
      <vt:lpstr>PowerPoint 프레젠테이션</vt:lpstr>
      <vt:lpstr>2.1 Singleton 패턴</vt:lpstr>
      <vt:lpstr>2.1.1 상황 이해 (1/4)</vt:lpstr>
      <vt:lpstr>2.1.1 상황 이해 (2/4)</vt:lpstr>
      <vt:lpstr>2.1.1 상황 이해 (3/4)</vt:lpstr>
      <vt:lpstr>2.1.1 상황 이해 (4/4)</vt:lpstr>
      <vt:lpstr>2.1.2 솔루션 찾기</vt:lpstr>
      <vt:lpstr>2.1.3 솔루션 발표</vt:lpstr>
      <vt:lpstr>2.1.4 패턴 소개 – Singleton 패턴 (1/3)</vt:lpstr>
      <vt:lpstr>2.1.4 패턴 소개 – Singleton 패턴 (2/3)</vt:lpstr>
      <vt:lpstr>2.1.4 패턴 소개 – Singleton 패턴 (3/3)</vt:lpstr>
      <vt:lpstr>2.2 Abstract Factory 패턴</vt:lpstr>
      <vt:lpstr>2.2.1 상황이해(1/5)</vt:lpstr>
      <vt:lpstr>2.2.1 상황이해(2/5)</vt:lpstr>
      <vt:lpstr>2.2.1 상황이해(3/5)</vt:lpstr>
      <vt:lpstr>2.2.1 상황이해(4/5)</vt:lpstr>
      <vt:lpstr>2.2.1 상황이해(5/5)</vt:lpstr>
      <vt:lpstr>2.2.2 솔루션 찾기</vt:lpstr>
      <vt:lpstr>2.2.3 솔루션 발표</vt:lpstr>
      <vt:lpstr>2.2.4 패턴 소개 – Abstract Factory 패턴(1/9)</vt:lpstr>
      <vt:lpstr>2.2.4 패턴 소개 – Abstract Factory 패턴(2/9)</vt:lpstr>
      <vt:lpstr>2.2.4 패턴 소개 – Abstract Factory 패턴(3/9)</vt:lpstr>
      <vt:lpstr>2.2.4 패턴 소개 – Abstract Factory 패턴(4/9)</vt:lpstr>
      <vt:lpstr>2.2.4 패턴 소개 – Abstract Factory 패턴(5/9)</vt:lpstr>
      <vt:lpstr>2.2.4 패턴 소개 – Abstract Factory 패턴(6/9)</vt:lpstr>
      <vt:lpstr>2.2.4 패턴 소개 – Abstract Factory 패턴(7/9)</vt:lpstr>
      <vt:lpstr>2.2.4 패턴 소개 – Abstract Factory 패턴(8/9)</vt:lpstr>
      <vt:lpstr>2.2.4 패턴 소개 – Abstract Factory 패턴(9/9)</vt:lpstr>
      <vt:lpstr>2.3 Prototype 패턴</vt:lpstr>
      <vt:lpstr>2.3.1 상황이해(1/6)</vt:lpstr>
      <vt:lpstr>2.3.1 상황이해(2/6)</vt:lpstr>
      <vt:lpstr>2.3.1 상황이해(3/6)</vt:lpstr>
      <vt:lpstr>2.3.1 상황이해(4/6)</vt:lpstr>
      <vt:lpstr>2.3.1 상황이해(5/6)</vt:lpstr>
      <vt:lpstr>2.3.1 상황이해(6/6)</vt:lpstr>
      <vt:lpstr>2.3.2 솔루션 찾기</vt:lpstr>
      <vt:lpstr>2.3.3 솔루션 발표</vt:lpstr>
      <vt:lpstr>2.3.4.패턴 소개 – Prototype 패턴(1/11)</vt:lpstr>
      <vt:lpstr>2.3.4.패턴 소개 – Prototype 패턴(2/11)</vt:lpstr>
      <vt:lpstr>2.3.4 패턴 소개 – Prototype 패턴(3/11)</vt:lpstr>
      <vt:lpstr>2.3.4 패턴 소개 – Prototype 패턴(4/11)</vt:lpstr>
      <vt:lpstr>2.3.4 패턴 소개 – Prototype 패턴(5/11)</vt:lpstr>
      <vt:lpstr>2.3.4 패턴 소개 – Prototype 패턴(6/11)</vt:lpstr>
      <vt:lpstr>2.3.4 패턴 소개 – Prototype 패턴(7/11)</vt:lpstr>
      <vt:lpstr>2.3.4 패턴 소개 – Prototype 패턴(8/11)</vt:lpstr>
      <vt:lpstr>2.3.4 패턴 소개 – Prototype 패턴(9/11)</vt:lpstr>
      <vt:lpstr>2.3.4 패턴 소개 – Prototype 패턴(10/11)</vt:lpstr>
      <vt:lpstr>2.3.4 패턴 소개 – Prototype 패턴(11/11)</vt:lpstr>
      <vt:lpstr>2.4 Builder 패턴</vt:lpstr>
      <vt:lpstr>2.4.1 상황이해(1/5)</vt:lpstr>
      <vt:lpstr>2.4.1 상황이해 2/5)</vt:lpstr>
      <vt:lpstr>2.4.1 상황이해(3/5)</vt:lpstr>
      <vt:lpstr>2.4.1 상황이해(4/5)</vt:lpstr>
      <vt:lpstr>2.4.1 상황이해(5/5)</vt:lpstr>
      <vt:lpstr>2.4.2 솔루션 찾기</vt:lpstr>
      <vt:lpstr>2.4.3 솔루션 발표</vt:lpstr>
      <vt:lpstr>2.4.4 패턴 소개 – Builder 패턴(1/8)</vt:lpstr>
      <vt:lpstr>2.4.4 패턴 소개 – Builder 패턴(2/8)</vt:lpstr>
      <vt:lpstr>2.4.4 패턴 소개 – Builder 패턴(3/8)</vt:lpstr>
      <vt:lpstr>2.4.4 패턴 소개 – Builder 패턴(4/8)</vt:lpstr>
      <vt:lpstr>2.4.4 패턴 소개 – Builder 패턴(5/8)</vt:lpstr>
      <vt:lpstr>2.4.4 패턴 소개 – Builder 패턴(6/8)</vt:lpstr>
      <vt:lpstr>2.4.4 패턴 소개 – Builder 패턴(7/8)</vt:lpstr>
      <vt:lpstr>2.4.4 패턴 소개 – Builder 패턴(8/8)</vt:lpstr>
      <vt:lpstr>2.5 기타 생성 패턴 소개</vt:lpstr>
      <vt:lpstr>2.5.1 Factory Method 패턴(1/4)</vt:lpstr>
      <vt:lpstr>2.5.1 Factory Method 패턴(2/4)</vt:lpstr>
      <vt:lpstr>2.5.1 Factory Method 패턴(3/4)</vt:lpstr>
      <vt:lpstr>2.5.1 Factory Method 패턴(4/4)</vt:lpstr>
      <vt:lpstr>PowerPoint 프레젠테이션</vt:lpstr>
      <vt:lpstr>3.1 Composite 패턴</vt:lpstr>
      <vt:lpstr>3.1.1 상황 이해(1/7)</vt:lpstr>
      <vt:lpstr>3.1.1 상황 이해(2/7)</vt:lpstr>
      <vt:lpstr>3.1.1 상황 이해(3/7)</vt:lpstr>
      <vt:lpstr>3.1.1 상황 이해(4/7)</vt:lpstr>
      <vt:lpstr>3.1.1 상황 이해(5/7)</vt:lpstr>
      <vt:lpstr>3.1.1 상황 이해(6/7)</vt:lpstr>
      <vt:lpstr>3.1.1 상황 이해(7/7)</vt:lpstr>
      <vt:lpstr>3.1.2 솔루션 찾기</vt:lpstr>
      <vt:lpstr>3.1.3 솔루션 발표</vt:lpstr>
      <vt:lpstr>3.1.4 패턴 소개 – Composite 패턴(1/10)</vt:lpstr>
      <vt:lpstr>3.1.4 패턴 소개 – Composite 패턴(2/10)</vt:lpstr>
      <vt:lpstr>3.1.4 패턴 소개 – Composite 패턴(3/10)</vt:lpstr>
      <vt:lpstr>3.1.4 패턴 소개 – Composite 패턴(4/10)</vt:lpstr>
      <vt:lpstr>3.1.4 패턴 소개 – Composite 패턴(5/10)</vt:lpstr>
      <vt:lpstr>3.1.4 패턴 소개 – Composite 패턴(6/10)</vt:lpstr>
      <vt:lpstr>3.1.4 패턴 소개 – Composite 패턴(7/10)</vt:lpstr>
      <vt:lpstr>3.1.4 패턴 소개 – Composite 패턴(8/10)</vt:lpstr>
      <vt:lpstr>3.1.4 패턴 소개 – Composite 패턴(9/10)</vt:lpstr>
      <vt:lpstr>3.1.4 패턴 소개 – Composite 패턴(10/10)</vt:lpstr>
      <vt:lpstr>3.2 Proxy 패턴</vt:lpstr>
      <vt:lpstr>3.2.1 상황 이해(1/6)</vt:lpstr>
      <vt:lpstr>3.2.1 상황 이해(2/6)</vt:lpstr>
      <vt:lpstr>3.2.1 상황 이해(3/6)</vt:lpstr>
      <vt:lpstr>3.2.1 상황 이해(4/6)</vt:lpstr>
      <vt:lpstr>3.2.1 상황 이해(5/6)</vt:lpstr>
      <vt:lpstr>3.2.1 상황 이해(6/6)</vt:lpstr>
      <vt:lpstr>3.2.2 솔루션 찾기</vt:lpstr>
      <vt:lpstr>3.2.3 솔루션 발표</vt:lpstr>
      <vt:lpstr>3.2.4 패턴 소개 – Proxy 패턴(1/14)</vt:lpstr>
      <vt:lpstr>3.2.4 패턴 소개 – Proxy 패턴(2/14)</vt:lpstr>
      <vt:lpstr>3.2.4 패턴 소개 – Proxy 패턴(3/14)</vt:lpstr>
      <vt:lpstr>3.2.4 패턴 소개 – Proxy 패턴(4/14)</vt:lpstr>
      <vt:lpstr>3.2.4 패턴 소개 – Proxy 패턴(5/14)</vt:lpstr>
      <vt:lpstr>3.2.4 패턴 소개 – Proxy 패턴(6/14)</vt:lpstr>
      <vt:lpstr>3.2.4 패턴 소개 – Proxy 패턴(7/14)</vt:lpstr>
      <vt:lpstr>3.2.4 패턴 소개 – Proxy 패턴(8/14)</vt:lpstr>
      <vt:lpstr>3.2.4 패턴 소개 – Proxy 패턴(9/14)</vt:lpstr>
      <vt:lpstr>3.2.4 패턴 소개 – Proxy 패턴(10/14)</vt:lpstr>
      <vt:lpstr>3.2.4 패턴 소개 – Proxy 패턴(11/14)</vt:lpstr>
      <vt:lpstr>3.2.4 패턴 소개 – Proxy 패턴(12/14)</vt:lpstr>
      <vt:lpstr>3.2.4 패턴 소개 – Proxy 패턴(13/14)</vt:lpstr>
      <vt:lpstr>3.2.4 패턴 소개 – Proxy 패턴(14/14)</vt:lpstr>
      <vt:lpstr>3.3 Bridge 패턴</vt:lpstr>
      <vt:lpstr>3.3.1 상황 이해(1/7)</vt:lpstr>
      <vt:lpstr>3.3.1 상황 이해(2/7)</vt:lpstr>
      <vt:lpstr>3.3.1 상황 이해(3/7)</vt:lpstr>
      <vt:lpstr>3.3.1 상황 이해(4/7)</vt:lpstr>
      <vt:lpstr>3.3.1 상황 이해(5/7)</vt:lpstr>
      <vt:lpstr>3.3.1 상황 이해(6/7)</vt:lpstr>
      <vt:lpstr>3.3.1 상황 이해(7/7)</vt:lpstr>
      <vt:lpstr>3.3.2 솔루션 찾기</vt:lpstr>
      <vt:lpstr>3.3.3 솔루션 발표</vt:lpstr>
      <vt:lpstr>3.3.4 패턴 소개 – Bridge 패턴(1/9)</vt:lpstr>
      <vt:lpstr>3.3.4 패턴 소개 – Bridge 패턴(2/9)</vt:lpstr>
      <vt:lpstr>3.3.4 패턴 소개 – Bridge 패턴(3/9)</vt:lpstr>
      <vt:lpstr>3.3.4 패턴 소개 – Bridge 패턴(4/9)</vt:lpstr>
      <vt:lpstr>3.3.4 패턴 소개 – Bridge 패턴(5/9)</vt:lpstr>
      <vt:lpstr>3.3.4 패턴 소개 – Bridge 패턴(6/9)</vt:lpstr>
      <vt:lpstr>3.3.4 패턴 소개 – Bridge 패턴(7/9)</vt:lpstr>
      <vt:lpstr>3.3.4 패턴 소개 – Bridge 패턴(8/9)</vt:lpstr>
      <vt:lpstr>3.3.4 패턴 소개 – Bridge 패턴(9/9)</vt:lpstr>
      <vt:lpstr>3.4 기타 구조 패턴</vt:lpstr>
      <vt:lpstr>3.4.1 Decorator 패턴(1/5)</vt:lpstr>
      <vt:lpstr>3.4.1 Decorator 패턴(2/5)</vt:lpstr>
      <vt:lpstr>3.4.1 Decorator 패턴(3/5)</vt:lpstr>
      <vt:lpstr>3.4.1 Decorator 패턴(4/5)</vt:lpstr>
      <vt:lpstr>3.4.1 Decorator 패턴(5/5)</vt:lpstr>
      <vt:lpstr>3.4.2 Adapter 패턴(1/6)</vt:lpstr>
      <vt:lpstr>3.4.2 Adapter 패턴(2/6)</vt:lpstr>
      <vt:lpstr>3.4.2 Adapter 패턴(3/6)</vt:lpstr>
      <vt:lpstr>3.4.2 Adapter 패턴(4/6)</vt:lpstr>
      <vt:lpstr>3.4.2 Adapter 패턴(5/6)</vt:lpstr>
      <vt:lpstr>3.4.2 Adapter 패턴(6/6)</vt:lpstr>
      <vt:lpstr>3.4.3 Facade 패턴(1/5)</vt:lpstr>
      <vt:lpstr>3.4.3 Facade 패턴(2/5)</vt:lpstr>
      <vt:lpstr>3.4.3 Facade 패턴(3/5)</vt:lpstr>
      <vt:lpstr>3.4.3 Facade 패턴(4/5)</vt:lpstr>
      <vt:lpstr>3.4.3 Facade 패턴(5/5)</vt:lpstr>
      <vt:lpstr>3.4.4 Flyweight 패턴(1/7)</vt:lpstr>
      <vt:lpstr>3.4.4 Flyweight 패턴(2/7)</vt:lpstr>
      <vt:lpstr>3.4.4 Flyweight 패턴(3/7)</vt:lpstr>
      <vt:lpstr>3.4.4 Flyweight 패턴(4/7)</vt:lpstr>
      <vt:lpstr>3.4.4 Flyweight 패턴(5/7)</vt:lpstr>
      <vt:lpstr>3.4.4 Flyweight 패턴(6/7)</vt:lpstr>
      <vt:lpstr>3.4.4 Flyweight 패턴(7/7)</vt:lpstr>
      <vt:lpstr>PowerPoint 프레젠테이션</vt:lpstr>
      <vt:lpstr>들어가기 전에...</vt:lpstr>
      <vt:lpstr>들어가기 전에...</vt:lpstr>
      <vt:lpstr>4.1 Chain of Responsibility 패턴</vt:lpstr>
      <vt:lpstr>4.1.1 상황이해(1/5)</vt:lpstr>
      <vt:lpstr>4.1.1 상황이해(2/5)</vt:lpstr>
      <vt:lpstr>4.1.1 상황이해(3/5)</vt:lpstr>
      <vt:lpstr>4.1 1 상황이해(4/5)</vt:lpstr>
      <vt:lpstr>4.1 1 상황이해(5/5)</vt:lpstr>
      <vt:lpstr>4.1.2 솔루션 찾기</vt:lpstr>
      <vt:lpstr>4.1.3 솔루션 발표</vt:lpstr>
      <vt:lpstr>4.1.4 패턴소개 – Chain of Responsibility 패턴(1/9)</vt:lpstr>
      <vt:lpstr>4.1.4 패턴소개 – Chain of Responsibility 패턴(2/9)</vt:lpstr>
      <vt:lpstr>4.1.4 패턴소개 – Chain of Responsibility 패턴(3/9)</vt:lpstr>
      <vt:lpstr>4.1.4 패턴소개 – Chain of Responsibility 패턴(4/9)</vt:lpstr>
      <vt:lpstr>4.1.4 패턴소개 – Chain of Responsibility 패턴(5/9)</vt:lpstr>
      <vt:lpstr>4.1.4 패턴소개 – Chain of Responsibility 패턴(6/9)</vt:lpstr>
      <vt:lpstr>4.1.4 패턴소개 – Chain of Responsibility 패턴(7/9)</vt:lpstr>
      <vt:lpstr>4.1.4 패턴소개 – Chain of Responsibility 패턴(8/9)</vt:lpstr>
      <vt:lpstr>4.1.4 패턴소개 – Chain of Responsibility 패턴(9/9)</vt:lpstr>
      <vt:lpstr>4.2 Strategy 패턴</vt:lpstr>
      <vt:lpstr>4.2.1 상황이해(1/7)</vt:lpstr>
      <vt:lpstr>4.2.1 상황이해(2/7)</vt:lpstr>
      <vt:lpstr>4.2.1 상황이해(3/7)</vt:lpstr>
      <vt:lpstr>4.2.1 상황이해(4/7)</vt:lpstr>
      <vt:lpstr>4.2.1 상황이해(5/7)</vt:lpstr>
      <vt:lpstr>4.2.1 상황이해(6/7)</vt:lpstr>
      <vt:lpstr>4.2.1 상황이해(7/7)</vt:lpstr>
      <vt:lpstr>4.2.2 솔루션 찾기</vt:lpstr>
      <vt:lpstr>4.2.3 솔루션 발표</vt:lpstr>
      <vt:lpstr>4.2.4 패턴소개 – Strategy 패턴(1/9)</vt:lpstr>
      <vt:lpstr>4.2.4 패턴소개 – Strategy 패턴(2/9)</vt:lpstr>
      <vt:lpstr>4.2.4 패턴소개 – Strategy 패턴(3/9)</vt:lpstr>
      <vt:lpstr>4.2.4 패턴소개 – Strategy 패턴(4/9)</vt:lpstr>
      <vt:lpstr>4.2.4 패턴소개 – Strategy 패턴(5/9)</vt:lpstr>
      <vt:lpstr>4.2.4 패턴소개 – Strategy 패턴(6/9)</vt:lpstr>
      <vt:lpstr>4.2.4 패턴소개 – Strategy 패턴(7/9)</vt:lpstr>
      <vt:lpstr>4.2.4 패턴소개 – Strategy 패턴(8/9)</vt:lpstr>
      <vt:lpstr>4.2.4 패턴소개 – Strategy 패턴(9/9)</vt:lpstr>
      <vt:lpstr>4.3 Template Method 패턴</vt:lpstr>
      <vt:lpstr>4.3.1 상황이해(1/6)</vt:lpstr>
      <vt:lpstr>4.3.1 상황이해(2/6)</vt:lpstr>
      <vt:lpstr>4.3.1 상황이해(3/6)</vt:lpstr>
      <vt:lpstr>4.3.1 상황이해(4/6)</vt:lpstr>
      <vt:lpstr>4.3.1 상황이해(5/6)</vt:lpstr>
      <vt:lpstr>4.3.1 상황이해(6/6)</vt:lpstr>
      <vt:lpstr>4.3.2 솔루션 찾기</vt:lpstr>
      <vt:lpstr>4.3.3 솔루션 발표</vt:lpstr>
      <vt:lpstr>4.3.4 패턴소개 – Template Method 패턴(1/9)</vt:lpstr>
      <vt:lpstr>4.3.4 패턴소개 – Template Method 패턴(2/9)</vt:lpstr>
      <vt:lpstr>4.3.4 패턴소개 – Template Method 패턴(3/9)</vt:lpstr>
      <vt:lpstr>4.3.4 패턴소개 – Template Method 패턴(4/9)</vt:lpstr>
      <vt:lpstr>4.3.4 패턴소개 – Template Method 패턴(5/9)</vt:lpstr>
      <vt:lpstr>4.3.4 패턴소개 – Template Method 패턴(6/9)</vt:lpstr>
      <vt:lpstr>4.3.4 패턴소개 – Template Method 패턴(7/9)</vt:lpstr>
      <vt:lpstr>4.3.4 패턴소개 – Template Method 패턴(8/9)</vt:lpstr>
      <vt:lpstr>4.3.4 패턴소개 – Template Method 패턴(9/9)</vt:lpstr>
      <vt:lpstr>4.4 기타 생성 패턴 소개</vt:lpstr>
      <vt:lpstr>4.4.1 Command 패턴(1/6)</vt:lpstr>
      <vt:lpstr>4.4.1 Command 패턴(2/6)</vt:lpstr>
      <vt:lpstr>4.4.1 Command 패턴(3/6)</vt:lpstr>
      <vt:lpstr>4.4.1 Command 패턴(4/6)</vt:lpstr>
      <vt:lpstr>4.4.1 Command 패턴(5/6)</vt:lpstr>
      <vt:lpstr>4.4.1 Command 패턴(6/6)</vt:lpstr>
      <vt:lpstr>4.4.2 Interpreter 패턴(1/5)</vt:lpstr>
      <vt:lpstr>4.4.2 Interpreter 패턴(2/5)</vt:lpstr>
      <vt:lpstr>4.4.2 Interpreter 패턴(3/5)</vt:lpstr>
      <vt:lpstr>4.4.2 Interpreter 패턴(4/5)</vt:lpstr>
      <vt:lpstr>4.4.2 Interpreter 패턴(5/5)</vt:lpstr>
      <vt:lpstr>4.4.3 Iterator 패턴(1/4)</vt:lpstr>
      <vt:lpstr>4.4.3 Iterator 패턴(2/4)</vt:lpstr>
      <vt:lpstr>4.4.3 Iterator 패턴(3/4)</vt:lpstr>
      <vt:lpstr>4.4.3 Iterator 패턴(4/4)</vt:lpstr>
      <vt:lpstr>4.4.4 Mediator 패턴(1/5)</vt:lpstr>
      <vt:lpstr>4.4.4 Mediator 패턴(2/5)</vt:lpstr>
      <vt:lpstr>4.4.4 Mediator 패턴(3/5)</vt:lpstr>
      <vt:lpstr>4.4.4 Mediator 패턴(4/5)</vt:lpstr>
      <vt:lpstr>4.4.4 Mediator 패턴(5/5)</vt:lpstr>
      <vt:lpstr>4.4.5 Memento 패턴(1/4)</vt:lpstr>
      <vt:lpstr>4.4.5 Memento 패턴(2/4)</vt:lpstr>
      <vt:lpstr>4.4.5 Memento 패턴(3/4)</vt:lpstr>
      <vt:lpstr>4.4.5 Memento 패턴(4/4)</vt:lpstr>
      <vt:lpstr>4.4.6 Observer 패턴(1/4)</vt:lpstr>
      <vt:lpstr>4.4.6 Observer 패턴(2/4)</vt:lpstr>
      <vt:lpstr>4.4.6 Observer 패턴(3/4)</vt:lpstr>
      <vt:lpstr>4.4.6 Observer 패턴(4/4)</vt:lpstr>
      <vt:lpstr>4.4.7 State 패턴(1/3)</vt:lpstr>
      <vt:lpstr>4.4.7 State 패턴(2/3)</vt:lpstr>
      <vt:lpstr>4.4.7 State 패턴(3/3)</vt:lpstr>
      <vt:lpstr>4.4.8 Visitor 패턴(1/4)</vt:lpstr>
      <vt:lpstr>4.4.8 Visitor 패턴(2/4)</vt:lpstr>
      <vt:lpstr>4.4.8 Visitor 패턴(3/4)</vt:lpstr>
      <vt:lpstr>4.4.8 Visitor 패턴(4/4)</vt:lpstr>
      <vt:lpstr>PowerPoint 프레젠테이션</vt:lpstr>
      <vt:lpstr>5.1 파일시스템 요구사항(1/2)</vt:lpstr>
      <vt:lpstr>5.1 파일시스템 요구사항(1/2)</vt:lpstr>
      <vt:lpstr>5.2 파일시스템 특징(1/2)</vt:lpstr>
      <vt:lpstr>5.2 파일시스템 특징(2/2)</vt:lpstr>
      <vt:lpstr>5.3 기본 설계 – 트리노드</vt:lpstr>
      <vt:lpstr>5.3 기본 설계 - 노드 인터페이스 정의</vt:lpstr>
      <vt:lpstr>5.3 기본 설계 - 트리노드 항해</vt:lpstr>
      <vt:lpstr>5.4 적용 패턴 – Composite 패턴(1/7)</vt:lpstr>
      <vt:lpstr>5.4 적용 패턴 – Composite 패턴(2/7)</vt:lpstr>
      <vt:lpstr>5.4 적용 패턴 – Composite 패턴(3/7)</vt:lpstr>
      <vt:lpstr>5.4 적용 패턴 - Composite 패턴(4/7)</vt:lpstr>
      <vt:lpstr>5.4 적용 패턴 - Composite 패턴(5/7)</vt:lpstr>
      <vt:lpstr>5.4 적용 패턴 - Composite 패턴(6/7)</vt:lpstr>
      <vt:lpstr>5.4 적용 패턴 - Composite 패턴(7/7)</vt:lpstr>
      <vt:lpstr>5.5 확장 요구사항 – mkdir(1/4)</vt:lpstr>
      <vt:lpstr>5.5 확장 요구사항 – mkdir(2/4)</vt:lpstr>
      <vt:lpstr>5.5 확장 요구사항 – mkdir(3/4)</vt:lpstr>
      <vt:lpstr>5.5 확장 요구사항 – mkdir(4/4)</vt:lpstr>
      <vt:lpstr>5.5 확장 요구사항 - symbolic link(1/3)</vt:lpstr>
      <vt:lpstr>5.5 확장 요구사항 - symbolic link(2/3)</vt:lpstr>
      <vt:lpstr>5.5 확장 요구사항-symbolic link(3/3)</vt:lpstr>
      <vt:lpstr>5.6 적용 패턴 - Proxy 패턴(1/6)</vt:lpstr>
      <vt:lpstr>5.6 적용 패턴 – Proxy 패턴(2/6)</vt:lpstr>
      <vt:lpstr>5.6 적용 패턴 – Proxy 패턴(3/6)</vt:lpstr>
      <vt:lpstr>5.6 적용 패턴 – Proxy 패턴(4/6)</vt:lpstr>
      <vt:lpstr>5.6 적용 패턴 – Proxy 패턴(5/6)</vt:lpstr>
      <vt:lpstr>5.6 적용 패턴 - Proxy 패턴(6/6)</vt:lpstr>
      <vt:lpstr>5.7 심볼링 링크 설계(1/5)</vt:lpstr>
      <vt:lpstr>5.7 심볼릭 링크 설계(2/5)</vt:lpstr>
      <vt:lpstr>5.7 심볼릭 링크 설계(3/5)</vt:lpstr>
      <vt:lpstr>5.7 심볼릭 링크 설계(4/5)</vt:lpstr>
      <vt:lpstr>5.7 심볼릭 링크 설계(5/5)</vt:lpstr>
      <vt:lpstr>5.8 확장 요구사항 – cat, ls(1/5)</vt:lpstr>
      <vt:lpstr>5.8 확장 요구사항 – cat, ls(2/5)</vt:lpstr>
      <vt:lpstr>5.8 확장 요구사항 – cat, ls(3/5)</vt:lpstr>
      <vt:lpstr>5.8 확장 요구사항 – cat, ls(4/5)</vt:lpstr>
      <vt:lpstr>5.8 확장 요구사항 - cat, ls(5/5)</vt:lpstr>
      <vt:lpstr>5.9 적용 패턴 – Visitor 패턴(1/4)</vt:lpstr>
      <vt:lpstr>5.9 적용 패턴 – Visitor 패턴(2/4)</vt:lpstr>
      <vt:lpstr>5.9 적용 패턴 – Visitor 패턴(3/4)</vt:lpstr>
      <vt:lpstr>5.9 적용 패턴 – Visitor 패턴(4/4)</vt:lpstr>
      <vt:lpstr>5.10 ls, cat 설계(1/5)</vt:lpstr>
      <vt:lpstr>5.10 ls, cat 설계(2/5)</vt:lpstr>
      <vt:lpstr>5.10 ls, cat 설계(3/5)</vt:lpstr>
      <vt:lpstr>5.10 ls, cat 설계(4/5)</vt:lpstr>
      <vt:lpstr>5.10 ls, cat 설계(5/5)</vt:lpstr>
      <vt:lpstr>5.11 요약 (패턴 기반 설계)</vt:lpstr>
      <vt:lpstr>참고 도서(Reference books)</vt:lpstr>
      <vt:lpstr>End of Tutorial</vt:lpstr>
    </vt:vector>
  </TitlesOfParts>
  <Company>KCSC(한국소프트웨어컴포넌트컨소시엄)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과정명</dc:title>
  <dc:creator>교재집필자</dc:creator>
  <cp:lastModifiedBy>Windows 사용자</cp:lastModifiedBy>
  <cp:revision>1303</cp:revision>
  <dcterms:created xsi:type="dcterms:W3CDTF">2002-02-15T02:31:30Z</dcterms:created>
  <dcterms:modified xsi:type="dcterms:W3CDTF">2017-10-23T09:40:55Z</dcterms:modified>
</cp:coreProperties>
</file>